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31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FE26C-3129-4B83-9386-4C672CF1D61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83331-68C9-451A-8398-C5465B648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610600" cy="990599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Adhesive installation of </a:t>
            </a:r>
            <a:r>
              <a:rPr lang="en-US" sz="3600" b="1" dirty="0" smtClean="0"/>
              <a:t>solar </a:t>
            </a:r>
            <a:r>
              <a:rPr lang="en-US" sz="3600" b="1" smtClean="0"/>
              <a:t>panel </a:t>
            </a:r>
            <a:r>
              <a:rPr lang="en-US" sz="3600" b="1" smtClean="0"/>
              <a:t>racks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1534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sz="4600" b="1" dirty="0" smtClean="0">
                <a:solidFill>
                  <a:schemeClr val="tx1"/>
                </a:solidFill>
              </a:rPr>
              <a:t>conventional mounting </a:t>
            </a:r>
          </a:p>
          <a:p>
            <a:r>
              <a:rPr lang="en-US" sz="3800" b="1" dirty="0" smtClean="0">
                <a:solidFill>
                  <a:schemeClr val="tx1"/>
                </a:solidFill>
              </a:rPr>
              <a:t>drilling, bolting, racking</a:t>
            </a:r>
          </a:p>
          <a:p>
            <a:endParaRPr lang="en-US" sz="3600" b="1" dirty="0" smtClean="0">
              <a:solidFill>
                <a:schemeClr val="tx1"/>
              </a:solidFill>
            </a:endParaRPr>
          </a:p>
          <a:p>
            <a:r>
              <a:rPr lang="en-US" sz="4600" b="1" dirty="0" smtClean="0">
                <a:solidFill>
                  <a:schemeClr val="tx1"/>
                </a:solidFill>
              </a:rPr>
              <a:t>adhesive mounting</a:t>
            </a:r>
          </a:p>
          <a:p>
            <a:r>
              <a:rPr lang="en-US" sz="3600" b="1" smtClean="0">
                <a:solidFill>
                  <a:schemeClr val="tx1"/>
                </a:solidFill>
              </a:rPr>
              <a:t>no </a:t>
            </a:r>
            <a:r>
              <a:rPr lang="en-US" sz="3600" b="1" dirty="0" smtClean="0">
                <a:solidFill>
                  <a:schemeClr val="tx1"/>
                </a:solidFill>
              </a:rPr>
              <a:t>drilling/bolting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rapid rack bonding to roof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50% cost savings (labor and material) 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Commercial/industrial roofs 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$385 </a:t>
            </a:r>
            <a:r>
              <a:rPr lang="en-US" sz="3600" b="1" dirty="0" err="1" smtClean="0">
                <a:solidFill>
                  <a:schemeClr val="tx1"/>
                </a:solidFill>
              </a:rPr>
              <a:t>bil</a:t>
            </a:r>
            <a:r>
              <a:rPr lang="en-US" sz="3600" b="1" dirty="0" smtClean="0">
                <a:solidFill>
                  <a:schemeClr val="tx1"/>
                </a:solidFill>
              </a:rPr>
              <a:t> roof market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$39 </a:t>
            </a:r>
            <a:r>
              <a:rPr lang="en-US" b="1" dirty="0" err="1" smtClean="0">
                <a:solidFill>
                  <a:schemeClr val="tx1"/>
                </a:solidFill>
              </a:rPr>
              <a:t>bil</a:t>
            </a:r>
            <a:r>
              <a:rPr lang="en-US" b="1" dirty="0" smtClean="0">
                <a:solidFill>
                  <a:schemeClr val="tx1"/>
                </a:solidFill>
              </a:rPr>
              <a:t> cost savings	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43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Adhesive installation of solar panel racks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Mandar</dc:creator>
  <cp:lastModifiedBy>Mandar</cp:lastModifiedBy>
  <cp:revision>21</cp:revision>
  <dcterms:created xsi:type="dcterms:W3CDTF">2018-09-27T20:21:24Z</dcterms:created>
  <dcterms:modified xsi:type="dcterms:W3CDTF">2019-07-15T06:10:36Z</dcterms:modified>
</cp:coreProperties>
</file>