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10" r:id="rId1"/>
  </p:sldMasterIdLst>
  <p:notesMasterIdLst>
    <p:notesMasterId r:id="rId3"/>
  </p:notesMasterIdLst>
  <p:sldIdLst>
    <p:sldId id="302" r:id="rId2"/>
  </p:sldIdLst>
  <p:sldSz cx="12192000" cy="6858000"/>
  <p:notesSz cx="7023100" cy="9309100"/>
  <p:embeddedFontLst>
    <p:embeddedFont>
      <p:font typeface="Calibri" panose="020F0502020204030204" pitchFamily="34" charset="0"/>
      <p:regular r:id="rId4"/>
      <p:bold r:id="rId5"/>
      <p:italic r:id="rId6"/>
      <p:boldItalic r:id="rId7"/>
    </p:embeddedFont>
    <p:embeddedFont>
      <p:font typeface="Corbel" panose="020B0503020204020204" pitchFamily="34" charset="0"/>
      <p:regular r:id="rId8"/>
      <p:bold r:id="rId9"/>
      <p:italic r:id="rId10"/>
      <p:boldItalic r:id="rId11"/>
    </p:embeddedFont>
    <p:embeddedFont>
      <p:font typeface="Franklin Gothic Demi Cond" panose="020B0603020102020204" pitchFamily="34" charset="0"/>
      <p:regular r:id="rId1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18A"/>
    <a:srgbClr val="11BDF3"/>
    <a:srgbClr val="006699"/>
    <a:srgbClr val="FFDF79"/>
    <a:srgbClr val="FFFF66"/>
    <a:srgbClr val="CCFFFF"/>
    <a:srgbClr val="FFFFCC"/>
    <a:srgbClr val="003048"/>
    <a:srgbClr val="004364"/>
    <a:srgbClr val="FFFF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25" autoAdjust="0"/>
    <p:restoredTop sz="86327" autoAdjust="0"/>
  </p:normalViewPr>
  <p:slideViewPr>
    <p:cSldViewPr snapToGrid="0">
      <p:cViewPr varScale="1">
        <p:scale>
          <a:sx n="66" d="100"/>
          <a:sy n="66" d="100"/>
        </p:scale>
        <p:origin x="1048" y="184"/>
      </p:cViewPr>
      <p:guideLst>
        <p:guide orient="horz" pos="2160"/>
        <p:guide pos="3840"/>
      </p:guideLst>
    </p:cSldViewPr>
  </p:slideViewPr>
  <p:outlineViewPr>
    <p:cViewPr>
      <p:scale>
        <a:sx n="33" d="100"/>
        <a:sy n="33" d="100"/>
      </p:scale>
      <p:origin x="0" y="-5804"/>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52" d="100"/>
          <a:sy n="52" d="100"/>
        </p:scale>
        <p:origin x="131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541EA370-A762-48FC-A3B5-261AB20B10B2}" type="datetimeFigureOut">
              <a:rPr lang="en-US" smtClean="0"/>
              <a:t>7/14/19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AAC05C57-DD83-4985-8E89-8B8FED6EF1EC}" type="slidenum">
              <a:rPr lang="en-US" smtClean="0"/>
              <a:t>‹#›</a:t>
            </a:fld>
            <a:endParaRPr lang="en-US"/>
          </a:p>
        </p:txBody>
      </p:sp>
    </p:spTree>
    <p:extLst>
      <p:ext uri="{BB962C8B-B14F-4D97-AF65-F5344CB8AC3E}">
        <p14:creationId xmlns:p14="http://schemas.microsoft.com/office/powerpoint/2010/main" val="4062941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AAC05C57-DD83-4985-8E89-8B8FED6EF1EC}" type="slidenum">
              <a:rPr lang="en-US" smtClean="0"/>
              <a:t>1</a:t>
            </a:fld>
            <a:endParaRPr lang="en-US"/>
          </a:p>
        </p:txBody>
      </p:sp>
    </p:spTree>
    <p:extLst>
      <p:ext uri="{BB962C8B-B14F-4D97-AF65-F5344CB8AC3E}">
        <p14:creationId xmlns:p14="http://schemas.microsoft.com/office/powerpoint/2010/main" val="1488000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B25AE-F83B-4423-85CE-BD0AD621762F}" type="datetimeFigureOut">
              <a:rPr lang="en-US" smtClean="0"/>
              <a:t>7/14/19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dirty="0"/>
          </a:p>
        </p:txBody>
      </p:sp>
    </p:spTree>
    <p:extLst>
      <p:ext uri="{BB962C8B-B14F-4D97-AF65-F5344CB8AC3E}">
        <p14:creationId xmlns:p14="http://schemas.microsoft.com/office/powerpoint/2010/main" val="3535369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0D4B25AE-F83B-4423-85CE-BD0AD621762F}" type="datetimeFigureOut">
              <a:rPr lang="en-US" smtClean="0"/>
              <a:t>7/14/19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pic>
        <p:nvPicPr>
          <p:cNvPr id="10" name="Picture 9"/>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0" y="-68580"/>
            <a:ext cx="12297555" cy="6926580"/>
          </a:xfrm>
          <a:prstGeom prst="rect">
            <a:avLst/>
          </a:prstGeom>
        </p:spPr>
      </p:pic>
    </p:spTree>
    <p:extLst>
      <p:ext uri="{BB962C8B-B14F-4D97-AF65-F5344CB8AC3E}">
        <p14:creationId xmlns:p14="http://schemas.microsoft.com/office/powerpoint/2010/main" val="374959984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0D4B25AE-F83B-4423-85CE-BD0AD621762F}" type="datetimeFigureOut">
              <a:rPr lang="en-US" smtClean="0"/>
              <a:t>7/14/19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31285"/>
            <a:ext cx="12192000" cy="7289286"/>
          </a:xfrm>
          <a:prstGeom prst="rect">
            <a:avLst/>
          </a:prstGeom>
        </p:spPr>
      </p:pic>
    </p:spTree>
    <p:extLst>
      <p:ext uri="{BB962C8B-B14F-4D97-AF65-F5344CB8AC3E}">
        <p14:creationId xmlns:p14="http://schemas.microsoft.com/office/powerpoint/2010/main" val="71511869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486232" y="1403328"/>
            <a:ext cx="9144000" cy="1504972"/>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dirty="0"/>
              <a:t>Click to edit Master title style</a:t>
            </a:r>
          </a:p>
        </p:txBody>
      </p:sp>
      <p:sp>
        <p:nvSpPr>
          <p:cNvPr id="8" name="Subtitle 2"/>
          <p:cNvSpPr>
            <a:spLocks noGrp="1"/>
          </p:cNvSpPr>
          <p:nvPr>
            <p:ph type="subTitle" idx="1"/>
          </p:nvPr>
        </p:nvSpPr>
        <p:spPr>
          <a:xfrm>
            <a:off x="486232" y="6329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4B25AE-F83B-4423-85CE-BD0AD621762F}" type="datetimeFigureOut">
              <a:rPr lang="en-US" smtClean="0"/>
              <a:t>7/14/19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04487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59428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4B25AE-F83B-4423-85CE-BD0AD621762F}" type="datetimeFigureOut">
              <a:rPr lang="en-US" smtClean="0"/>
              <a:t>7/14/19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4211104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4B25AE-F83B-4423-85CE-BD0AD621762F}" type="datetimeFigureOut">
              <a:rPr lang="en-US" smtClean="0"/>
              <a:t>7/14/19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573442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4B25AE-F83B-4423-85CE-BD0AD621762F}" type="datetimeFigureOut">
              <a:rPr lang="en-US" smtClean="0"/>
              <a:t>7/14/19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12690254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41510527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382715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30328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227567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86201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4B25AE-F83B-4423-85CE-BD0AD621762F}" type="datetimeFigureOut">
              <a:rPr lang="en-US" smtClean="0"/>
              <a:t>7/14/19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3173912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D4B25AE-F83B-4423-85CE-BD0AD621762F}" type="datetimeFigureOut">
              <a:rPr lang="en-US" smtClean="0"/>
              <a:t>7/14/19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2573656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D4B25AE-F83B-4423-85CE-BD0AD621762F}" type="datetimeFigureOut">
              <a:rPr lang="en-US" smtClean="0"/>
              <a:t>7/14/19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175345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B25AE-F83B-4423-85CE-BD0AD621762F}" type="datetimeFigureOut">
              <a:rPr lang="en-US" smtClean="0"/>
              <a:t>7/14/19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1393256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B25AE-F83B-4423-85CE-BD0AD621762F}" type="datetimeFigureOut">
              <a:rPr lang="en-US" smtClean="0"/>
              <a:t>7/14/19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Tree>
    <p:extLst>
      <p:ext uri="{BB962C8B-B14F-4D97-AF65-F5344CB8AC3E}">
        <p14:creationId xmlns:p14="http://schemas.microsoft.com/office/powerpoint/2010/main" val="1517992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aseline="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D4B25AE-F83B-4423-85CE-BD0AD621762F}" type="datetimeFigureOut">
              <a:rPr lang="en-US" smtClean="0"/>
              <a:t>7/14/19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C658DFE-D610-4A0A-A442-F3A31982AF08}" type="slidenum">
              <a:rPr lang="en-US" smtClean="0"/>
              <a:t>‹#›</a:t>
            </a:fld>
            <a:endParaRPr lang="en-US"/>
          </a:p>
        </p:txBody>
      </p:sp>
      <p:sp>
        <p:nvSpPr>
          <p:cNvPr id="10" name="Title 1"/>
          <p:cNvSpPr>
            <a:spLocks noGrp="1"/>
          </p:cNvSpPr>
          <p:nvPr>
            <p:ph type="title"/>
          </p:nvPr>
        </p:nvSpPr>
        <p:spPr>
          <a:xfrm>
            <a:off x="839788" y="365125"/>
            <a:ext cx="10515600" cy="1325563"/>
          </a:xfrm>
        </p:spPr>
        <p:txBody>
          <a:bodyPr/>
          <a:lstStyle>
            <a:lvl1pPr>
              <a:defRPr b="1">
                <a:latin typeface="+mj-lt"/>
              </a:defRPr>
            </a:lvl1pPr>
          </a:lstStyle>
          <a:p>
            <a:r>
              <a:rPr lang="en-US" dirty="0"/>
              <a:t>Click to edit Master title style</a:t>
            </a:r>
          </a:p>
        </p:txBody>
      </p:sp>
      <p:cxnSp>
        <p:nvCxnSpPr>
          <p:cNvPr id="7" name="Straight Connector 6"/>
          <p:cNvCxnSpPr/>
          <p:nvPr userDrawn="1"/>
        </p:nvCxnSpPr>
        <p:spPr>
          <a:xfrm>
            <a:off x="838200" y="1515324"/>
            <a:ext cx="1051560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998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D4B25AE-F83B-4423-85CE-BD0AD621762F}" type="datetimeFigureOut">
              <a:rPr lang="en-US" smtClean="0"/>
              <a:t>7/14/19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pic>
        <p:nvPicPr>
          <p:cNvPr id="16" name="Picture 15" descr="A picture containing clipart&#10;&#10;Description generated with high confidence">
            <a:extLst>
              <a:ext uri="{FF2B5EF4-FFF2-40B4-BE49-F238E27FC236}">
                <a16:creationId xmlns:a16="http://schemas.microsoft.com/office/drawing/2014/main" id="{8CE650E8-DBD0-43A7-8565-2DC58E3AFB96}"/>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955763" y="6108852"/>
            <a:ext cx="1977256" cy="494995"/>
          </a:xfrm>
          <a:prstGeom prst="rect">
            <a:avLst/>
          </a:prstGeom>
        </p:spPr>
      </p:pic>
    </p:spTree>
    <p:extLst>
      <p:ext uri="{BB962C8B-B14F-4D97-AF65-F5344CB8AC3E}">
        <p14:creationId xmlns:p14="http://schemas.microsoft.com/office/powerpoint/2010/main" val="1288637693"/>
      </p:ext>
    </p:extLst>
  </p:cSld>
  <p:clrMap bg1="dk1" tx1="lt1" bg2="dk2" tx2="lt2" accent1="accent1" accent2="accent2" accent3="accent3" accent4="accent4" accent5="accent5" accent6="accent6" hlink="hlink" folHlink="folHlink"/>
  <p:sldLayoutIdLst>
    <p:sldLayoutId id="2147484012" r:id="rId1"/>
    <p:sldLayoutId id="2147484029" r:id="rId2"/>
    <p:sldLayoutId id="2147484011"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3650" r:id="rId19"/>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4202"/>
            <a:ext cx="12191999" cy="1325563"/>
          </a:xfrm>
        </p:spPr>
        <p:txBody>
          <a:bodyPr>
            <a:noAutofit/>
          </a:bodyPr>
          <a:lstStyle/>
          <a:p>
            <a:pPr algn="ctr"/>
            <a:r>
              <a:rPr lang="en-US" sz="4400">
                <a:solidFill>
                  <a:schemeClr val="tx1"/>
                </a:solidFill>
                <a:effectLst>
                  <a:outerShdw blurRad="38100" dist="38100" dir="2700000" algn="tl">
                    <a:srgbClr val="000000">
                      <a:alpha val="43137"/>
                    </a:srgbClr>
                  </a:outerShdw>
                </a:effectLst>
                <a:latin typeface="Franklin Gothic Demi Cond" panose="020B0706030402020204" pitchFamily="34" charset="0"/>
              </a:rPr>
              <a:t>Storm-Resilient Essential Grid </a:t>
            </a:r>
            <a:r>
              <a:rPr lang="en-US" sz="4400" dirty="0">
                <a:solidFill>
                  <a:schemeClr val="tx1"/>
                </a:solidFill>
                <a:effectLst>
                  <a:outerShdw blurRad="38100" dist="38100" dir="2700000" algn="tl">
                    <a:srgbClr val="000000">
                      <a:alpha val="43137"/>
                    </a:srgbClr>
                  </a:outerShdw>
                </a:effectLst>
                <a:latin typeface="Franklin Gothic Demi Cond" panose="020B0706030402020204" pitchFamily="34" charset="0"/>
              </a:rPr>
              <a:t>Services</a:t>
            </a:r>
          </a:p>
        </p:txBody>
      </p:sp>
      <p:sp>
        <p:nvSpPr>
          <p:cNvPr id="2" name="Content Placeholder 1"/>
          <p:cNvSpPr>
            <a:spLocks noGrp="1"/>
          </p:cNvSpPr>
          <p:nvPr>
            <p:ph idx="1"/>
          </p:nvPr>
        </p:nvSpPr>
        <p:spPr>
          <a:xfrm>
            <a:off x="152398" y="1020726"/>
            <a:ext cx="5929423" cy="5837274"/>
          </a:xfrm>
        </p:spPr>
        <p:txBody>
          <a:bodyPr>
            <a:normAutofit lnSpcReduction="10000"/>
          </a:bodyPr>
          <a:lstStyle/>
          <a:p>
            <a:pPr marL="0" indent="0">
              <a:buNone/>
            </a:pPr>
            <a:r>
              <a:rPr lang="en-US" dirty="0"/>
              <a:t>GOAL</a:t>
            </a:r>
          </a:p>
          <a:p>
            <a:pPr marL="0" indent="0">
              <a:buNone/>
            </a:pPr>
            <a:r>
              <a:rPr lang="en-US" sz="1800" dirty="0"/>
              <a:t>To  save lives by enabling communities who have just experienced a hurricane rapid access to critical infrastructure services including electricity, pure water, and medical refrigeration.</a:t>
            </a:r>
          </a:p>
          <a:p>
            <a:pPr marL="0" indent="0">
              <a:buNone/>
            </a:pPr>
            <a:r>
              <a:rPr lang="en-US" dirty="0"/>
              <a:t>OUR IDEA</a:t>
            </a:r>
          </a:p>
          <a:p>
            <a:pPr marL="0" indent="0">
              <a:buNone/>
            </a:pPr>
            <a:r>
              <a:rPr lang="en-US" sz="1800" dirty="0"/>
              <a:t>After Hurricane Maria, access to clean water and medical supplies actually declined once gas generators ran out of fuel. Our solution provides essential services within hours of the storms arrival, and will serve the community indefinitely. Within a 20-foot modular shipping container are all materials needed for assembly, medical-grade, water purification, and battery storage. The system will be pre-placed on-site prior to a disaster, in central locations to the community. In can be mobilized only if needed.</a:t>
            </a:r>
          </a:p>
          <a:p>
            <a:pPr marL="0" indent="0">
              <a:buNone/>
            </a:pPr>
            <a:r>
              <a:rPr lang="en-US" dirty="0"/>
              <a:t>BENEFITS</a:t>
            </a:r>
          </a:p>
          <a:p>
            <a:r>
              <a:rPr lang="en-US" sz="1800" dirty="0"/>
              <a:t>Rapidly deployable: capable of providing electricity within hours after the threat ends. </a:t>
            </a:r>
          </a:p>
          <a:p>
            <a:r>
              <a:rPr lang="en-US" sz="1800" dirty="0"/>
              <a:t>Proactive solution: pre-placed on-site prior to the occurrence – not dependent on post-storm infrastructure.</a:t>
            </a:r>
          </a:p>
        </p:txBody>
      </p:sp>
      <p:sp>
        <p:nvSpPr>
          <p:cNvPr id="5" name="Content Placeholder 1">
            <a:extLst>
              <a:ext uri="{FF2B5EF4-FFF2-40B4-BE49-F238E27FC236}">
                <a16:creationId xmlns:a16="http://schemas.microsoft.com/office/drawing/2014/main" id="{33BEA0A8-4D3E-F347-8692-4E45E2E957C1}"/>
              </a:ext>
            </a:extLst>
          </p:cNvPr>
          <p:cNvSpPr txBox="1">
            <a:spLocks/>
          </p:cNvSpPr>
          <p:nvPr/>
        </p:nvSpPr>
        <p:spPr>
          <a:xfrm>
            <a:off x="6081823" y="1020726"/>
            <a:ext cx="5929423" cy="58372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TEAM AND PARTNER ORGANIZATION</a:t>
            </a:r>
          </a:p>
          <a:p>
            <a:pPr marL="0" indent="0">
              <a:buFont typeface="Arial" panose="020B0604020202020204" pitchFamily="34" charset="0"/>
              <a:buNone/>
            </a:pPr>
            <a:r>
              <a:rPr lang="en-US" sz="1800" dirty="0"/>
              <a:t>The Quest Renewables, Inc. Team led by: Norman (Finn) Findley, William Arnold, Rainey Jernigan</a:t>
            </a:r>
          </a:p>
          <a:p>
            <a:pPr marL="0" indent="0">
              <a:buFont typeface="Arial" panose="020B0604020202020204" pitchFamily="34" charset="0"/>
              <a:buNone/>
            </a:pPr>
            <a:r>
              <a:rPr lang="en-US" sz="1800" dirty="0"/>
              <a:t>Partners: Georgia Tech Enterprise Innovation Institute, Tiedown Engineering, </a:t>
            </a:r>
            <a:r>
              <a:rPr lang="en-US" sz="1800"/>
              <a:t>Cermak-Peterka-Peterson Engineering</a:t>
            </a:r>
            <a:endParaRPr lang="en-US" sz="1800" dirty="0"/>
          </a:p>
        </p:txBody>
      </p:sp>
      <p:pic>
        <p:nvPicPr>
          <p:cNvPr id="6" name="Picture 5">
            <a:extLst>
              <a:ext uri="{FF2B5EF4-FFF2-40B4-BE49-F238E27FC236}">
                <a16:creationId xmlns:a16="http://schemas.microsoft.com/office/drawing/2014/main" id="{53591CE6-9A10-CE46-B1DE-BD454E133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3720" y="3233152"/>
            <a:ext cx="4739319" cy="2665867"/>
          </a:xfrm>
          <a:prstGeom prst="rect">
            <a:avLst/>
          </a:prstGeom>
        </p:spPr>
      </p:pic>
    </p:spTree>
    <p:extLst>
      <p:ext uri="{BB962C8B-B14F-4D97-AF65-F5344CB8AC3E}">
        <p14:creationId xmlns:p14="http://schemas.microsoft.com/office/powerpoint/2010/main" val="431835565"/>
      </p:ext>
    </p:extLst>
  </p:cSld>
  <p:clrMapOvr>
    <a:masterClrMapping/>
  </p:clrMapOvr>
</p:sld>
</file>

<file path=ppt/theme/theme1.xml><?xml version="1.0" encoding="utf-8"?>
<a:theme xmlns:a="http://schemas.openxmlformats.org/drawingml/2006/main" name="Depth">
  <a:themeElements>
    <a:clrScheme name="Quest Renewables Branding Blues">
      <a:dk1>
        <a:srgbClr val="22418A"/>
      </a:dk1>
      <a:lt1>
        <a:sysClr val="window" lastClr="FFFFFF"/>
      </a:lt1>
      <a:dk2>
        <a:srgbClr val="22418A"/>
      </a:dk2>
      <a:lt2>
        <a:srgbClr val="FFFFFF"/>
      </a:lt2>
      <a:accent1>
        <a:srgbClr val="2AA7DF"/>
      </a:accent1>
      <a:accent2>
        <a:srgbClr val="FFFFFF"/>
      </a:accent2>
      <a:accent3>
        <a:srgbClr val="22418A"/>
      </a:accent3>
      <a:accent4>
        <a:srgbClr val="2AA7DF"/>
      </a:accent4>
      <a:accent5>
        <a:srgbClr val="22418A"/>
      </a:accent5>
      <a:accent6>
        <a:srgbClr val="FFFFFF"/>
      </a:accent6>
      <a:hlink>
        <a:srgbClr val="2AA7DF"/>
      </a:hlink>
      <a:folHlink>
        <a:srgbClr val="2AA7DF"/>
      </a:folHlink>
    </a:clrScheme>
    <a:fontScheme name="Depth">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6930</TotalTime>
  <Words>193</Words>
  <Application>Microsoft Macintosh PowerPoint</Application>
  <PresentationFormat>Widescreen</PresentationFormat>
  <Paragraphs>12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Franklin Gothic Demi Cond</vt:lpstr>
      <vt:lpstr>Corbel</vt:lpstr>
      <vt:lpstr>Calibri</vt:lpstr>
      <vt:lpstr>Arial</vt:lpstr>
      <vt:lpstr>Depth</vt:lpstr>
      <vt:lpstr>Storm-Resilient Essential Grid Services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Norman Findley</dc:creator>
  <cp:lastModifiedBy>Lauren Terris</cp:lastModifiedBy>
  <cp:revision>368</cp:revision>
  <cp:lastPrinted>2016-06-22T17:26:22Z</cp:lastPrinted>
  <dcterms:created xsi:type="dcterms:W3CDTF">2016-04-18T19:05:02Z</dcterms:created>
  <dcterms:modified xsi:type="dcterms:W3CDTF">2019-07-14T21:03:35Z</dcterms:modified>
</cp:coreProperties>
</file>