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9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139" y="4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EB10CD-F7B3-47E0-893C-0F4F97CDE50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EC0B03-BED0-4ABA-8A24-3C4201F5B61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C50485D-E3EC-4C99-8E70-828D51F161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A5361-B062-4958-8E0A-9472DA6C382F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6299B96-A2E1-4790-BF8B-86539F83F5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B780C34-7D5A-4CAE-9713-4771CE60E26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D1F58-3DB7-43F4-9E88-89D0227B3A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00527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7178819-0D21-4368-8809-0B736C4EC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EE4C2D6-F86A-4F89-B568-ECA62EB266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617008-4D8C-40B8-A524-8E3E42E95CE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A5361-B062-4958-8E0A-9472DA6C382F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ADBA3A4-CB7C-413B-B519-1DE5E88F6F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F4A0843-1CAA-417F-81DA-E42F107F58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D1F58-3DB7-43F4-9E88-89D0227B3A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088567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5C4C1CB-A444-427F-998F-C5BA913275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7D5B60B-F2BC-4CE7-BE91-C1DEDA8732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A9E72F-3CB5-4D92-BF27-3B8DB9432A8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A5361-B062-4958-8E0A-9472DA6C382F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D86826-E5CF-44A0-9C89-8B9032CAB5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46F4A0-28F3-4348-AE88-E9236F6E72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D1F58-3DB7-43F4-9E88-89D0227B3A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7458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A8985C-F1EA-4ECC-B437-77F4E4D02D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9DC0F9-6FAC-4628-827B-1F7C57AA16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F72AD2B-B527-4798-A607-0FDD82C4C92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480A89-030D-4312-A06C-F19DBCC960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A5361-B062-4958-8E0A-9472DA6C382F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2A1E61A-2B92-4D9E-86CC-E5B748F5FB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3A01203-E7E7-4E9B-A051-97666B10CB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D1F58-3DB7-43F4-9E88-89D0227B3A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0463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FB58A5-7695-4A78-902A-E5C91FCA8E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2635EC4-06EF-4853-AE57-D2EE843A4FD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004698B4-5E9B-43CA-9232-B699D549E22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6D0495D-1DF1-4FF0-B7A1-6F6144DD35CD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A60B12E-920F-45ED-886D-EB00E713519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47EAFFCC-8C95-4915-B449-2416C0F2A6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A5361-B062-4958-8E0A-9472DA6C382F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7E1207F-5F6A-40A0-B306-1E8863FF87B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66E6AE8-95CD-4C1D-BB81-37D3D5059E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D1F58-3DB7-43F4-9E88-89D0227B3A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888538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051A65-012D-4525-9BAB-02A55928A9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623C7B2-8A93-4C20-93DF-1ECB7B2BBB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A5361-B062-4958-8E0A-9472DA6C382F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658799D7-D526-4B7E-9C9F-E6B59475C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9C634F9-F044-4A52-9668-DF7ED59C4DE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D1F58-3DB7-43F4-9E88-89D0227B3A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05312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9F23BDE-2CC7-4B60-9534-E155002BA4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A5361-B062-4958-8E0A-9472DA6C382F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9A3F0EE4-4E05-4BA4-8B84-B204E0671C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1F197D0B-D21C-420E-9854-7C3DAB34E3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D1F58-3DB7-43F4-9E88-89D0227B3A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78122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9E30E7-B756-45D1-9E01-A56DF9D573C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344D2D2-BF98-4A21-B71D-E7D7624D280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6586D97-D4EE-4696-A69D-7BE8393DE2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99BC9CD-89B3-4B5F-B098-62FF5F0914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A5361-B062-4958-8E0A-9472DA6C382F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DD95DD0-860F-49BA-91D5-A08448111D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1FDAC4B0-3B19-4A0F-A794-1FD3086566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D1F58-3DB7-43F4-9E88-89D0227B3A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83082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CB3216-2BDC-44AF-9EB7-15DDFC415D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5995655-3384-4576-8246-73AD8BF78A8C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6E05FAE-66A8-4D2F-91BB-9B4B2D9D017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B558C28-8359-4120-9BD3-F2108BE465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A5361-B062-4958-8E0A-9472DA6C382F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9824A3B-2191-4192-BFA7-2E087176A1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FA6EA65-C297-4F1C-B44B-310439BFE9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D1F58-3DB7-43F4-9E88-89D0227B3A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16560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344EB6-9B67-4008-821F-DE83438906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52375D-2805-4700-A11F-362638D9261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8FFAA4B-6F4C-40DA-AAA5-256FBEE8733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A5361-B062-4958-8E0A-9472DA6C382F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AE0F8AC-164A-46EB-A146-F2B8381A1E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D66C90E-2C96-4392-A2C2-D7B515FA4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D1F58-3DB7-43F4-9E88-89D0227B3A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372933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2D41D49-1075-46A5-9383-1B883F96EC5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DCC9ABF-EFBE-4EEC-858E-488E9BCDBFF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5D8444B-9F8A-4F74-AAAE-F7E3C3EAC74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AA5361-B062-4958-8E0A-9472DA6C382F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FE5C966-C235-4723-86EF-7007F9B4F69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9B03FF-40F1-4A22-9C45-75B498C059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6D1F58-3DB7-43F4-9E88-89D0227B3A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895536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97423C7-DAE9-4959-9F81-93185E3010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0B1753A-501E-4A23-B157-53B45E4EC4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6C37247-ACFA-4D5B-B722-695DB9A435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AA5361-B062-4958-8E0A-9472DA6C382F}" type="datetimeFigureOut">
              <a:rPr lang="en-US" smtClean="0"/>
              <a:t>7/12/2019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00D5225-A98B-4A25-8F3E-7D226613C4F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4BF048C-51D8-4E6D-B8D0-EA82DF50D30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6D1F58-3DB7-43F4-9E88-89D0227B3A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9441570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hyperlink" Target="http://www.ecoestates.us/" TargetMode="External"/><Relationship Id="rId7" Type="http://schemas.openxmlformats.org/officeDocument/2006/relationships/image" Target="../media/image5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jpg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E33A7DAE-7D21-4EC4-A5EE-EAD9F5C9D11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49289" y="267513"/>
            <a:ext cx="7042711" cy="3961355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98DFE8A4-6FDC-4FE7-AB0C-4C5DBE2ADEAF}"/>
              </a:ext>
            </a:extLst>
          </p:cNvPr>
          <p:cNvSpPr txBox="1"/>
          <p:nvPr/>
        </p:nvSpPr>
        <p:spPr>
          <a:xfrm>
            <a:off x="-27547" y="21983"/>
            <a:ext cx="1074520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SolarDOCK</a:t>
            </a:r>
            <a:r>
              <a:rPr lang="en-US" sz="2400" b="1" baseline="300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TM</a:t>
            </a:r>
            <a:r>
              <a:rPr lang="en-US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System 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is the </a:t>
            </a:r>
            <a:r>
              <a:rPr lang="en-US" sz="24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Made in USA 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solution for </a:t>
            </a:r>
            <a:r>
              <a:rPr lang="en-US" sz="2400" b="1" dirty="0">
                <a:solidFill>
                  <a:schemeClr val="accent1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FLOATING SOLAR PROJECTS</a:t>
            </a:r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6144B894-2C13-4775-AEFB-AD76FD68E83D}"/>
              </a:ext>
            </a:extLst>
          </p:cNvPr>
          <p:cNvSpPr txBox="1"/>
          <p:nvPr/>
        </p:nvSpPr>
        <p:spPr>
          <a:xfrm>
            <a:off x="35573" y="576626"/>
            <a:ext cx="5244988" cy="19697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1200" dirty="0">
                <a:solidFill>
                  <a:schemeClr val="accent1"/>
                </a:solidFill>
              </a:rPr>
              <a:t>The </a:t>
            </a:r>
            <a:r>
              <a:rPr lang="en-US" sz="1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SolarDOCK</a:t>
            </a:r>
            <a:r>
              <a:rPr lang="en-US" sz="1200" b="1" baseline="30000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TM</a:t>
            </a:r>
            <a:r>
              <a:rPr lang="en-US" sz="1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System </a:t>
            </a:r>
            <a:r>
              <a:rPr lang="en-US" sz="1200" dirty="0">
                <a:solidFill>
                  <a:schemeClr val="accent1"/>
                </a:solidFill>
              </a:rPr>
              <a:t>is </a:t>
            </a:r>
            <a:r>
              <a:rPr lang="en-US" sz="1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Made in the USA </a:t>
            </a:r>
            <a:r>
              <a:rPr lang="en-US" sz="1400" b="1" dirty="0">
                <a:solidFill>
                  <a:srgbClr val="92D050"/>
                </a:solidFill>
              </a:rPr>
              <a:t>Eco-Friendly Cost-Effective </a:t>
            </a:r>
            <a:r>
              <a:rPr lang="en-US" sz="1200" dirty="0">
                <a:solidFill>
                  <a:schemeClr val="accent1"/>
                </a:solidFill>
              </a:rPr>
              <a:t>products for the racking mounting system for floating solar projects. </a:t>
            </a:r>
          </a:p>
          <a:p>
            <a:pPr algn="just"/>
            <a:r>
              <a:rPr lang="en-US" sz="12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Eco-Friendly</a:t>
            </a:r>
            <a:r>
              <a:rPr lang="en-US" sz="1200" dirty="0">
                <a:solidFill>
                  <a:schemeClr val="accent1"/>
                </a:solidFill>
              </a:rPr>
              <a:t> because all the floats are made from recycled plastics.  </a:t>
            </a:r>
          </a:p>
          <a:p>
            <a:pPr algn="just"/>
            <a:r>
              <a:rPr lang="en-US" sz="1200" b="1" dirty="0">
                <a:solidFill>
                  <a:schemeClr val="accent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Cost-Effective</a:t>
            </a:r>
            <a:r>
              <a:rPr lang="en-US" sz="1200" dirty="0">
                <a:solidFill>
                  <a:schemeClr val="accent1"/>
                </a:solidFill>
              </a:rPr>
              <a:t> because </a:t>
            </a:r>
          </a:p>
          <a:p>
            <a:pPr algn="just"/>
            <a:r>
              <a:rPr lang="en-US" sz="1200" dirty="0">
                <a:solidFill>
                  <a:schemeClr val="accent1"/>
                </a:solidFill>
              </a:rPr>
              <a:t>     a) intelligent design w/ wire management system for DC combiner-less </a:t>
            </a:r>
          </a:p>
          <a:p>
            <a:pPr algn="just"/>
            <a:r>
              <a:rPr lang="en-US" sz="1200" dirty="0">
                <a:solidFill>
                  <a:schemeClr val="accent1"/>
                </a:solidFill>
              </a:rPr>
              <a:t>     b</a:t>
            </a:r>
            <a:r>
              <a:rPr lang="en-US" sz="1200">
                <a:solidFill>
                  <a:schemeClr val="accent1"/>
                </a:solidFill>
              </a:rPr>
              <a:t>) requires </a:t>
            </a:r>
            <a:r>
              <a:rPr lang="en-US" sz="1200" dirty="0">
                <a:solidFill>
                  <a:schemeClr val="accent1"/>
                </a:solidFill>
              </a:rPr>
              <a:t>less plastic </a:t>
            </a:r>
          </a:p>
          <a:p>
            <a:pPr algn="just"/>
            <a:r>
              <a:rPr lang="en-US" sz="1200" dirty="0">
                <a:solidFill>
                  <a:schemeClr val="accent1"/>
                </a:solidFill>
              </a:rPr>
              <a:t>     c) very easy &amp; fast to install – 1, 2, 3 easy installation </a:t>
            </a:r>
          </a:p>
          <a:p>
            <a:pPr algn="just"/>
            <a:r>
              <a:rPr lang="en-US" sz="1200" dirty="0">
                <a:solidFill>
                  <a:schemeClr val="accent1"/>
                </a:solidFill>
              </a:rPr>
              <a:t>     d) strong stable very buoyant maintenance access floats to support &gt;+500lbs</a:t>
            </a:r>
          </a:p>
          <a:p>
            <a:pPr algn="just"/>
            <a:r>
              <a:rPr lang="en-US" sz="1200" dirty="0">
                <a:solidFill>
                  <a:schemeClr val="accent1"/>
                </a:solidFill>
              </a:rPr>
              <a:t>     d) dual use for the solar and marine watercrafts industry</a:t>
            </a:r>
          </a:p>
          <a:p>
            <a:pPr algn="just"/>
            <a:endParaRPr lang="en-US" sz="1200" dirty="0">
              <a:solidFill>
                <a:schemeClr val="accent1"/>
              </a:solidFill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AB0EBBFA-96B9-4BAA-B57D-A5144E4A06CE}"/>
              </a:ext>
            </a:extLst>
          </p:cNvPr>
          <p:cNvSpPr txBox="1"/>
          <p:nvPr/>
        </p:nvSpPr>
        <p:spPr>
          <a:xfrm>
            <a:off x="7618221" y="1907759"/>
            <a:ext cx="309944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b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COST-EFFECTIVE &amp; ECO-FRIENDLY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75EE318F-C452-48BB-B09B-49DEF1906706}"/>
              </a:ext>
            </a:extLst>
          </p:cNvPr>
          <p:cNvSpPr/>
          <p:nvPr/>
        </p:nvSpPr>
        <p:spPr>
          <a:xfrm>
            <a:off x="30421" y="4654264"/>
            <a:ext cx="5928373" cy="2054409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 algn="just"/>
            <a:r>
              <a:rPr lang="en-US" sz="12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SolarDOCK™ System </a:t>
            </a:r>
            <a:r>
              <a:rPr lang="en-US" sz="1050" dirty="0">
                <a:solidFill>
                  <a:schemeClr val="accent1"/>
                </a:solidFill>
              </a:rPr>
              <a:t>will help with the </a:t>
            </a:r>
            <a:r>
              <a:rPr lang="en-US" sz="1050" i="1" u="sng" dirty="0">
                <a:solidFill>
                  <a:schemeClr val="accent2">
                    <a:lumMod val="50000"/>
                  </a:schemeClr>
                </a:solidFill>
              </a:rPr>
              <a:t>Plastic Pollution Crisis </a:t>
            </a:r>
            <a:r>
              <a:rPr lang="en-US" sz="1050" dirty="0">
                <a:solidFill>
                  <a:schemeClr val="accent1"/>
                </a:solidFill>
              </a:rPr>
              <a:t>by using recycled plastics.  According to National Geographic online article on Dec. 20</a:t>
            </a:r>
            <a:r>
              <a:rPr lang="en-US" sz="1050" baseline="30000" dirty="0">
                <a:solidFill>
                  <a:schemeClr val="accent1"/>
                </a:solidFill>
              </a:rPr>
              <a:t>th</a:t>
            </a:r>
            <a:r>
              <a:rPr lang="en-US" sz="1050" dirty="0">
                <a:solidFill>
                  <a:schemeClr val="accent1"/>
                </a:solidFill>
              </a:rPr>
              <a:t>, 2018 “… only about 9% of all plastic ever made has likely been recycled…” and also solved a major need in the floating solar industry.</a:t>
            </a:r>
          </a:p>
          <a:p>
            <a:pPr algn="just"/>
            <a:endParaRPr lang="en-US" sz="1050" dirty="0">
              <a:solidFill>
                <a:schemeClr val="accent1"/>
              </a:solidFill>
            </a:endParaRPr>
          </a:p>
          <a:p>
            <a:pPr algn="just"/>
            <a:endParaRPr lang="en-US" sz="1050" dirty="0">
              <a:solidFill>
                <a:schemeClr val="accent1"/>
              </a:solidFill>
            </a:endParaRPr>
          </a:p>
          <a:p>
            <a:pPr algn="just"/>
            <a:endParaRPr lang="en-US" sz="1050" dirty="0">
              <a:solidFill>
                <a:schemeClr val="accent1"/>
              </a:solidFill>
            </a:endParaRPr>
          </a:p>
          <a:p>
            <a:pPr algn="just"/>
            <a:endParaRPr lang="en-US" sz="1050" dirty="0">
              <a:solidFill>
                <a:schemeClr val="accent1"/>
              </a:solidFill>
            </a:endParaRPr>
          </a:p>
          <a:p>
            <a:pPr algn="just"/>
            <a:endParaRPr lang="en-US" sz="1050" dirty="0">
              <a:solidFill>
                <a:schemeClr val="accent1"/>
              </a:solidFill>
            </a:endParaRPr>
          </a:p>
          <a:p>
            <a:pPr algn="just"/>
            <a:endParaRPr lang="en-US" sz="1050" dirty="0">
              <a:solidFill>
                <a:schemeClr val="accent1"/>
              </a:solidFill>
            </a:endParaRPr>
          </a:p>
          <a:p>
            <a:pPr algn="just"/>
            <a:endParaRPr lang="en-US" sz="1050" dirty="0">
              <a:solidFill>
                <a:schemeClr val="accent1"/>
              </a:solidFill>
            </a:endParaRPr>
          </a:p>
          <a:p>
            <a:pPr algn="just"/>
            <a:endParaRPr lang="en-US" sz="1050" dirty="0">
              <a:solidFill>
                <a:schemeClr val="accent1"/>
              </a:solidFill>
            </a:endParaRPr>
          </a:p>
          <a:p>
            <a:pPr algn="just"/>
            <a:endParaRPr lang="en-US" sz="1050" dirty="0">
              <a:solidFill>
                <a:schemeClr val="accent1"/>
              </a:solidFill>
              <a:hlinkClick r:id="rId3"/>
            </a:endParaRPr>
          </a:p>
        </p:txBody>
      </p:sp>
      <p:pic>
        <p:nvPicPr>
          <p:cNvPr id="14" name="Picture 13">
            <a:extLst>
              <a:ext uri="{FF2B5EF4-FFF2-40B4-BE49-F238E27FC236}">
                <a16:creationId xmlns:a16="http://schemas.microsoft.com/office/drawing/2014/main" id="{9AED93C8-D4EE-4009-9CF5-B46667BA746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11" y="2472566"/>
            <a:ext cx="2743200" cy="2082800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15DB11D-BAF6-478B-A9A9-68BBDEDE409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37189" y="2472566"/>
            <a:ext cx="2082800" cy="2082800"/>
          </a:xfrm>
          <a:prstGeom prst="rect">
            <a:avLst/>
          </a:prstGeom>
        </p:spPr>
      </p:pic>
      <p:pic>
        <p:nvPicPr>
          <p:cNvPr id="27" name="Picture 26">
            <a:extLst>
              <a:ext uri="{FF2B5EF4-FFF2-40B4-BE49-F238E27FC236}">
                <a16:creationId xmlns:a16="http://schemas.microsoft.com/office/drawing/2014/main" id="{88A47A8A-249A-4894-8E15-DEF6D424346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011" y="5349162"/>
            <a:ext cx="2280061" cy="1520041"/>
          </a:xfrm>
          <a:prstGeom prst="rect">
            <a:avLst/>
          </a:prstGeom>
        </p:spPr>
      </p:pic>
      <p:sp>
        <p:nvSpPr>
          <p:cNvPr id="28" name="Rectangle 27">
            <a:extLst>
              <a:ext uri="{FF2B5EF4-FFF2-40B4-BE49-F238E27FC236}">
                <a16:creationId xmlns:a16="http://schemas.microsoft.com/office/drawing/2014/main" id="{8A7F6CDE-8AA4-4A11-BEC2-37A0D8C4ACEF}"/>
              </a:ext>
            </a:extLst>
          </p:cNvPr>
          <p:cNvSpPr/>
          <p:nvPr/>
        </p:nvSpPr>
        <p:spPr>
          <a:xfrm>
            <a:off x="8324602" y="6447063"/>
            <a:ext cx="3649684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en-US" sz="1100" dirty="0">
                <a:solidFill>
                  <a:schemeClr val="accent1"/>
                </a:solidFill>
                <a:hlinkClick r:id="rId3"/>
              </a:rPr>
              <a:t>WWW.ECOESTATES.US</a:t>
            </a:r>
            <a:r>
              <a:rPr lang="en-US" sz="1100" dirty="0">
                <a:solidFill>
                  <a:schemeClr val="accent1"/>
                </a:solidFill>
              </a:rPr>
              <a:t>   INFO@ECOESTATES.US</a:t>
            </a: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0F2283AF-4C89-475B-8FA1-2D378E390A2B}"/>
              </a:ext>
            </a:extLst>
          </p:cNvPr>
          <p:cNvSpPr/>
          <p:nvPr/>
        </p:nvSpPr>
        <p:spPr>
          <a:xfrm>
            <a:off x="5995226" y="4132089"/>
            <a:ext cx="6096000" cy="2294859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The USA &amp; the world </a:t>
            </a:r>
            <a:r>
              <a:rPr lang="en-US" i="1" u="sng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floating solar projects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need new floating platform system 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MADE in the </a:t>
            </a:r>
            <a:r>
              <a:rPr lang="en-US" b="1" dirty="0">
                <a:solidFill>
                  <a:srgbClr val="FF0000"/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USA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with 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less plastic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uses recycled plastic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cost-effective, eco-friendly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stable, stronger more buoyant maintenance float for access, no/very little maintenance for DC solar panel strings/arrays, no/very little metal parts on the water </a:t>
            </a:r>
            <a:r>
              <a:rPr lang="en-US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and</a:t>
            </a:r>
            <a:r>
              <a:rPr lang="en-US" b="1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easy to install.</a:t>
            </a:r>
            <a:endParaRPr lang="en-US" sz="2000" dirty="0">
              <a:solidFill>
                <a:schemeClr val="accent1">
                  <a:lumMod val="50000"/>
                </a:schemeClr>
              </a:solidFill>
              <a:effectLst/>
              <a:latin typeface="Microsoft Sans Serif" panose="020B06040202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D8C520A6-1E8F-414B-8B9F-EEE68FF59744}"/>
              </a:ext>
            </a:extLst>
          </p:cNvPr>
          <p:cNvSpPr/>
          <p:nvPr/>
        </p:nvSpPr>
        <p:spPr>
          <a:xfrm>
            <a:off x="2636334" y="5384293"/>
            <a:ext cx="2543453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SolarDOCK™ System</a:t>
            </a:r>
          </a:p>
          <a:p>
            <a:r>
              <a:rPr lang="en-US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HAS ALL THE SOLUTIONS</a:t>
            </a:r>
          </a:p>
          <a:p>
            <a:r>
              <a:rPr lang="en-US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TO THESE NEEDS </a:t>
            </a:r>
            <a:endParaRPr lang="en-US" dirty="0"/>
          </a:p>
        </p:txBody>
      </p:sp>
      <p:sp>
        <p:nvSpPr>
          <p:cNvPr id="31" name="Arrow: Right 30">
            <a:extLst>
              <a:ext uri="{FF2B5EF4-FFF2-40B4-BE49-F238E27FC236}">
                <a16:creationId xmlns:a16="http://schemas.microsoft.com/office/drawing/2014/main" id="{EEEB1646-B085-4061-ADCC-8587E5ECE209}"/>
              </a:ext>
            </a:extLst>
          </p:cNvPr>
          <p:cNvSpPr/>
          <p:nvPr/>
        </p:nvSpPr>
        <p:spPr>
          <a:xfrm>
            <a:off x="5280561" y="5511825"/>
            <a:ext cx="562098" cy="52141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C7F4BA0-9832-49C0-A65A-BA175623EDD0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18984" y="160784"/>
            <a:ext cx="1071691" cy="677076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15DED2B6-EF0F-4884-BDFC-870A2DD4D65A}"/>
              </a:ext>
            </a:extLst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9768" y="6111979"/>
            <a:ext cx="1119041" cy="683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65435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113</TotalTime>
  <Words>251</Words>
  <Application>Microsoft Office PowerPoint</Application>
  <PresentationFormat>Widescreen</PresentationFormat>
  <Paragraphs>23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Microsoft Sans Serif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 Production</dc:creator>
  <cp:lastModifiedBy>ST Production</cp:lastModifiedBy>
  <cp:revision>30</cp:revision>
  <dcterms:created xsi:type="dcterms:W3CDTF">2019-06-26T17:21:00Z</dcterms:created>
  <dcterms:modified xsi:type="dcterms:W3CDTF">2019-07-13T04:24:34Z</dcterms:modified>
</cp:coreProperties>
</file>