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3" r:id="rId8"/>
    <p:sldId id="264"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F75EA-57C7-4AA0-BEC9-BA83BDAE8BE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A11BCC4-9416-490A-901B-55B95B0CBE3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1BDE449-8C34-4FBB-9B3D-0CA1DA165A20}"/>
              </a:ext>
            </a:extLst>
          </p:cNvPr>
          <p:cNvSpPr>
            <a:spLocks noGrp="1"/>
          </p:cNvSpPr>
          <p:nvPr>
            <p:ph type="dt" sz="half" idx="10"/>
          </p:nvPr>
        </p:nvSpPr>
        <p:spPr/>
        <p:txBody>
          <a:bodyPr/>
          <a:lstStyle/>
          <a:p>
            <a:fld id="{4AAC29D9-B044-40AC-8BA6-D813135C2584}" type="datetimeFigureOut">
              <a:rPr lang="en-GB" smtClean="0"/>
              <a:t>10/07/2019</a:t>
            </a:fld>
            <a:endParaRPr lang="en-GB"/>
          </a:p>
        </p:txBody>
      </p:sp>
      <p:sp>
        <p:nvSpPr>
          <p:cNvPr id="5" name="Footer Placeholder 4">
            <a:extLst>
              <a:ext uri="{FF2B5EF4-FFF2-40B4-BE49-F238E27FC236}">
                <a16:creationId xmlns:a16="http://schemas.microsoft.com/office/drawing/2014/main" id="{78E8C4E7-3336-4746-8D41-8961CEE10C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91C888-D9A4-4CDE-9B2A-7C877F37B9AB}"/>
              </a:ext>
            </a:extLst>
          </p:cNvPr>
          <p:cNvSpPr>
            <a:spLocks noGrp="1"/>
          </p:cNvSpPr>
          <p:nvPr>
            <p:ph type="sldNum" sz="quarter" idx="12"/>
          </p:nvPr>
        </p:nvSpPr>
        <p:spPr/>
        <p:txBody>
          <a:bodyPr/>
          <a:lstStyle/>
          <a:p>
            <a:fld id="{3B3DAEB5-877A-402C-91FB-5B252334A5E2}" type="slidenum">
              <a:rPr lang="en-GB" smtClean="0"/>
              <a:t>‹#›</a:t>
            </a:fld>
            <a:endParaRPr lang="en-GB"/>
          </a:p>
        </p:txBody>
      </p:sp>
    </p:spTree>
    <p:extLst>
      <p:ext uri="{BB962C8B-B14F-4D97-AF65-F5344CB8AC3E}">
        <p14:creationId xmlns:p14="http://schemas.microsoft.com/office/powerpoint/2010/main" val="1482181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E61F7-6D87-4433-9486-73449F71B39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759730-4964-4BA4-B2ED-96903EF8B95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4A7BDB-B85C-4502-A23B-0A9C29BCDD09}"/>
              </a:ext>
            </a:extLst>
          </p:cNvPr>
          <p:cNvSpPr>
            <a:spLocks noGrp="1"/>
          </p:cNvSpPr>
          <p:nvPr>
            <p:ph type="dt" sz="half" idx="10"/>
          </p:nvPr>
        </p:nvSpPr>
        <p:spPr/>
        <p:txBody>
          <a:bodyPr/>
          <a:lstStyle/>
          <a:p>
            <a:fld id="{4AAC29D9-B044-40AC-8BA6-D813135C2584}" type="datetimeFigureOut">
              <a:rPr lang="en-GB" smtClean="0"/>
              <a:t>10/07/2019</a:t>
            </a:fld>
            <a:endParaRPr lang="en-GB"/>
          </a:p>
        </p:txBody>
      </p:sp>
      <p:sp>
        <p:nvSpPr>
          <p:cNvPr id="5" name="Footer Placeholder 4">
            <a:extLst>
              <a:ext uri="{FF2B5EF4-FFF2-40B4-BE49-F238E27FC236}">
                <a16:creationId xmlns:a16="http://schemas.microsoft.com/office/drawing/2014/main" id="{9890358A-D836-466F-AC9D-989DCDC9E9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8A6A11-DC87-4B39-A585-4AF7654D236D}"/>
              </a:ext>
            </a:extLst>
          </p:cNvPr>
          <p:cNvSpPr>
            <a:spLocks noGrp="1"/>
          </p:cNvSpPr>
          <p:nvPr>
            <p:ph type="sldNum" sz="quarter" idx="12"/>
          </p:nvPr>
        </p:nvSpPr>
        <p:spPr/>
        <p:txBody>
          <a:bodyPr/>
          <a:lstStyle/>
          <a:p>
            <a:fld id="{3B3DAEB5-877A-402C-91FB-5B252334A5E2}" type="slidenum">
              <a:rPr lang="en-GB" smtClean="0"/>
              <a:t>‹#›</a:t>
            </a:fld>
            <a:endParaRPr lang="en-GB"/>
          </a:p>
        </p:txBody>
      </p:sp>
    </p:spTree>
    <p:extLst>
      <p:ext uri="{BB962C8B-B14F-4D97-AF65-F5344CB8AC3E}">
        <p14:creationId xmlns:p14="http://schemas.microsoft.com/office/powerpoint/2010/main" val="3871258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0597-AB5C-4A95-A1DE-E0D1E6C624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A16AA6B-EA59-43F0-8FC9-8D325D29DE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29FCF7-F3A9-4210-A2F3-B637FBCB916B}"/>
              </a:ext>
            </a:extLst>
          </p:cNvPr>
          <p:cNvSpPr>
            <a:spLocks noGrp="1"/>
          </p:cNvSpPr>
          <p:nvPr>
            <p:ph type="dt" sz="half" idx="10"/>
          </p:nvPr>
        </p:nvSpPr>
        <p:spPr/>
        <p:txBody>
          <a:bodyPr/>
          <a:lstStyle/>
          <a:p>
            <a:fld id="{4AAC29D9-B044-40AC-8BA6-D813135C2584}" type="datetimeFigureOut">
              <a:rPr lang="en-GB" smtClean="0"/>
              <a:t>10/07/2019</a:t>
            </a:fld>
            <a:endParaRPr lang="en-GB"/>
          </a:p>
        </p:txBody>
      </p:sp>
      <p:sp>
        <p:nvSpPr>
          <p:cNvPr id="5" name="Footer Placeholder 4">
            <a:extLst>
              <a:ext uri="{FF2B5EF4-FFF2-40B4-BE49-F238E27FC236}">
                <a16:creationId xmlns:a16="http://schemas.microsoft.com/office/drawing/2014/main" id="{D8576F45-CDC5-4E2C-A37B-39B4E14A2D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4A2A03-727A-4A95-A655-71D1DDDCB2C7}"/>
              </a:ext>
            </a:extLst>
          </p:cNvPr>
          <p:cNvSpPr>
            <a:spLocks noGrp="1"/>
          </p:cNvSpPr>
          <p:nvPr>
            <p:ph type="sldNum" sz="quarter" idx="12"/>
          </p:nvPr>
        </p:nvSpPr>
        <p:spPr/>
        <p:txBody>
          <a:bodyPr/>
          <a:lstStyle/>
          <a:p>
            <a:fld id="{3B3DAEB5-877A-402C-91FB-5B252334A5E2}" type="slidenum">
              <a:rPr lang="en-GB" smtClean="0"/>
              <a:t>‹#›</a:t>
            </a:fld>
            <a:endParaRPr lang="en-GB"/>
          </a:p>
        </p:txBody>
      </p:sp>
    </p:spTree>
    <p:extLst>
      <p:ext uri="{BB962C8B-B14F-4D97-AF65-F5344CB8AC3E}">
        <p14:creationId xmlns:p14="http://schemas.microsoft.com/office/powerpoint/2010/main" val="3347069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E2A01-83B0-4F16-90D9-B977F110018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34C8F69-BB43-43B3-BE9C-78AD0BE8724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0EB4D3E-8592-4189-81A0-F10F294BF79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A18809C-4373-4E42-8075-591E1A6EEDF0}"/>
              </a:ext>
            </a:extLst>
          </p:cNvPr>
          <p:cNvSpPr>
            <a:spLocks noGrp="1"/>
          </p:cNvSpPr>
          <p:nvPr>
            <p:ph type="dt" sz="half" idx="10"/>
          </p:nvPr>
        </p:nvSpPr>
        <p:spPr/>
        <p:txBody>
          <a:bodyPr/>
          <a:lstStyle/>
          <a:p>
            <a:fld id="{4AAC29D9-B044-40AC-8BA6-D813135C2584}" type="datetimeFigureOut">
              <a:rPr lang="en-GB" smtClean="0"/>
              <a:t>10/07/2019</a:t>
            </a:fld>
            <a:endParaRPr lang="en-GB"/>
          </a:p>
        </p:txBody>
      </p:sp>
      <p:sp>
        <p:nvSpPr>
          <p:cNvPr id="6" name="Footer Placeholder 5">
            <a:extLst>
              <a:ext uri="{FF2B5EF4-FFF2-40B4-BE49-F238E27FC236}">
                <a16:creationId xmlns:a16="http://schemas.microsoft.com/office/drawing/2014/main" id="{F8A50713-6C01-4C84-935A-DB1764E502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C3A3EA-0352-490C-A506-D092024A81B7}"/>
              </a:ext>
            </a:extLst>
          </p:cNvPr>
          <p:cNvSpPr>
            <a:spLocks noGrp="1"/>
          </p:cNvSpPr>
          <p:nvPr>
            <p:ph type="sldNum" sz="quarter" idx="12"/>
          </p:nvPr>
        </p:nvSpPr>
        <p:spPr/>
        <p:txBody>
          <a:bodyPr/>
          <a:lstStyle/>
          <a:p>
            <a:fld id="{3B3DAEB5-877A-402C-91FB-5B252334A5E2}" type="slidenum">
              <a:rPr lang="en-GB" smtClean="0"/>
              <a:t>‹#›</a:t>
            </a:fld>
            <a:endParaRPr lang="en-GB"/>
          </a:p>
        </p:txBody>
      </p:sp>
    </p:spTree>
    <p:extLst>
      <p:ext uri="{BB962C8B-B14F-4D97-AF65-F5344CB8AC3E}">
        <p14:creationId xmlns:p14="http://schemas.microsoft.com/office/powerpoint/2010/main" val="1173976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935A0-51EA-4A8E-8688-51864CF5D01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39E1C7-58BF-4B78-A82B-1014AE6E0E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B66D8FA-8FE9-46BD-9736-E4ED9A6579A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EE340B-BBD5-4531-9352-3238195D62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BBDD73-51A5-4CAA-A752-BBD03567C17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016BED5-8BB2-48B9-9A8E-CE9CDE517F80}"/>
              </a:ext>
            </a:extLst>
          </p:cNvPr>
          <p:cNvSpPr>
            <a:spLocks noGrp="1"/>
          </p:cNvSpPr>
          <p:nvPr>
            <p:ph type="dt" sz="half" idx="10"/>
          </p:nvPr>
        </p:nvSpPr>
        <p:spPr/>
        <p:txBody>
          <a:bodyPr/>
          <a:lstStyle/>
          <a:p>
            <a:fld id="{4AAC29D9-B044-40AC-8BA6-D813135C2584}" type="datetimeFigureOut">
              <a:rPr lang="en-GB" smtClean="0"/>
              <a:t>10/07/2019</a:t>
            </a:fld>
            <a:endParaRPr lang="en-GB"/>
          </a:p>
        </p:txBody>
      </p:sp>
      <p:sp>
        <p:nvSpPr>
          <p:cNvPr id="8" name="Footer Placeholder 7">
            <a:extLst>
              <a:ext uri="{FF2B5EF4-FFF2-40B4-BE49-F238E27FC236}">
                <a16:creationId xmlns:a16="http://schemas.microsoft.com/office/drawing/2014/main" id="{A4F54921-5154-4057-BEA7-81F47780459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68A8784-BD8D-4190-BEC3-F87FECC23354}"/>
              </a:ext>
            </a:extLst>
          </p:cNvPr>
          <p:cNvSpPr>
            <a:spLocks noGrp="1"/>
          </p:cNvSpPr>
          <p:nvPr>
            <p:ph type="sldNum" sz="quarter" idx="12"/>
          </p:nvPr>
        </p:nvSpPr>
        <p:spPr/>
        <p:txBody>
          <a:bodyPr/>
          <a:lstStyle/>
          <a:p>
            <a:fld id="{3B3DAEB5-877A-402C-91FB-5B252334A5E2}" type="slidenum">
              <a:rPr lang="en-GB" smtClean="0"/>
              <a:t>‹#›</a:t>
            </a:fld>
            <a:endParaRPr lang="en-GB"/>
          </a:p>
        </p:txBody>
      </p:sp>
    </p:spTree>
    <p:extLst>
      <p:ext uri="{BB962C8B-B14F-4D97-AF65-F5344CB8AC3E}">
        <p14:creationId xmlns:p14="http://schemas.microsoft.com/office/powerpoint/2010/main" val="3235409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EC83B-CEC1-4393-A576-E8C7AC2C20B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D6537F9-AC30-4E6E-9E51-5A2C664B399E}"/>
              </a:ext>
            </a:extLst>
          </p:cNvPr>
          <p:cNvSpPr>
            <a:spLocks noGrp="1"/>
          </p:cNvSpPr>
          <p:nvPr>
            <p:ph type="dt" sz="half" idx="10"/>
          </p:nvPr>
        </p:nvSpPr>
        <p:spPr/>
        <p:txBody>
          <a:bodyPr/>
          <a:lstStyle/>
          <a:p>
            <a:fld id="{4AAC29D9-B044-40AC-8BA6-D813135C2584}" type="datetimeFigureOut">
              <a:rPr lang="en-GB" smtClean="0"/>
              <a:t>10/07/2019</a:t>
            </a:fld>
            <a:endParaRPr lang="en-GB"/>
          </a:p>
        </p:txBody>
      </p:sp>
      <p:sp>
        <p:nvSpPr>
          <p:cNvPr id="4" name="Footer Placeholder 3">
            <a:extLst>
              <a:ext uri="{FF2B5EF4-FFF2-40B4-BE49-F238E27FC236}">
                <a16:creationId xmlns:a16="http://schemas.microsoft.com/office/drawing/2014/main" id="{6934A5BC-AF9C-46C9-860C-CC2FCB3D217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4338C5C-AECA-4F54-86BB-C462324BDDA4}"/>
              </a:ext>
            </a:extLst>
          </p:cNvPr>
          <p:cNvSpPr>
            <a:spLocks noGrp="1"/>
          </p:cNvSpPr>
          <p:nvPr>
            <p:ph type="sldNum" sz="quarter" idx="12"/>
          </p:nvPr>
        </p:nvSpPr>
        <p:spPr/>
        <p:txBody>
          <a:bodyPr/>
          <a:lstStyle/>
          <a:p>
            <a:fld id="{3B3DAEB5-877A-402C-91FB-5B252334A5E2}" type="slidenum">
              <a:rPr lang="en-GB" smtClean="0"/>
              <a:t>‹#›</a:t>
            </a:fld>
            <a:endParaRPr lang="en-GB"/>
          </a:p>
        </p:txBody>
      </p:sp>
    </p:spTree>
    <p:extLst>
      <p:ext uri="{BB962C8B-B14F-4D97-AF65-F5344CB8AC3E}">
        <p14:creationId xmlns:p14="http://schemas.microsoft.com/office/powerpoint/2010/main" val="3756093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2BED98-A21C-45B9-985D-8E72D4AF6D9A}"/>
              </a:ext>
            </a:extLst>
          </p:cNvPr>
          <p:cNvSpPr>
            <a:spLocks noGrp="1"/>
          </p:cNvSpPr>
          <p:nvPr>
            <p:ph type="dt" sz="half" idx="10"/>
          </p:nvPr>
        </p:nvSpPr>
        <p:spPr/>
        <p:txBody>
          <a:bodyPr/>
          <a:lstStyle/>
          <a:p>
            <a:fld id="{4AAC29D9-B044-40AC-8BA6-D813135C2584}" type="datetimeFigureOut">
              <a:rPr lang="en-GB" smtClean="0"/>
              <a:t>10/07/2019</a:t>
            </a:fld>
            <a:endParaRPr lang="en-GB"/>
          </a:p>
        </p:txBody>
      </p:sp>
      <p:sp>
        <p:nvSpPr>
          <p:cNvPr id="3" name="Footer Placeholder 2">
            <a:extLst>
              <a:ext uri="{FF2B5EF4-FFF2-40B4-BE49-F238E27FC236}">
                <a16:creationId xmlns:a16="http://schemas.microsoft.com/office/drawing/2014/main" id="{20D24E95-CB4E-4E96-9AC0-C48F2BBCB5C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7C7EDDF-E313-4E5E-86DD-7CCC7402E14B}"/>
              </a:ext>
            </a:extLst>
          </p:cNvPr>
          <p:cNvSpPr>
            <a:spLocks noGrp="1"/>
          </p:cNvSpPr>
          <p:nvPr>
            <p:ph type="sldNum" sz="quarter" idx="12"/>
          </p:nvPr>
        </p:nvSpPr>
        <p:spPr/>
        <p:txBody>
          <a:bodyPr/>
          <a:lstStyle/>
          <a:p>
            <a:fld id="{3B3DAEB5-877A-402C-91FB-5B252334A5E2}" type="slidenum">
              <a:rPr lang="en-GB" smtClean="0"/>
              <a:t>‹#›</a:t>
            </a:fld>
            <a:endParaRPr lang="en-GB"/>
          </a:p>
        </p:txBody>
      </p:sp>
    </p:spTree>
    <p:extLst>
      <p:ext uri="{BB962C8B-B14F-4D97-AF65-F5344CB8AC3E}">
        <p14:creationId xmlns:p14="http://schemas.microsoft.com/office/powerpoint/2010/main" val="1679285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CB751-F2EC-4004-818C-CC389C2802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897DBBD-40B3-4E9C-BD79-A55A8D7AC2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F781DFC-87BC-4479-A809-80D33971FE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4D5D8D-87E5-4993-918D-12900CA3B6F0}"/>
              </a:ext>
            </a:extLst>
          </p:cNvPr>
          <p:cNvSpPr>
            <a:spLocks noGrp="1"/>
          </p:cNvSpPr>
          <p:nvPr>
            <p:ph type="dt" sz="half" idx="10"/>
          </p:nvPr>
        </p:nvSpPr>
        <p:spPr/>
        <p:txBody>
          <a:bodyPr/>
          <a:lstStyle/>
          <a:p>
            <a:fld id="{4AAC29D9-B044-40AC-8BA6-D813135C2584}" type="datetimeFigureOut">
              <a:rPr lang="en-GB" smtClean="0"/>
              <a:t>10/07/2019</a:t>
            </a:fld>
            <a:endParaRPr lang="en-GB"/>
          </a:p>
        </p:txBody>
      </p:sp>
      <p:sp>
        <p:nvSpPr>
          <p:cNvPr id="6" name="Footer Placeholder 5">
            <a:extLst>
              <a:ext uri="{FF2B5EF4-FFF2-40B4-BE49-F238E27FC236}">
                <a16:creationId xmlns:a16="http://schemas.microsoft.com/office/drawing/2014/main" id="{C66FEB56-77A8-4DF2-B4AE-0B9D0EB612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B7EF47-A0DD-4969-9550-885F2DA299F3}"/>
              </a:ext>
            </a:extLst>
          </p:cNvPr>
          <p:cNvSpPr>
            <a:spLocks noGrp="1"/>
          </p:cNvSpPr>
          <p:nvPr>
            <p:ph type="sldNum" sz="quarter" idx="12"/>
          </p:nvPr>
        </p:nvSpPr>
        <p:spPr/>
        <p:txBody>
          <a:bodyPr/>
          <a:lstStyle/>
          <a:p>
            <a:fld id="{3B3DAEB5-877A-402C-91FB-5B252334A5E2}" type="slidenum">
              <a:rPr lang="en-GB" smtClean="0"/>
              <a:t>‹#›</a:t>
            </a:fld>
            <a:endParaRPr lang="en-GB"/>
          </a:p>
        </p:txBody>
      </p:sp>
    </p:spTree>
    <p:extLst>
      <p:ext uri="{BB962C8B-B14F-4D97-AF65-F5344CB8AC3E}">
        <p14:creationId xmlns:p14="http://schemas.microsoft.com/office/powerpoint/2010/main" val="2321506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ACDE8-6F24-43B6-A6E3-56F6C86E61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2887F31-5BF4-446C-A1EA-AC2A0822CC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C1595DD-B7EF-455A-B2A4-395A5FF704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017185-0D8A-480B-A7C2-A8BA69CA0D81}"/>
              </a:ext>
            </a:extLst>
          </p:cNvPr>
          <p:cNvSpPr>
            <a:spLocks noGrp="1"/>
          </p:cNvSpPr>
          <p:nvPr>
            <p:ph type="dt" sz="half" idx="10"/>
          </p:nvPr>
        </p:nvSpPr>
        <p:spPr/>
        <p:txBody>
          <a:bodyPr/>
          <a:lstStyle/>
          <a:p>
            <a:fld id="{4AAC29D9-B044-40AC-8BA6-D813135C2584}" type="datetimeFigureOut">
              <a:rPr lang="en-GB" smtClean="0"/>
              <a:t>10/07/2019</a:t>
            </a:fld>
            <a:endParaRPr lang="en-GB"/>
          </a:p>
        </p:txBody>
      </p:sp>
      <p:sp>
        <p:nvSpPr>
          <p:cNvPr id="6" name="Footer Placeholder 5">
            <a:extLst>
              <a:ext uri="{FF2B5EF4-FFF2-40B4-BE49-F238E27FC236}">
                <a16:creationId xmlns:a16="http://schemas.microsoft.com/office/drawing/2014/main" id="{10C88237-2060-4E4B-996D-BF2FB91625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9BD37D-94B3-4D8E-89DA-18042F329151}"/>
              </a:ext>
            </a:extLst>
          </p:cNvPr>
          <p:cNvSpPr>
            <a:spLocks noGrp="1"/>
          </p:cNvSpPr>
          <p:nvPr>
            <p:ph type="sldNum" sz="quarter" idx="12"/>
          </p:nvPr>
        </p:nvSpPr>
        <p:spPr/>
        <p:txBody>
          <a:bodyPr/>
          <a:lstStyle/>
          <a:p>
            <a:fld id="{3B3DAEB5-877A-402C-91FB-5B252334A5E2}" type="slidenum">
              <a:rPr lang="en-GB" smtClean="0"/>
              <a:t>‹#›</a:t>
            </a:fld>
            <a:endParaRPr lang="en-GB"/>
          </a:p>
        </p:txBody>
      </p:sp>
    </p:spTree>
    <p:extLst>
      <p:ext uri="{BB962C8B-B14F-4D97-AF65-F5344CB8AC3E}">
        <p14:creationId xmlns:p14="http://schemas.microsoft.com/office/powerpoint/2010/main" val="1478943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9EF70-B512-4442-833D-383F5B597E2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B84490-B450-485A-90F9-F2FA2A19B83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AC6030-78CF-425C-97FC-C82F2F4C245D}"/>
              </a:ext>
            </a:extLst>
          </p:cNvPr>
          <p:cNvSpPr>
            <a:spLocks noGrp="1"/>
          </p:cNvSpPr>
          <p:nvPr>
            <p:ph type="dt" sz="half" idx="10"/>
          </p:nvPr>
        </p:nvSpPr>
        <p:spPr/>
        <p:txBody>
          <a:bodyPr/>
          <a:lstStyle/>
          <a:p>
            <a:fld id="{4AAC29D9-B044-40AC-8BA6-D813135C2584}" type="datetimeFigureOut">
              <a:rPr lang="en-GB" smtClean="0"/>
              <a:t>10/07/2019</a:t>
            </a:fld>
            <a:endParaRPr lang="en-GB"/>
          </a:p>
        </p:txBody>
      </p:sp>
      <p:sp>
        <p:nvSpPr>
          <p:cNvPr id="5" name="Footer Placeholder 4">
            <a:extLst>
              <a:ext uri="{FF2B5EF4-FFF2-40B4-BE49-F238E27FC236}">
                <a16:creationId xmlns:a16="http://schemas.microsoft.com/office/drawing/2014/main" id="{64AEB81E-F222-4B34-ABAB-F689689358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181899-1738-4ADB-9029-7303EF1A98AB}"/>
              </a:ext>
            </a:extLst>
          </p:cNvPr>
          <p:cNvSpPr>
            <a:spLocks noGrp="1"/>
          </p:cNvSpPr>
          <p:nvPr>
            <p:ph type="sldNum" sz="quarter" idx="12"/>
          </p:nvPr>
        </p:nvSpPr>
        <p:spPr/>
        <p:txBody>
          <a:bodyPr/>
          <a:lstStyle/>
          <a:p>
            <a:fld id="{3B3DAEB5-877A-402C-91FB-5B252334A5E2}" type="slidenum">
              <a:rPr lang="en-GB" smtClean="0"/>
              <a:t>‹#›</a:t>
            </a:fld>
            <a:endParaRPr lang="en-GB"/>
          </a:p>
        </p:txBody>
      </p:sp>
    </p:spTree>
    <p:extLst>
      <p:ext uri="{BB962C8B-B14F-4D97-AF65-F5344CB8AC3E}">
        <p14:creationId xmlns:p14="http://schemas.microsoft.com/office/powerpoint/2010/main" val="4062656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182BFE-4880-4CDC-B2CF-0A4B5B8C4B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31812A-CCCD-4B1D-8034-68B3EFEE39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A71E88-8E54-45A4-ABE9-C391120CD2D0}"/>
              </a:ext>
            </a:extLst>
          </p:cNvPr>
          <p:cNvSpPr>
            <a:spLocks noGrp="1"/>
          </p:cNvSpPr>
          <p:nvPr>
            <p:ph type="dt" sz="half" idx="10"/>
          </p:nvPr>
        </p:nvSpPr>
        <p:spPr/>
        <p:txBody>
          <a:bodyPr/>
          <a:lstStyle/>
          <a:p>
            <a:fld id="{4AAC29D9-B044-40AC-8BA6-D813135C2584}" type="datetimeFigureOut">
              <a:rPr lang="en-GB" smtClean="0"/>
              <a:t>10/07/2019</a:t>
            </a:fld>
            <a:endParaRPr lang="en-GB"/>
          </a:p>
        </p:txBody>
      </p:sp>
      <p:sp>
        <p:nvSpPr>
          <p:cNvPr id="5" name="Footer Placeholder 4">
            <a:extLst>
              <a:ext uri="{FF2B5EF4-FFF2-40B4-BE49-F238E27FC236}">
                <a16:creationId xmlns:a16="http://schemas.microsoft.com/office/drawing/2014/main" id="{C2E64538-96C5-439D-B011-3ADFF56BE8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CB3B51-8186-4A32-945D-8AF1A8C37C99}"/>
              </a:ext>
            </a:extLst>
          </p:cNvPr>
          <p:cNvSpPr>
            <a:spLocks noGrp="1"/>
          </p:cNvSpPr>
          <p:nvPr>
            <p:ph type="sldNum" sz="quarter" idx="12"/>
          </p:nvPr>
        </p:nvSpPr>
        <p:spPr/>
        <p:txBody>
          <a:bodyPr/>
          <a:lstStyle/>
          <a:p>
            <a:fld id="{3B3DAEB5-877A-402C-91FB-5B252334A5E2}" type="slidenum">
              <a:rPr lang="en-GB" smtClean="0"/>
              <a:t>‹#›</a:t>
            </a:fld>
            <a:endParaRPr lang="en-GB"/>
          </a:p>
        </p:txBody>
      </p:sp>
    </p:spTree>
    <p:extLst>
      <p:ext uri="{BB962C8B-B14F-4D97-AF65-F5344CB8AC3E}">
        <p14:creationId xmlns:p14="http://schemas.microsoft.com/office/powerpoint/2010/main" val="53388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4B8ECD-8B22-4F73-A2CD-AFE28F3FC5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7383E6-E570-45C6-B2E9-D114A8D2577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2F1754-D390-4AF3-A25B-49267D3155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AC29D9-B044-40AC-8BA6-D813135C2584}" type="datetimeFigureOut">
              <a:rPr lang="en-GB" smtClean="0"/>
              <a:t>10/07/2019</a:t>
            </a:fld>
            <a:endParaRPr lang="en-GB"/>
          </a:p>
        </p:txBody>
      </p:sp>
      <p:sp>
        <p:nvSpPr>
          <p:cNvPr id="5" name="Footer Placeholder 4">
            <a:extLst>
              <a:ext uri="{FF2B5EF4-FFF2-40B4-BE49-F238E27FC236}">
                <a16:creationId xmlns:a16="http://schemas.microsoft.com/office/drawing/2014/main" id="{49A33A06-78DC-48EE-AE87-465B9AA5A9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0618A10-32BE-46B1-B2C0-201C14AC15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3DAEB5-877A-402C-91FB-5B252334A5E2}" type="slidenum">
              <a:rPr lang="en-GB" smtClean="0"/>
              <a:t>‹#›</a:t>
            </a:fld>
            <a:endParaRPr lang="en-GB"/>
          </a:p>
        </p:txBody>
      </p:sp>
    </p:spTree>
    <p:extLst>
      <p:ext uri="{BB962C8B-B14F-4D97-AF65-F5344CB8AC3E}">
        <p14:creationId xmlns:p14="http://schemas.microsoft.com/office/powerpoint/2010/main" val="6138769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4455C-E617-4B51-8C9A-781B367E1001}"/>
              </a:ext>
            </a:extLst>
          </p:cNvPr>
          <p:cNvSpPr>
            <a:spLocks noGrp="1"/>
          </p:cNvSpPr>
          <p:nvPr>
            <p:ph type="ctrTitle"/>
          </p:nvPr>
        </p:nvSpPr>
        <p:spPr/>
        <p:txBody>
          <a:bodyPr>
            <a:normAutofit/>
          </a:bodyPr>
          <a:lstStyle/>
          <a:p>
            <a:r>
              <a:rPr lang="en-GB" dirty="0"/>
              <a:t>Solar Electricity</a:t>
            </a:r>
          </a:p>
        </p:txBody>
      </p:sp>
      <p:sp>
        <p:nvSpPr>
          <p:cNvPr id="3" name="Subtitle 2">
            <a:extLst>
              <a:ext uri="{FF2B5EF4-FFF2-40B4-BE49-F238E27FC236}">
                <a16:creationId xmlns:a16="http://schemas.microsoft.com/office/drawing/2014/main" id="{65E0A4A5-B9FE-4DE7-9AF7-B74FD03B89B4}"/>
              </a:ext>
            </a:extLst>
          </p:cNvPr>
          <p:cNvSpPr>
            <a:spLocks noGrp="1"/>
          </p:cNvSpPr>
          <p:nvPr>
            <p:ph type="subTitle" idx="1"/>
          </p:nvPr>
        </p:nvSpPr>
        <p:spPr/>
        <p:txBody>
          <a:bodyPr/>
          <a:lstStyle/>
          <a:p>
            <a:r>
              <a:rPr lang="en-GB" dirty="0"/>
              <a:t>Photovoltaic  </a:t>
            </a:r>
          </a:p>
        </p:txBody>
      </p:sp>
    </p:spTree>
    <p:extLst>
      <p:ext uri="{BB962C8B-B14F-4D97-AF65-F5344CB8AC3E}">
        <p14:creationId xmlns:p14="http://schemas.microsoft.com/office/powerpoint/2010/main" val="4262000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3FDA8-7D36-40B0-A895-F5C7F0D273A3}"/>
              </a:ext>
            </a:extLst>
          </p:cNvPr>
          <p:cNvSpPr>
            <a:spLocks noGrp="1"/>
          </p:cNvSpPr>
          <p:nvPr>
            <p:ph type="title"/>
          </p:nvPr>
        </p:nvSpPr>
        <p:spPr/>
        <p:txBody>
          <a:bodyPr/>
          <a:lstStyle/>
          <a:p>
            <a:r>
              <a:rPr lang="en-GB" b="1" dirty="0">
                <a:effectLst/>
              </a:rPr>
              <a:t>Abstract: </a:t>
            </a:r>
            <a:endParaRPr lang="en-GB" dirty="0"/>
          </a:p>
        </p:txBody>
      </p:sp>
      <p:sp>
        <p:nvSpPr>
          <p:cNvPr id="3" name="Content Placeholder 2">
            <a:extLst>
              <a:ext uri="{FF2B5EF4-FFF2-40B4-BE49-F238E27FC236}">
                <a16:creationId xmlns:a16="http://schemas.microsoft.com/office/drawing/2014/main" id="{A6981C03-5B91-4A63-A7F3-56A31A9BE9DA}"/>
              </a:ext>
            </a:extLst>
          </p:cNvPr>
          <p:cNvSpPr>
            <a:spLocks noGrp="1"/>
          </p:cNvSpPr>
          <p:nvPr>
            <p:ph idx="1"/>
          </p:nvPr>
        </p:nvSpPr>
        <p:spPr/>
        <p:txBody>
          <a:bodyPr/>
          <a:lstStyle/>
          <a:p>
            <a:r>
              <a:rPr lang="en-GB" dirty="0"/>
              <a:t>The main purpose of the project shall be improving the power conversion efficiency and fielded energy output, service lifetime, manufacturability of commercial and emerging PV technologies. </a:t>
            </a:r>
          </a:p>
          <a:p>
            <a:endParaRPr lang="en-GB" dirty="0"/>
          </a:p>
        </p:txBody>
      </p:sp>
    </p:spTree>
    <p:extLst>
      <p:ext uri="{BB962C8B-B14F-4D97-AF65-F5344CB8AC3E}">
        <p14:creationId xmlns:p14="http://schemas.microsoft.com/office/powerpoint/2010/main" val="3585656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ED9F3-1820-434D-971D-29BC04E8E93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1F81104-7C4E-4B74-995C-02309C75F945}"/>
              </a:ext>
            </a:extLst>
          </p:cNvPr>
          <p:cNvSpPr>
            <a:spLocks noGrp="1"/>
          </p:cNvSpPr>
          <p:nvPr>
            <p:ph idx="1"/>
          </p:nvPr>
        </p:nvSpPr>
        <p:spPr/>
        <p:txBody>
          <a:bodyPr/>
          <a:lstStyle/>
          <a:p>
            <a:r>
              <a:rPr lang="en-GB" dirty="0"/>
              <a:t>Sunlight falling on the solar panel contains more than 50% of infrared rays which are converted into heat raising substantially nominal operating cell temperature (NOCT) of the PV module. The higher NOCT shall cause power degradation affecting adversely the power conversion efficiency, field energy output, reliability and service life.</a:t>
            </a:r>
          </a:p>
        </p:txBody>
      </p:sp>
    </p:spTree>
    <p:extLst>
      <p:ext uri="{BB962C8B-B14F-4D97-AF65-F5344CB8AC3E}">
        <p14:creationId xmlns:p14="http://schemas.microsoft.com/office/powerpoint/2010/main" val="3474929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2833B-495A-40E2-AF17-8FDDAA4E563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96CC574-4E6E-4390-9EE3-F68916364882}"/>
              </a:ext>
            </a:extLst>
          </p:cNvPr>
          <p:cNvSpPr>
            <a:spLocks noGrp="1"/>
          </p:cNvSpPr>
          <p:nvPr>
            <p:ph idx="1"/>
          </p:nvPr>
        </p:nvSpPr>
        <p:spPr/>
        <p:txBody>
          <a:bodyPr/>
          <a:lstStyle/>
          <a:p>
            <a:r>
              <a:rPr lang="en-GB" dirty="0"/>
              <a:t>At Zenith Irradiance W/m2: Infrared radiation-527 w/m2. Visible light-445 W/m2, ultraviolet radiation- 32 w/m2.</a:t>
            </a:r>
          </a:p>
        </p:txBody>
      </p:sp>
    </p:spTree>
    <p:extLst>
      <p:ext uri="{BB962C8B-B14F-4D97-AF65-F5344CB8AC3E}">
        <p14:creationId xmlns:p14="http://schemas.microsoft.com/office/powerpoint/2010/main" val="121714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F234C-E0CC-428E-A919-3E5E948E6214}"/>
              </a:ext>
            </a:extLst>
          </p:cNvPr>
          <p:cNvSpPr>
            <a:spLocks noGrp="1"/>
          </p:cNvSpPr>
          <p:nvPr>
            <p:ph type="title"/>
          </p:nvPr>
        </p:nvSpPr>
        <p:spPr/>
        <p:txBody>
          <a:bodyPr>
            <a:normAutofit/>
          </a:bodyPr>
          <a:lstStyle/>
          <a:p>
            <a:r>
              <a:rPr lang="en-GB" sz="4000" dirty="0"/>
              <a:t>The STC for the commercial module is as follows</a:t>
            </a:r>
          </a:p>
        </p:txBody>
      </p:sp>
      <p:sp>
        <p:nvSpPr>
          <p:cNvPr id="3" name="Content Placeholder 2">
            <a:extLst>
              <a:ext uri="{FF2B5EF4-FFF2-40B4-BE49-F238E27FC236}">
                <a16:creationId xmlns:a16="http://schemas.microsoft.com/office/drawing/2014/main" id="{2BC9151C-C1DE-4141-8CA4-6CE510E9FECD}"/>
              </a:ext>
            </a:extLst>
          </p:cNvPr>
          <p:cNvSpPr>
            <a:spLocks noGrp="1"/>
          </p:cNvSpPr>
          <p:nvPr>
            <p:ph idx="1"/>
          </p:nvPr>
        </p:nvSpPr>
        <p:spPr/>
        <p:txBody>
          <a:bodyPr>
            <a:normAutofit fontScale="92500"/>
          </a:bodyPr>
          <a:lstStyle/>
          <a:p>
            <a:pPr marL="0" indent="0">
              <a:buNone/>
            </a:pPr>
            <a:r>
              <a:rPr lang="en-GB" dirty="0"/>
              <a:t>Irradiance on cell surface = 1000 W/square meter</a:t>
            </a:r>
          </a:p>
          <a:p>
            <a:pPr marL="0" indent="0">
              <a:buNone/>
            </a:pPr>
            <a:r>
              <a:rPr lang="en-GB" dirty="0"/>
              <a:t> 2.cell Temperature = 25°C </a:t>
            </a:r>
          </a:p>
          <a:p>
            <a:pPr marL="0" indent="0">
              <a:buNone/>
            </a:pPr>
            <a:r>
              <a:rPr lang="en-GB" dirty="0"/>
              <a:t>3. Wind Velocity = 1 m/s </a:t>
            </a:r>
          </a:p>
          <a:p>
            <a:pPr marL="0" indent="0">
              <a:buNone/>
            </a:pPr>
            <a:r>
              <a:rPr lang="en-GB" dirty="0"/>
              <a:t>In the real world </a:t>
            </a:r>
          </a:p>
          <a:p>
            <a:pPr marL="0" indent="0">
              <a:buNone/>
            </a:pPr>
            <a:r>
              <a:rPr lang="en-GB" dirty="0"/>
              <a:t> Irradiance on cell surface = 800 W/square meter 2. </a:t>
            </a:r>
          </a:p>
          <a:p>
            <a:pPr marL="0" indent="0">
              <a:buNone/>
            </a:pPr>
            <a:r>
              <a:rPr lang="en-GB" dirty="0"/>
              <a:t>Wind velocity= 1 m/s 3. </a:t>
            </a:r>
          </a:p>
          <a:p>
            <a:pPr marL="0" indent="0">
              <a:buNone/>
            </a:pPr>
            <a:r>
              <a:rPr lang="en-GB" dirty="0"/>
              <a:t>Air temperature =20°C 4. Nominal Operating Cell Temperature (NOCT) =48°C</a:t>
            </a:r>
          </a:p>
          <a:p>
            <a:pPr marL="0" indent="0">
              <a:buNone/>
            </a:pPr>
            <a:r>
              <a:rPr lang="en-GB" dirty="0"/>
              <a:t>The standard PV module has given 20% less power output at 20°C ambient temperature at 48°C NOCT.</a:t>
            </a:r>
          </a:p>
          <a:p>
            <a:endParaRPr lang="en-GB" dirty="0"/>
          </a:p>
          <a:p>
            <a:endParaRPr lang="en-GB" dirty="0"/>
          </a:p>
        </p:txBody>
      </p:sp>
    </p:spTree>
    <p:extLst>
      <p:ext uri="{BB962C8B-B14F-4D97-AF65-F5344CB8AC3E}">
        <p14:creationId xmlns:p14="http://schemas.microsoft.com/office/powerpoint/2010/main" val="3491058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83B92-696E-4C43-83E0-DE04418C3FF2}"/>
              </a:ext>
            </a:extLst>
          </p:cNvPr>
          <p:cNvSpPr>
            <a:spLocks noGrp="1"/>
          </p:cNvSpPr>
          <p:nvPr>
            <p:ph type="title"/>
          </p:nvPr>
        </p:nvSpPr>
        <p:spPr/>
        <p:txBody>
          <a:bodyPr/>
          <a:lstStyle/>
          <a:p>
            <a:r>
              <a:rPr lang="en-GB" dirty="0"/>
              <a:t>Solar spectrum </a:t>
            </a:r>
          </a:p>
        </p:txBody>
      </p:sp>
      <p:sp>
        <p:nvSpPr>
          <p:cNvPr id="3" name="Content Placeholder 2">
            <a:extLst>
              <a:ext uri="{FF2B5EF4-FFF2-40B4-BE49-F238E27FC236}">
                <a16:creationId xmlns:a16="http://schemas.microsoft.com/office/drawing/2014/main" id="{F7D724FC-90CA-4DEA-BA49-E626EFCCE69D}"/>
              </a:ext>
            </a:extLst>
          </p:cNvPr>
          <p:cNvSpPr>
            <a:spLocks noGrp="1"/>
          </p:cNvSpPr>
          <p:nvPr>
            <p:ph idx="1"/>
          </p:nvPr>
        </p:nvSpPr>
        <p:spPr/>
        <p:txBody>
          <a:bodyPr/>
          <a:lstStyle/>
          <a:p>
            <a:r>
              <a:rPr lang="en-GB" dirty="0"/>
              <a:t>At Zenith Irradiance W/m2: Infrared radiation-527 w/m2. Visible light-445 W/m2, ultraviolet radiation- 32 w/m2. As indicated above there 527 W/M2 Infrared radiance and 32 w/M2 ultraviolet radiation received by PV module shall be converted into heat and only 445 W/M2 visible light shall be converted into electricity during its normal operation.</a:t>
            </a:r>
          </a:p>
        </p:txBody>
      </p:sp>
    </p:spTree>
    <p:extLst>
      <p:ext uri="{BB962C8B-B14F-4D97-AF65-F5344CB8AC3E}">
        <p14:creationId xmlns:p14="http://schemas.microsoft.com/office/powerpoint/2010/main" val="1577833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291C7-CCA6-4C89-8CBA-36EB962F554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DF5D3B4-0285-47B3-8E00-323C296A53D7}"/>
              </a:ext>
            </a:extLst>
          </p:cNvPr>
          <p:cNvSpPr>
            <a:spLocks noGrp="1"/>
          </p:cNvSpPr>
          <p:nvPr>
            <p:ph idx="1"/>
          </p:nvPr>
        </p:nvSpPr>
        <p:spPr/>
        <p:txBody>
          <a:bodyPr/>
          <a:lstStyle/>
          <a:p>
            <a:r>
              <a:rPr lang="en-GB" dirty="0"/>
              <a:t>Since standard module elevated temperature adversely affects its power output, therefore, needs an inbuilt cooling system to dissipate heat to regulate its temperature.</a:t>
            </a:r>
          </a:p>
        </p:txBody>
      </p:sp>
    </p:spTree>
    <p:extLst>
      <p:ext uri="{BB962C8B-B14F-4D97-AF65-F5344CB8AC3E}">
        <p14:creationId xmlns:p14="http://schemas.microsoft.com/office/powerpoint/2010/main" val="2316842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9E3CC-BDA7-4323-BF3C-710EEE3C2CC9}"/>
              </a:ext>
            </a:extLst>
          </p:cNvPr>
          <p:cNvSpPr>
            <a:spLocks noGrp="1"/>
          </p:cNvSpPr>
          <p:nvPr>
            <p:ph type="title"/>
          </p:nvPr>
        </p:nvSpPr>
        <p:spPr/>
        <p:txBody>
          <a:bodyPr/>
          <a:lstStyle/>
          <a:p>
            <a:r>
              <a:rPr lang="en-GB" dirty="0"/>
              <a:t>efficiency of solar cells</a:t>
            </a:r>
          </a:p>
        </p:txBody>
      </p:sp>
      <p:sp>
        <p:nvSpPr>
          <p:cNvPr id="3" name="Content Placeholder 2">
            <a:extLst>
              <a:ext uri="{FF2B5EF4-FFF2-40B4-BE49-F238E27FC236}">
                <a16:creationId xmlns:a16="http://schemas.microsoft.com/office/drawing/2014/main" id="{96B2659A-CEFF-4A2C-9CCA-F5CBB92AA131}"/>
              </a:ext>
            </a:extLst>
          </p:cNvPr>
          <p:cNvSpPr>
            <a:spLocks noGrp="1"/>
          </p:cNvSpPr>
          <p:nvPr>
            <p:ph idx="1"/>
          </p:nvPr>
        </p:nvSpPr>
        <p:spPr/>
        <p:txBody>
          <a:bodyPr/>
          <a:lstStyle/>
          <a:p>
            <a:r>
              <a:rPr lang="en-GB" dirty="0"/>
              <a:t>Currently, the efficiency of solar cells is as low as around 20 percent 			</a:t>
            </a:r>
          </a:p>
          <a:p>
            <a:r>
              <a:rPr lang="en-GB" dirty="0"/>
              <a:t>Efficiency can be greatly enhanced with the use of luminescent protective glass that has the higher light conversion.</a:t>
            </a:r>
          </a:p>
          <a:p>
            <a:endParaRPr lang="en-GB" dirty="0"/>
          </a:p>
          <a:p>
            <a:r>
              <a:rPr lang="en-GB" dirty="0"/>
              <a:t>It can manage to increase the efficiency of ultraviolet conversion in the glass up to 30 percent and glass can withstand high temperatures and adverse weather conditions.</a:t>
            </a:r>
          </a:p>
          <a:p>
            <a:endParaRPr lang="en-GB" dirty="0"/>
          </a:p>
        </p:txBody>
      </p:sp>
    </p:spTree>
    <p:extLst>
      <p:ext uri="{BB962C8B-B14F-4D97-AF65-F5344CB8AC3E}">
        <p14:creationId xmlns:p14="http://schemas.microsoft.com/office/powerpoint/2010/main" val="4181471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CFD32-C6A1-4E60-A1FA-FC7476C1CB3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CFBEADD-FF59-4E34-9026-27BB391F49F5}"/>
              </a:ext>
            </a:extLst>
          </p:cNvPr>
          <p:cNvSpPr>
            <a:spLocks noGrp="1"/>
          </p:cNvSpPr>
          <p:nvPr>
            <p:ph idx="1"/>
          </p:nvPr>
        </p:nvSpPr>
        <p:spPr/>
        <p:txBody>
          <a:bodyPr/>
          <a:lstStyle/>
          <a:p>
            <a:r>
              <a:rPr lang="en-GB" dirty="0"/>
              <a:t>The PV Module shall be filled with CO2 Gas between support board and encapsulating covering of luminescent glass and shall be sealed, so that there shall be no gas leakage.</a:t>
            </a:r>
          </a:p>
        </p:txBody>
      </p:sp>
    </p:spTree>
    <p:extLst>
      <p:ext uri="{BB962C8B-B14F-4D97-AF65-F5344CB8AC3E}">
        <p14:creationId xmlns:p14="http://schemas.microsoft.com/office/powerpoint/2010/main" val="1629640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28733-86BE-42D9-81CE-E878353946A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98A26DC-B870-40DA-9EB1-09249A337961}"/>
              </a:ext>
            </a:extLst>
          </p:cNvPr>
          <p:cNvSpPr>
            <a:spLocks noGrp="1"/>
          </p:cNvSpPr>
          <p:nvPr>
            <p:ph idx="1"/>
          </p:nvPr>
        </p:nvSpPr>
        <p:spPr/>
        <p:txBody>
          <a:bodyPr/>
          <a:lstStyle/>
          <a:p>
            <a:r>
              <a:rPr lang="en-GB" dirty="0"/>
              <a:t>Module shall be laminated with a perforated laminate sheet instead of Plain.</a:t>
            </a:r>
          </a:p>
          <a:p>
            <a:r>
              <a:rPr lang="en-GB" dirty="0"/>
              <a:t> Perforations in lamination sheet shall improve thermal conductivity of the module assembly and shall allow the flow of heat transfer out the solar panel. The perforation in lamination sheet shall allow CO2 gas to be in touch with solar cells to save them from degradation from hot spots which can occur any time being beyond human control.</a:t>
            </a:r>
          </a:p>
          <a:p>
            <a:r>
              <a:rPr lang="en-GB" dirty="0"/>
              <a:t> The module shall give maintenance service throughout its life.</a:t>
            </a:r>
          </a:p>
        </p:txBody>
      </p:sp>
    </p:spTree>
    <p:extLst>
      <p:ext uri="{BB962C8B-B14F-4D97-AF65-F5344CB8AC3E}">
        <p14:creationId xmlns:p14="http://schemas.microsoft.com/office/powerpoint/2010/main" val="13580316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82A81-80D3-4188-80F2-AC50CF5F73C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9FB71DE-503A-48EE-9171-B8C65B039B94}"/>
              </a:ext>
            </a:extLst>
          </p:cNvPr>
          <p:cNvSpPr>
            <a:spLocks noGrp="1"/>
          </p:cNvSpPr>
          <p:nvPr>
            <p:ph idx="1"/>
          </p:nvPr>
        </p:nvSpPr>
        <p:spPr/>
        <p:txBody>
          <a:bodyPr/>
          <a:lstStyle/>
          <a:p>
            <a:r>
              <a:rPr lang="en-GB" dirty="0"/>
              <a:t>Not only the gas has a good dielectric strength, the gas has also very good heat transfer property. Due to its low gaseous viscosity (because of less molecular mobility) CO2 gas can efficiently transfer heat by convection. So due to its high dielectric strength and high cooling effect and excellent electric arc quenching property, it shall improve module efficiency, reliability and power output.</a:t>
            </a:r>
          </a:p>
        </p:txBody>
      </p:sp>
    </p:spTree>
    <p:extLst>
      <p:ext uri="{BB962C8B-B14F-4D97-AF65-F5344CB8AC3E}">
        <p14:creationId xmlns:p14="http://schemas.microsoft.com/office/powerpoint/2010/main" val="879414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F1BEE-02F0-4AA5-98C4-8A5DE57ABC5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14B81FC-6A56-41C7-8DB4-C9200319BBD9}"/>
              </a:ext>
            </a:extLst>
          </p:cNvPr>
          <p:cNvSpPr>
            <a:spLocks noGrp="1"/>
          </p:cNvSpPr>
          <p:nvPr>
            <p:ph idx="1"/>
          </p:nvPr>
        </p:nvSpPr>
        <p:spPr/>
        <p:txBody>
          <a:bodyPr/>
          <a:lstStyle/>
          <a:p>
            <a:r>
              <a:rPr lang="en-GB" dirty="0"/>
              <a:t>The adequate cooling of the module shall lower the nominal operating cell temperature, i.e. (NOCT), thereby improving its power conversion efficiency.</a:t>
            </a:r>
          </a:p>
        </p:txBody>
      </p:sp>
    </p:spTree>
    <p:extLst>
      <p:ext uri="{BB962C8B-B14F-4D97-AF65-F5344CB8AC3E}">
        <p14:creationId xmlns:p14="http://schemas.microsoft.com/office/powerpoint/2010/main" val="15824685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85773-A32B-4B31-B5CA-4196D2E4946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7959890-526C-4A31-AFD2-6EC9B73FDC65}"/>
              </a:ext>
            </a:extLst>
          </p:cNvPr>
          <p:cNvSpPr>
            <a:spLocks noGrp="1"/>
          </p:cNvSpPr>
          <p:nvPr>
            <p:ph idx="1"/>
          </p:nvPr>
        </p:nvSpPr>
        <p:spPr/>
        <p:txBody>
          <a:bodyPr/>
          <a:lstStyle/>
          <a:p>
            <a:pPr marL="0" indent="0">
              <a:buNone/>
            </a:pPr>
            <a:r>
              <a:rPr lang="en-GB" dirty="0"/>
              <a:t>CO2 gas is heavier than air, high gas density compared to air shall not allow ingress of moisture inside the module. In view of this, module components and solar cells shall be well protected from damage through corrosion or oxidation. </a:t>
            </a:r>
          </a:p>
          <a:p>
            <a:pPr marL="0" indent="0">
              <a:buNone/>
            </a:pPr>
            <a:r>
              <a:rPr lang="en-GB" dirty="0"/>
              <a:t>Although CO2 gas is identified as a greenhouse gas with zero GWP yet safety regulation shall have to be introduced in order to prevent its release into the atmosphere. </a:t>
            </a:r>
          </a:p>
        </p:txBody>
      </p:sp>
    </p:spTree>
    <p:extLst>
      <p:ext uri="{BB962C8B-B14F-4D97-AF65-F5344CB8AC3E}">
        <p14:creationId xmlns:p14="http://schemas.microsoft.com/office/powerpoint/2010/main" val="969113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A0694-5AB5-4A25-9783-571BA86B6FEC}"/>
              </a:ext>
            </a:extLst>
          </p:cNvPr>
          <p:cNvSpPr>
            <a:spLocks noGrp="1"/>
          </p:cNvSpPr>
          <p:nvPr>
            <p:ph type="title"/>
          </p:nvPr>
        </p:nvSpPr>
        <p:spPr/>
        <p:txBody>
          <a:bodyPr>
            <a:normAutofit/>
          </a:bodyPr>
          <a:lstStyle/>
          <a:p>
            <a:r>
              <a:rPr lang="en-GB" sz="3200" dirty="0"/>
              <a:t>PERFORMANCE TESTING BASED ON DEGRADATION STUDIES:</a:t>
            </a:r>
          </a:p>
        </p:txBody>
      </p:sp>
      <p:sp>
        <p:nvSpPr>
          <p:cNvPr id="3" name="Content Placeholder 2">
            <a:extLst>
              <a:ext uri="{FF2B5EF4-FFF2-40B4-BE49-F238E27FC236}">
                <a16:creationId xmlns:a16="http://schemas.microsoft.com/office/drawing/2014/main" id="{EC642359-517B-4527-B155-E80506D7F819}"/>
              </a:ext>
            </a:extLst>
          </p:cNvPr>
          <p:cNvSpPr>
            <a:spLocks noGrp="1"/>
          </p:cNvSpPr>
          <p:nvPr>
            <p:ph idx="1"/>
          </p:nvPr>
        </p:nvSpPr>
        <p:spPr/>
        <p:txBody>
          <a:bodyPr/>
          <a:lstStyle/>
          <a:p>
            <a:r>
              <a:rPr lang="en-GB" dirty="0"/>
              <a:t>PV junction boxes embedding with electronics shall enable performing maximum performance tracking for each module individually and measurement of performance data for monitoring and fault detection at the module level.</a:t>
            </a:r>
          </a:p>
        </p:txBody>
      </p:sp>
    </p:spTree>
    <p:extLst>
      <p:ext uri="{BB962C8B-B14F-4D97-AF65-F5344CB8AC3E}">
        <p14:creationId xmlns:p14="http://schemas.microsoft.com/office/powerpoint/2010/main" val="20750179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0B269-3CB6-4F00-B210-72A1D848E36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5BB83A3-FB14-42C5-8C90-F8EF162D3D35}"/>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597559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D1D1A-65B8-43C8-A251-5107030C144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D372020-F2DD-466B-B563-AFF679415025}"/>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1214479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C2D6F-3977-43C3-8391-818C504E842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F0EB682-7A1D-4F5E-8F38-3A65F88097C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9121280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0EE5B-D093-4D45-9FB5-85A9C35600B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3A552D8-7CE2-4943-8A06-7DBEF00256C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4977907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2933C-224C-43F1-91F4-2B6F6CC2EF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371EED9-0EDE-488C-8647-189B508F2E41}"/>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4035708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E9BA5-7958-46F3-9C51-3AB126400CD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9FE3329-6BEA-4D0F-970B-0D8CD3DFB64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1992062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E2F20-302A-4C88-83B7-E84C48552ED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FD0DC07-24AA-4449-A53B-BAEA3A26F97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7164441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21790-0200-42B5-963B-E0A49CFDA5E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51C3AEF-8747-4E67-B7FE-20418579C79D}"/>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1933007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TotalTime>
  <Words>664</Words>
  <Application>Microsoft Office PowerPoint</Application>
  <PresentationFormat>Widescreen</PresentationFormat>
  <Paragraphs>33</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Solar Electricity</vt:lpstr>
      <vt:lpstr>Abstract: </vt:lpstr>
      <vt:lpstr>PowerPoint Presentation</vt:lpstr>
      <vt:lpstr>PowerPoint Presentation</vt:lpstr>
      <vt:lpstr>The STC for the commercial module is as follows</vt:lpstr>
      <vt:lpstr>Solar spectrum </vt:lpstr>
      <vt:lpstr>PowerPoint Presentation</vt:lpstr>
      <vt:lpstr>efficiency of solar cells</vt:lpstr>
      <vt:lpstr>PowerPoint Presentation</vt:lpstr>
      <vt:lpstr>PowerPoint Presentation</vt:lpstr>
      <vt:lpstr>PowerPoint Presentation</vt:lpstr>
      <vt:lpstr>PowerPoint Presentation</vt:lpstr>
      <vt:lpstr>PowerPoint Presentation</vt:lpstr>
      <vt:lpstr>PERFORMANCE TESTING BASED ON DEGRADATION STUDIES: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Module shall be laminated with a perforated sheet instead of Plan sheet. Perforations in lamination sheet shall improve thermal conductivity of the module assembly and shall allow the flow of heat transfer out the solar panel. The perforation in lamination sheet shall allow SF 6 gas to be in touch with solar cells to save them from degradation from hot spots which can occur any time being beyond human control The module shall give maintenance service throughout its life. Not only the gas has a good dielectric strength, the gas has also very good heat transfer property. Due to its low gaseous viscosity (because of less molecular mobility) SF6 gas can efficiently transfer heat by convection. So due to its high dielectric strength and high cooling effect and excellent electric arc quenching property , it shall improve module efficiency, reliability and power output. The adequate cooling of the module shall lower the nominal operating cell temperature, i.e. (NOCT), thereby improving its power conversion efficiency. SF6 gas is five-time heavier than air, high gas density compared to air shall not allow ingress of moisture inside the module. In view of this, module components and solar cells shall be well protected from damage through corrosion or oxidation. The SF6 gas is identified as a greenhouse gas, safety regulation shall have to be introduced in order to prevent its release into the atmosphere. PERFORMANCE TESTING BASED ON DEGRADATION STUDIES: PV junction boxes embedding with electronics shall enable performing maximum performance tracking for each module individually and measurement of performance data for monitoring and fault detection at the module level.</dc:title>
  <dc:creator>wasif qureshi</dc:creator>
  <cp:lastModifiedBy>wasif qureshi</cp:lastModifiedBy>
  <cp:revision>7</cp:revision>
  <dcterms:created xsi:type="dcterms:W3CDTF">2019-07-10T08:29:26Z</dcterms:created>
  <dcterms:modified xsi:type="dcterms:W3CDTF">2019-07-10T09:08:19Z</dcterms:modified>
</cp:coreProperties>
</file>