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5"/>
  </p:notesMasterIdLst>
  <p:sldIdLst>
    <p:sldId id="256" r:id="rId2"/>
    <p:sldId id="345" r:id="rId3"/>
    <p:sldId id="376" r:id="rId4"/>
    <p:sldId id="377" r:id="rId5"/>
    <p:sldId id="276" r:id="rId6"/>
    <p:sldId id="372" r:id="rId7"/>
    <p:sldId id="275" r:id="rId8"/>
    <p:sldId id="354" r:id="rId9"/>
    <p:sldId id="373" r:id="rId10"/>
    <p:sldId id="374" r:id="rId11"/>
    <p:sldId id="375" r:id="rId12"/>
    <p:sldId id="357" r:id="rId13"/>
    <p:sldId id="365" r:id="rId14"/>
    <p:sldId id="364" r:id="rId15"/>
    <p:sldId id="363" r:id="rId16"/>
    <p:sldId id="348" r:id="rId17"/>
    <p:sldId id="362" r:id="rId18"/>
    <p:sldId id="358" r:id="rId19"/>
    <p:sldId id="359" r:id="rId20"/>
    <p:sldId id="360" r:id="rId21"/>
    <p:sldId id="323" r:id="rId22"/>
    <p:sldId id="361" r:id="rId23"/>
    <p:sldId id="341" r:id="rId24"/>
    <p:sldId id="356" r:id="rId25"/>
    <p:sldId id="344" r:id="rId26"/>
    <p:sldId id="259" r:id="rId27"/>
    <p:sldId id="267" r:id="rId28"/>
    <p:sldId id="268" r:id="rId29"/>
    <p:sldId id="269" r:id="rId30"/>
    <p:sldId id="270" r:id="rId31"/>
    <p:sldId id="263" r:id="rId32"/>
    <p:sldId id="273" r:id="rId33"/>
    <p:sldId id="274" r:id="rId34"/>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286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2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8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4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30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6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2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8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9pPr>
  </p:defaultTextStyle>
  <p:extLst>
    <p:ext uri="{EFAFB233-063F-42B5-8137-9DF3F51BA10A}">
      <p15:sldGuideLst xmlns:p15="http://schemas.microsoft.com/office/powerpoint/2012/main">
        <p15:guide id="1" orient="horz" pos="4320" userDrawn="1">
          <p15:clr>
            <a:srgbClr val="A4A3A4"/>
          </p15:clr>
        </p15:guide>
        <p15:guide id="2" pos="76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1"/>
      </p:ext>
    </p:extLst>
  </p:showPr>
  <p:clrMru>
    <a:srgbClr val="FD862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a:tcStyle>
        <a:tcBdr/>
        <a:fill>
          <a:solidFill>
            <a:srgbClr val="E3E5E8"/>
          </a:solidFill>
        </a:fill>
      </a:tcStyle>
    </a:band2H>
    <a:firstCol>
      <a:tcTxStyle b="on" i="off">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398CCE"/>
          </a:solidFill>
        </a:fill>
      </a:tcStyle>
    </a:firstCol>
    <a:lastRow>
      <a:tcTxStyle b="off" i="off">
        <a:fontRef idx="minor">
          <a:srgbClr val="000000"/>
        </a:fontRef>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off">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Row>
  </a:tblStyle>
  <a:tblStyle styleId="{C7B018BB-80A7-4F77-B60F-C8B233D01FF8}" styleName="">
    <a:tblBg/>
    <a:wholeTbl>
      <a:tcTxStyle b="off" i="off">
        <a:fontRef idx="minor">
          <a:srgbClr val="000000"/>
        </a:fontRef>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a:tcStyle>
        <a:tcBdr/>
        <a:fill>
          <a:solidFill>
            <a:srgbClr val="E1E0DA"/>
          </a:solidFill>
        </a:fill>
      </a:tcStyle>
    </a:band2H>
    <a:firstCol>
      <a:tcTxStyle b="on" i="off">
        <a:font>
          <a:latin typeface="Helvetica"/>
          <a:ea typeface="Helvetica"/>
          <a:cs typeface="Helvetic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5AC831"/>
          </a:solidFill>
        </a:fill>
      </a:tcStyle>
    </a:firstCol>
    <a:lastRow>
      <a:tcTxStyle b="off" i="off">
        <a:fontRef idx="minor">
          <a:srgbClr val="000000"/>
        </a:fontRef>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lastRow>
    <a:firstRow>
      <a:tcTxStyle b="on" i="off">
        <a:font>
          <a:latin typeface="Helvetica"/>
          <a:ea typeface="Helvetica"/>
          <a:cs typeface="Helvetic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chemeClr val="accent2"/>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E6E4D7"/>
          </a:solidFill>
        </a:fill>
      </a:tcStyle>
    </a:wholeTbl>
    <a:band2H>
      <a:tcTxStyle/>
      <a:tcStyle>
        <a:tcBdr/>
        <a:fill>
          <a:solidFill>
            <a:srgbClr val="C3C2C2"/>
          </a:solidFill>
        </a:fill>
      </a:tcStyle>
    </a:band2H>
    <a:firstCol>
      <a:tcTxStyle b="on" i="of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09C99"/>
          </a:solidFill>
        </a:fill>
      </a:tcStyle>
    </a:firstCol>
    <a:lastRow>
      <a:tcTxStyle b="on" i="of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lastRow>
    <a:firstRow>
      <a:tcTxStyle b="on" i="of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firstRow>
  </a:tblStyle>
  <a:tblStyle styleId="{CF821DB8-F4EB-4A41-A1BA-3FCAFE7338EE}"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EBEBEB"/>
          </a:solidFill>
        </a:fill>
      </a:tcStyle>
    </a:wholeTbl>
    <a:band2H>
      <a:tcTxStyle/>
      <a:tcStyle>
        <a:tcBdr/>
        <a:fill>
          <a:solidFill>
            <a:srgbClr val="DCE5E6"/>
          </a:solidFill>
        </a:fill>
      </a:tcStyle>
    </a:band2H>
    <a:firstCol>
      <a:tcTxStyle b="on" i="of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Col>
    <a:lastRow>
      <a:tcTxStyle b="on" i="of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lastRow>
    <a:firstRow>
      <a:tcTxStyle b="on" i="of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D0D1D2"/>
          </a:solidFill>
        </a:fill>
      </a:tcStyle>
    </a:wholeTbl>
    <a:band2H>
      <a:tcTxStyle/>
      <a:tcStyle>
        <a:tcBdr/>
        <a:fill>
          <a:solidFill>
            <a:srgbClr val="DEDEDF"/>
          </a:solidFill>
        </a:fill>
      </a:tcStyle>
    </a:band2H>
    <a:firstCol>
      <a:tcTxStyle b="on" i="of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761"/>
          </a:solidFill>
        </a:fill>
      </a:tcStyle>
    </a:firstCol>
    <a:lastRow>
      <a:tcTxStyle b="on" i="of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909398"/>
          </a:solidFill>
        </a:fill>
      </a:tcStyle>
    </a:lastRow>
    <a:firstRow>
      <a:tcTxStyle b="on" i="of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67C85"/>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a:tcStyle>
        <a:tcBdr/>
        <a:fill>
          <a:solidFill>
            <a:srgbClr val="EDEEEE"/>
          </a:solidFill>
        </a:fill>
      </a:tcStyle>
    </a:band2H>
    <a:firstCol>
      <a:tcTxStyle b="on" i="off">
        <a:font>
          <a:latin typeface="Helvetica"/>
          <a:ea typeface="Helvetica"/>
          <a:cs typeface="Helvetica"/>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of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of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 styleId="{8F44A2F1-9E1F-4B54-A3A2-5F16C0AD49E2}" styleName="">
    <a:tblBg/>
    <a:wholeTbl>
      <a:tcTxStyle b="off" i="off">
        <a:font>
          <a:latin typeface="Helvetica Neue"/>
          <a:ea typeface="Helvetica Neue"/>
          <a:cs typeface="Helvetica Neue"/>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FFFFFF"/>
          </a:solidFill>
        </a:fill>
      </a:tcStyle>
    </a:wholeTbl>
    <a:band2H>
      <a:tcTxStyle/>
      <a:tcStyle>
        <a:tcBdr/>
        <a:fill>
          <a:solidFill>
            <a:srgbClr val="E3E5E8"/>
          </a:solidFill>
        </a:fill>
      </a:tcStyle>
    </a:band2H>
    <a:firstCol>
      <a:tcTxStyle b="on" i="off">
        <a:font>
          <a:latin typeface="Helvetica Neue"/>
          <a:ea typeface="Helvetica Neue"/>
          <a:cs typeface="Helvetica Neue"/>
        </a:font>
        <a:srgbClr val="FFFFFF"/>
      </a:tcTxStyle>
      <a:tcStyle>
        <a:tcBdr>
          <a:left>
            <a:ln w="12700" cap="flat">
              <a:solidFill>
                <a:srgbClr val="000000"/>
              </a:solidFill>
              <a:prstDash val="solid"/>
              <a:miter lim="400000"/>
            </a:ln>
          </a:left>
          <a:right>
            <a:ln w="12700" cap="flat">
              <a:noFill/>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0076BA"/>
          </a:solidFill>
        </a:fill>
      </a:tcStyle>
    </a:firstCol>
    <a:lastRow>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solidFill>
                <a:srgbClr val="000000"/>
              </a:solidFill>
              <a:prstDash val="solid"/>
              <a:miter lim="400000"/>
            </a:ln>
          </a:bottom>
          <a:insideH>
            <a:ln w="12700" cap="flat">
              <a:noFill/>
              <a:miter lim="400000"/>
            </a:ln>
          </a:insideH>
          <a:insideV>
            <a:ln w="12700" cap="flat">
              <a:noFill/>
              <a:miter lim="400000"/>
            </a:ln>
          </a:insideV>
        </a:tcBdr>
        <a:fill>
          <a:solidFill>
            <a:srgbClr val="FFFFFF"/>
          </a:solidFill>
        </a:fill>
      </a:tcStyle>
    </a:lastRow>
    <a:firstRow>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000000"/>
              </a:solidFill>
              <a:prstDash val="solid"/>
              <a:miter lim="400000"/>
            </a:ln>
          </a:top>
          <a:bottom>
            <a:ln w="12700" cap="flat">
              <a:noFill/>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004D80"/>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794"/>
    <p:restoredTop sz="91689"/>
  </p:normalViewPr>
  <p:slideViewPr>
    <p:cSldViewPr snapToGrid="0" snapToObjects="1" showGuides="1">
      <p:cViewPr>
        <p:scale>
          <a:sx n="26" d="100"/>
          <a:sy n="26" d="100"/>
        </p:scale>
        <p:origin x="1152" y="288"/>
      </p:cViewPr>
      <p:guideLst>
        <p:guide orient="horz" pos="4320"/>
        <p:guide pos="7680"/>
      </p:guideLst>
    </p:cSldViewPr>
  </p:slideViewPr>
  <p:notesTextViewPr>
    <p:cViewPr>
      <p:scale>
        <a:sx n="1" d="1"/>
        <a:sy n="1" d="1"/>
      </p:scale>
      <p:origin x="0" y="0"/>
    </p:cViewPr>
  </p:notesTextViewPr>
  <p:sorterViewPr>
    <p:cViewPr>
      <p:scale>
        <a:sx n="30" d="100"/>
        <a:sy n="3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9A1D602-064D-4F78-B13A-F8582645AE7E}" type="doc">
      <dgm:prSet loTypeId="urn:microsoft.com/office/officeart/2005/8/layout/radial1" loCatId="cycle" qsTypeId="urn:microsoft.com/office/officeart/2005/8/quickstyle/simple1" qsCatId="simple" csTypeId="urn:microsoft.com/office/officeart/2005/8/colors/colorful5" csCatId="colorful" phldr="1"/>
      <dgm:spPr/>
      <dgm:t>
        <a:bodyPr/>
        <a:lstStyle/>
        <a:p>
          <a:endParaRPr lang="en-US"/>
        </a:p>
      </dgm:t>
    </dgm:pt>
    <dgm:pt modelId="{84DCE549-7AEF-4611-AAF9-B500040106F3}">
      <dgm:prSet/>
      <dgm:spPr/>
      <dgm:t>
        <a:bodyPr/>
        <a:lstStyle/>
        <a:p>
          <a:pPr rtl="0"/>
          <a:r>
            <a:rPr lang="en-US" dirty="0"/>
            <a:t>LIHTC</a:t>
          </a:r>
        </a:p>
      </dgm:t>
    </dgm:pt>
    <dgm:pt modelId="{ECE274FD-82B4-4890-A69D-CD57FCCDAFC4}" type="parTrans" cxnId="{6A38D403-D746-4990-B06B-5B96B47F62ED}">
      <dgm:prSet/>
      <dgm:spPr/>
      <dgm:t>
        <a:bodyPr/>
        <a:lstStyle/>
        <a:p>
          <a:endParaRPr lang="en-US"/>
        </a:p>
      </dgm:t>
    </dgm:pt>
    <dgm:pt modelId="{74AAF05B-28CD-40AB-A1EA-3EE9C06FE2B7}" type="sibTrans" cxnId="{6A38D403-D746-4990-B06B-5B96B47F62ED}">
      <dgm:prSet/>
      <dgm:spPr/>
      <dgm:t>
        <a:bodyPr/>
        <a:lstStyle/>
        <a:p>
          <a:endParaRPr lang="en-US"/>
        </a:p>
      </dgm:t>
    </dgm:pt>
    <dgm:pt modelId="{10B6FF24-4C55-4BD4-9B54-1782408F4D83}">
      <dgm:prSet/>
      <dgm:spPr/>
      <dgm:t>
        <a:bodyPr/>
        <a:lstStyle/>
        <a:p>
          <a:pPr rtl="0"/>
          <a:r>
            <a:rPr lang="en-US" dirty="0"/>
            <a:t>NMTC</a:t>
          </a:r>
        </a:p>
      </dgm:t>
    </dgm:pt>
    <dgm:pt modelId="{332806D2-3570-476C-80C2-38211A057AB4}" type="parTrans" cxnId="{4A11A995-DB2C-4306-843A-D189590B2BE1}">
      <dgm:prSet/>
      <dgm:spPr/>
      <dgm:t>
        <a:bodyPr/>
        <a:lstStyle/>
        <a:p>
          <a:endParaRPr lang="en-US"/>
        </a:p>
      </dgm:t>
    </dgm:pt>
    <dgm:pt modelId="{02131AD1-25AE-4161-8976-00349530B8B3}" type="sibTrans" cxnId="{4A11A995-DB2C-4306-843A-D189590B2BE1}">
      <dgm:prSet/>
      <dgm:spPr/>
      <dgm:t>
        <a:bodyPr/>
        <a:lstStyle/>
        <a:p>
          <a:endParaRPr lang="en-US"/>
        </a:p>
      </dgm:t>
    </dgm:pt>
    <dgm:pt modelId="{B03FCCFF-8577-42FB-A703-CAB77D20F44F}">
      <dgm:prSet/>
      <dgm:spPr/>
      <dgm:t>
        <a:bodyPr/>
        <a:lstStyle/>
        <a:p>
          <a:pPr rtl="0"/>
          <a:r>
            <a:rPr lang="en-US" dirty="0"/>
            <a:t>HTC</a:t>
          </a:r>
        </a:p>
      </dgm:t>
    </dgm:pt>
    <dgm:pt modelId="{21D27452-E658-487C-9DDE-7CD0F3E153BC}" type="parTrans" cxnId="{BAAC7BDB-45F7-4E51-B2C5-CFE7BEE93BA7}">
      <dgm:prSet/>
      <dgm:spPr/>
      <dgm:t>
        <a:bodyPr/>
        <a:lstStyle/>
        <a:p>
          <a:endParaRPr lang="en-US"/>
        </a:p>
      </dgm:t>
    </dgm:pt>
    <dgm:pt modelId="{AC672B23-F12D-4DF6-B522-712DB30631E5}" type="sibTrans" cxnId="{BAAC7BDB-45F7-4E51-B2C5-CFE7BEE93BA7}">
      <dgm:prSet/>
      <dgm:spPr/>
      <dgm:t>
        <a:bodyPr/>
        <a:lstStyle/>
        <a:p>
          <a:endParaRPr lang="en-US"/>
        </a:p>
      </dgm:t>
    </dgm:pt>
    <dgm:pt modelId="{01D6A2FC-0D49-415A-BA45-6339A844E222}">
      <dgm:prSet/>
      <dgm:spPr/>
      <dgm:t>
        <a:bodyPr/>
        <a:lstStyle/>
        <a:p>
          <a:pPr rtl="0"/>
          <a:r>
            <a:rPr lang="en-US" dirty="0"/>
            <a:t>RETC</a:t>
          </a:r>
        </a:p>
      </dgm:t>
    </dgm:pt>
    <dgm:pt modelId="{F6F1FB12-8EB1-4511-AFFF-9B78B4A97158}" type="parTrans" cxnId="{0CDC1485-EDA7-41F8-86A5-29A7311CC2E8}">
      <dgm:prSet/>
      <dgm:spPr/>
      <dgm:t>
        <a:bodyPr/>
        <a:lstStyle/>
        <a:p>
          <a:endParaRPr lang="en-US"/>
        </a:p>
      </dgm:t>
    </dgm:pt>
    <dgm:pt modelId="{CB32C226-1CC0-4069-BEFF-FC7D7EBBFE2D}" type="sibTrans" cxnId="{0CDC1485-EDA7-41F8-86A5-29A7311CC2E8}">
      <dgm:prSet/>
      <dgm:spPr/>
      <dgm:t>
        <a:bodyPr/>
        <a:lstStyle/>
        <a:p>
          <a:endParaRPr lang="en-US"/>
        </a:p>
      </dgm:t>
    </dgm:pt>
    <dgm:pt modelId="{7FBCC83D-670A-442D-94C1-DA58852CD9C3}">
      <dgm:prSet/>
      <dgm:spPr/>
      <dgm:t>
        <a:bodyPr/>
        <a:lstStyle/>
        <a:p>
          <a:pPr rtl="0"/>
          <a:r>
            <a:rPr lang="en-US" dirty="0"/>
            <a:t>1202</a:t>
          </a:r>
        </a:p>
      </dgm:t>
    </dgm:pt>
    <dgm:pt modelId="{9866EDFF-0AB5-48F0-931C-C3A98CA19FB0}" type="parTrans" cxnId="{C56C723C-2D7D-4EB7-9F46-642FE3D643BD}">
      <dgm:prSet/>
      <dgm:spPr/>
      <dgm:t>
        <a:bodyPr/>
        <a:lstStyle/>
        <a:p>
          <a:endParaRPr lang="en-US"/>
        </a:p>
      </dgm:t>
    </dgm:pt>
    <dgm:pt modelId="{7ECBD208-670A-4169-8C08-8C4A200385F0}" type="sibTrans" cxnId="{C56C723C-2D7D-4EB7-9F46-642FE3D643BD}">
      <dgm:prSet/>
      <dgm:spPr/>
      <dgm:t>
        <a:bodyPr/>
        <a:lstStyle/>
        <a:p>
          <a:endParaRPr lang="en-US"/>
        </a:p>
      </dgm:t>
    </dgm:pt>
    <dgm:pt modelId="{4C901431-AA52-429E-8F0F-944BD75E9E17}">
      <dgm:prSet/>
      <dgm:spPr/>
      <dgm:t>
        <a:bodyPr/>
        <a:lstStyle/>
        <a:p>
          <a:pPr rtl="0"/>
          <a:r>
            <a:rPr lang="en-US" dirty="0"/>
            <a:t>1031</a:t>
          </a:r>
        </a:p>
      </dgm:t>
    </dgm:pt>
    <dgm:pt modelId="{35A057EC-B805-45D2-BB63-01EDBA58B26A}" type="parTrans" cxnId="{2246D337-0D7E-4AB2-B4DF-DCD46A705AB8}">
      <dgm:prSet/>
      <dgm:spPr/>
      <dgm:t>
        <a:bodyPr/>
        <a:lstStyle/>
        <a:p>
          <a:endParaRPr lang="en-US"/>
        </a:p>
      </dgm:t>
    </dgm:pt>
    <dgm:pt modelId="{C4DFADB8-F68F-4BB4-A613-2A8833301B04}" type="sibTrans" cxnId="{2246D337-0D7E-4AB2-B4DF-DCD46A705AB8}">
      <dgm:prSet/>
      <dgm:spPr/>
      <dgm:t>
        <a:bodyPr/>
        <a:lstStyle/>
        <a:p>
          <a:endParaRPr lang="en-US"/>
        </a:p>
      </dgm:t>
    </dgm:pt>
    <dgm:pt modelId="{A44C48C8-3433-49BE-880D-BE6678F319C3}">
      <dgm:prSet custT="1"/>
      <dgm:spPr/>
      <dgm:t>
        <a:bodyPr/>
        <a:lstStyle/>
        <a:p>
          <a:pPr rtl="0"/>
          <a:r>
            <a:rPr lang="en-US" sz="3000" b="1" dirty="0"/>
            <a:t>Opportunity Zone</a:t>
          </a:r>
        </a:p>
      </dgm:t>
    </dgm:pt>
    <dgm:pt modelId="{50191742-9E46-4635-B51D-BE9E2A6F15B9}" type="parTrans" cxnId="{BE749D1C-768C-49F8-B8D3-E0181D218CFE}">
      <dgm:prSet/>
      <dgm:spPr/>
      <dgm:t>
        <a:bodyPr/>
        <a:lstStyle/>
        <a:p>
          <a:endParaRPr lang="en-US"/>
        </a:p>
      </dgm:t>
    </dgm:pt>
    <dgm:pt modelId="{BC8B5013-4A88-4987-BCF2-7A8DBE0B1641}" type="sibTrans" cxnId="{BE749D1C-768C-49F8-B8D3-E0181D218CFE}">
      <dgm:prSet/>
      <dgm:spPr/>
      <dgm:t>
        <a:bodyPr/>
        <a:lstStyle/>
        <a:p>
          <a:endParaRPr lang="en-US"/>
        </a:p>
      </dgm:t>
    </dgm:pt>
    <dgm:pt modelId="{2B89235B-2BA2-2F43-8F78-B39F010D2460}">
      <dgm:prSet/>
      <dgm:spPr/>
      <dgm:t>
        <a:bodyPr/>
        <a:lstStyle/>
        <a:p>
          <a:pPr rtl="0"/>
          <a:r>
            <a:rPr lang="en-US" dirty="0"/>
            <a:t>ITC</a:t>
          </a:r>
        </a:p>
      </dgm:t>
    </dgm:pt>
    <dgm:pt modelId="{445866DA-706E-5A4F-A5B6-A76312484B06}" type="parTrans" cxnId="{C8CE94D5-BBDA-C544-98E2-29E01E07F17F}">
      <dgm:prSet/>
      <dgm:spPr/>
      <dgm:t>
        <a:bodyPr/>
        <a:lstStyle/>
        <a:p>
          <a:endParaRPr lang="en-US"/>
        </a:p>
      </dgm:t>
    </dgm:pt>
    <dgm:pt modelId="{39CB40B5-29BA-DD4A-B0DD-C65344EE2D6E}" type="sibTrans" cxnId="{C8CE94D5-BBDA-C544-98E2-29E01E07F17F}">
      <dgm:prSet/>
      <dgm:spPr/>
      <dgm:t>
        <a:bodyPr/>
        <a:lstStyle/>
        <a:p>
          <a:endParaRPr lang="en-US"/>
        </a:p>
      </dgm:t>
    </dgm:pt>
    <dgm:pt modelId="{4A2F106F-93F3-484A-A832-AEAB5835C6D8}">
      <dgm:prSet/>
      <dgm:spPr/>
      <dgm:t>
        <a:bodyPr/>
        <a:lstStyle/>
        <a:p>
          <a:pPr rtl="0"/>
          <a:r>
            <a:rPr lang="en-US" dirty="0"/>
            <a:t>PTC</a:t>
          </a:r>
        </a:p>
      </dgm:t>
    </dgm:pt>
    <dgm:pt modelId="{4266A62C-8DF5-A745-80C5-06768BFFC67F}" type="parTrans" cxnId="{6E0EA8CA-0F53-3946-BD96-7D7901846B90}">
      <dgm:prSet/>
      <dgm:spPr/>
      <dgm:t>
        <a:bodyPr/>
        <a:lstStyle/>
        <a:p>
          <a:endParaRPr lang="en-US"/>
        </a:p>
      </dgm:t>
    </dgm:pt>
    <dgm:pt modelId="{FD498765-FF5A-C345-8401-AAEE4884C475}" type="sibTrans" cxnId="{6E0EA8CA-0F53-3946-BD96-7D7901846B90}">
      <dgm:prSet/>
      <dgm:spPr/>
      <dgm:t>
        <a:bodyPr/>
        <a:lstStyle/>
        <a:p>
          <a:endParaRPr lang="en-US"/>
        </a:p>
      </dgm:t>
    </dgm:pt>
    <dgm:pt modelId="{5432FB71-DB5C-48B2-8CBC-6F5818D26A42}" type="pres">
      <dgm:prSet presAssocID="{B9A1D602-064D-4F78-B13A-F8582645AE7E}" presName="cycle" presStyleCnt="0">
        <dgm:presLayoutVars>
          <dgm:chMax val="1"/>
          <dgm:dir/>
          <dgm:animLvl val="ctr"/>
          <dgm:resizeHandles val="exact"/>
        </dgm:presLayoutVars>
      </dgm:prSet>
      <dgm:spPr/>
    </dgm:pt>
    <dgm:pt modelId="{16AAF913-F160-4AE1-A7FF-79EB8683CE70}" type="pres">
      <dgm:prSet presAssocID="{A44C48C8-3433-49BE-880D-BE6678F319C3}" presName="centerShape" presStyleLbl="node0" presStyleIdx="0" presStyleCnt="1" custScaleX="130430" custScaleY="130430"/>
      <dgm:spPr/>
    </dgm:pt>
    <dgm:pt modelId="{03EF3AC8-54E6-4251-94B1-357C5F4367DB}" type="pres">
      <dgm:prSet presAssocID="{ECE274FD-82B4-4890-A69D-CD57FCCDAFC4}" presName="Name9" presStyleLbl="parChTrans1D2" presStyleIdx="0" presStyleCnt="8"/>
      <dgm:spPr/>
    </dgm:pt>
    <dgm:pt modelId="{825E8AE1-A16B-4513-846D-8BBDE6943447}" type="pres">
      <dgm:prSet presAssocID="{ECE274FD-82B4-4890-A69D-CD57FCCDAFC4}" presName="connTx" presStyleLbl="parChTrans1D2" presStyleIdx="0" presStyleCnt="8"/>
      <dgm:spPr/>
    </dgm:pt>
    <dgm:pt modelId="{B28E43CA-3A77-4C22-B534-5558FB944B64}" type="pres">
      <dgm:prSet presAssocID="{84DCE549-7AEF-4611-AAF9-B500040106F3}" presName="node" presStyleLbl="node1" presStyleIdx="0" presStyleCnt="8">
        <dgm:presLayoutVars>
          <dgm:bulletEnabled val="1"/>
        </dgm:presLayoutVars>
      </dgm:prSet>
      <dgm:spPr/>
    </dgm:pt>
    <dgm:pt modelId="{65B889C0-EB61-45F6-937D-D366ED27971F}" type="pres">
      <dgm:prSet presAssocID="{332806D2-3570-476C-80C2-38211A057AB4}" presName="Name9" presStyleLbl="parChTrans1D2" presStyleIdx="1" presStyleCnt="8"/>
      <dgm:spPr/>
    </dgm:pt>
    <dgm:pt modelId="{E89A7DD3-E5D1-4ADD-AAEC-8B1BBE7867D2}" type="pres">
      <dgm:prSet presAssocID="{332806D2-3570-476C-80C2-38211A057AB4}" presName="connTx" presStyleLbl="parChTrans1D2" presStyleIdx="1" presStyleCnt="8"/>
      <dgm:spPr/>
    </dgm:pt>
    <dgm:pt modelId="{452328C2-4196-42BE-85BD-696AFE3F255C}" type="pres">
      <dgm:prSet presAssocID="{10B6FF24-4C55-4BD4-9B54-1782408F4D83}" presName="node" presStyleLbl="node1" presStyleIdx="1" presStyleCnt="8">
        <dgm:presLayoutVars>
          <dgm:bulletEnabled val="1"/>
        </dgm:presLayoutVars>
      </dgm:prSet>
      <dgm:spPr/>
    </dgm:pt>
    <dgm:pt modelId="{9462EAD2-6B33-4BA0-92D6-69A1D80ED3B6}" type="pres">
      <dgm:prSet presAssocID="{21D27452-E658-487C-9DDE-7CD0F3E153BC}" presName="Name9" presStyleLbl="parChTrans1D2" presStyleIdx="2" presStyleCnt="8"/>
      <dgm:spPr/>
    </dgm:pt>
    <dgm:pt modelId="{946895A6-BB6B-4CE4-B509-881311E8B6EC}" type="pres">
      <dgm:prSet presAssocID="{21D27452-E658-487C-9DDE-7CD0F3E153BC}" presName="connTx" presStyleLbl="parChTrans1D2" presStyleIdx="2" presStyleCnt="8"/>
      <dgm:spPr/>
    </dgm:pt>
    <dgm:pt modelId="{D17754FD-DEF0-4F01-893A-703670376212}" type="pres">
      <dgm:prSet presAssocID="{B03FCCFF-8577-42FB-A703-CAB77D20F44F}" presName="node" presStyleLbl="node1" presStyleIdx="2" presStyleCnt="8">
        <dgm:presLayoutVars>
          <dgm:bulletEnabled val="1"/>
        </dgm:presLayoutVars>
      </dgm:prSet>
      <dgm:spPr/>
    </dgm:pt>
    <dgm:pt modelId="{1C92C829-64D0-4AC3-86BE-6037EEE022DE}" type="pres">
      <dgm:prSet presAssocID="{F6F1FB12-8EB1-4511-AFFF-9B78B4A97158}" presName="Name9" presStyleLbl="parChTrans1D2" presStyleIdx="3" presStyleCnt="8"/>
      <dgm:spPr/>
    </dgm:pt>
    <dgm:pt modelId="{9E336F4C-900E-4800-B392-756EA3DF737D}" type="pres">
      <dgm:prSet presAssocID="{F6F1FB12-8EB1-4511-AFFF-9B78B4A97158}" presName="connTx" presStyleLbl="parChTrans1D2" presStyleIdx="3" presStyleCnt="8"/>
      <dgm:spPr/>
    </dgm:pt>
    <dgm:pt modelId="{D75DED5F-A2BB-4D54-9EBC-6641B2E622CC}" type="pres">
      <dgm:prSet presAssocID="{01D6A2FC-0D49-415A-BA45-6339A844E222}" presName="node" presStyleLbl="node1" presStyleIdx="3" presStyleCnt="8">
        <dgm:presLayoutVars>
          <dgm:bulletEnabled val="1"/>
        </dgm:presLayoutVars>
      </dgm:prSet>
      <dgm:spPr/>
    </dgm:pt>
    <dgm:pt modelId="{510DEE82-9323-4353-BFD5-D4233911C760}" type="pres">
      <dgm:prSet presAssocID="{9866EDFF-0AB5-48F0-931C-C3A98CA19FB0}" presName="Name9" presStyleLbl="parChTrans1D2" presStyleIdx="4" presStyleCnt="8"/>
      <dgm:spPr/>
    </dgm:pt>
    <dgm:pt modelId="{2243DA4A-25A7-4630-8C64-5D580593B60C}" type="pres">
      <dgm:prSet presAssocID="{9866EDFF-0AB5-48F0-931C-C3A98CA19FB0}" presName="connTx" presStyleLbl="parChTrans1D2" presStyleIdx="4" presStyleCnt="8"/>
      <dgm:spPr/>
    </dgm:pt>
    <dgm:pt modelId="{F6D65E48-07E3-42F5-97F2-3755C0EB6750}" type="pres">
      <dgm:prSet presAssocID="{7FBCC83D-670A-442D-94C1-DA58852CD9C3}" presName="node" presStyleLbl="node1" presStyleIdx="4" presStyleCnt="8">
        <dgm:presLayoutVars>
          <dgm:bulletEnabled val="1"/>
        </dgm:presLayoutVars>
      </dgm:prSet>
      <dgm:spPr/>
    </dgm:pt>
    <dgm:pt modelId="{B00187CC-3622-42D6-AA1B-6BED2EE9F97D}" type="pres">
      <dgm:prSet presAssocID="{35A057EC-B805-45D2-BB63-01EDBA58B26A}" presName="Name9" presStyleLbl="parChTrans1D2" presStyleIdx="5" presStyleCnt="8"/>
      <dgm:spPr/>
    </dgm:pt>
    <dgm:pt modelId="{29F8AEDA-ECF2-4DE5-B49B-16505E9BACA6}" type="pres">
      <dgm:prSet presAssocID="{35A057EC-B805-45D2-BB63-01EDBA58B26A}" presName="connTx" presStyleLbl="parChTrans1D2" presStyleIdx="5" presStyleCnt="8"/>
      <dgm:spPr/>
    </dgm:pt>
    <dgm:pt modelId="{2DAA59AC-0B3E-4B11-A653-B4072EC98AA0}" type="pres">
      <dgm:prSet presAssocID="{4C901431-AA52-429E-8F0F-944BD75E9E17}" presName="node" presStyleLbl="node1" presStyleIdx="5" presStyleCnt="8">
        <dgm:presLayoutVars>
          <dgm:bulletEnabled val="1"/>
        </dgm:presLayoutVars>
      </dgm:prSet>
      <dgm:spPr/>
    </dgm:pt>
    <dgm:pt modelId="{73D4E59D-05DE-F74C-B3DC-9673F5120229}" type="pres">
      <dgm:prSet presAssocID="{445866DA-706E-5A4F-A5B6-A76312484B06}" presName="Name9" presStyleLbl="parChTrans1D2" presStyleIdx="6" presStyleCnt="8"/>
      <dgm:spPr/>
    </dgm:pt>
    <dgm:pt modelId="{6EC5D30F-7F76-5645-80A8-0CD994F26051}" type="pres">
      <dgm:prSet presAssocID="{445866DA-706E-5A4F-A5B6-A76312484B06}" presName="connTx" presStyleLbl="parChTrans1D2" presStyleIdx="6" presStyleCnt="8"/>
      <dgm:spPr/>
    </dgm:pt>
    <dgm:pt modelId="{24BB3DCF-51D6-D445-A638-F2C0A43A78E9}" type="pres">
      <dgm:prSet presAssocID="{2B89235B-2BA2-2F43-8F78-B39F010D2460}" presName="node" presStyleLbl="node1" presStyleIdx="6" presStyleCnt="8">
        <dgm:presLayoutVars>
          <dgm:bulletEnabled val="1"/>
        </dgm:presLayoutVars>
      </dgm:prSet>
      <dgm:spPr/>
    </dgm:pt>
    <dgm:pt modelId="{93A7A13D-9AEC-BF41-A4E6-25F7FA1EBC0C}" type="pres">
      <dgm:prSet presAssocID="{4266A62C-8DF5-A745-80C5-06768BFFC67F}" presName="Name9" presStyleLbl="parChTrans1D2" presStyleIdx="7" presStyleCnt="8"/>
      <dgm:spPr/>
    </dgm:pt>
    <dgm:pt modelId="{CA73AEDC-2403-5A45-ACE8-03D158677A6E}" type="pres">
      <dgm:prSet presAssocID="{4266A62C-8DF5-A745-80C5-06768BFFC67F}" presName="connTx" presStyleLbl="parChTrans1D2" presStyleIdx="7" presStyleCnt="8"/>
      <dgm:spPr/>
    </dgm:pt>
    <dgm:pt modelId="{9EF69804-9AD7-8D4C-8755-584CA377F030}" type="pres">
      <dgm:prSet presAssocID="{4A2F106F-93F3-484A-A832-AEAB5835C6D8}" presName="node" presStyleLbl="node1" presStyleIdx="7" presStyleCnt="8">
        <dgm:presLayoutVars>
          <dgm:bulletEnabled val="1"/>
        </dgm:presLayoutVars>
      </dgm:prSet>
      <dgm:spPr/>
    </dgm:pt>
  </dgm:ptLst>
  <dgm:cxnLst>
    <dgm:cxn modelId="{6A38D403-D746-4990-B06B-5B96B47F62ED}" srcId="{A44C48C8-3433-49BE-880D-BE6678F319C3}" destId="{84DCE549-7AEF-4611-AAF9-B500040106F3}" srcOrd="0" destOrd="0" parTransId="{ECE274FD-82B4-4890-A69D-CD57FCCDAFC4}" sibTransId="{74AAF05B-28CD-40AB-A1EA-3EE9C06FE2B7}"/>
    <dgm:cxn modelId="{2589A108-3402-4746-8E45-BB5335B7B351}" type="presOf" srcId="{B9A1D602-064D-4F78-B13A-F8582645AE7E}" destId="{5432FB71-DB5C-48B2-8CBC-6F5818D26A42}" srcOrd="0" destOrd="0" presId="urn:microsoft.com/office/officeart/2005/8/layout/radial1"/>
    <dgm:cxn modelId="{4B9D2B0A-C8E9-457F-BB1E-F6A7DA7FA1FC}" type="presOf" srcId="{A44C48C8-3433-49BE-880D-BE6678F319C3}" destId="{16AAF913-F160-4AE1-A7FF-79EB8683CE70}" srcOrd="0" destOrd="0" presId="urn:microsoft.com/office/officeart/2005/8/layout/radial1"/>
    <dgm:cxn modelId="{BF90F912-515A-4447-AB88-30F3340567AB}" type="presOf" srcId="{4A2F106F-93F3-484A-A832-AEAB5835C6D8}" destId="{9EF69804-9AD7-8D4C-8755-584CA377F030}" srcOrd="0" destOrd="0" presId="urn:microsoft.com/office/officeart/2005/8/layout/radial1"/>
    <dgm:cxn modelId="{1B6FCF13-EFAF-4E59-A263-F306616BD642}" type="presOf" srcId="{10B6FF24-4C55-4BD4-9B54-1782408F4D83}" destId="{452328C2-4196-42BE-85BD-696AFE3F255C}" srcOrd="0" destOrd="0" presId="urn:microsoft.com/office/officeart/2005/8/layout/radial1"/>
    <dgm:cxn modelId="{77312019-30F7-4595-94C2-15E1A2FC84F4}" type="presOf" srcId="{4C901431-AA52-429E-8F0F-944BD75E9E17}" destId="{2DAA59AC-0B3E-4B11-A653-B4072EC98AA0}" srcOrd="0" destOrd="0" presId="urn:microsoft.com/office/officeart/2005/8/layout/radial1"/>
    <dgm:cxn modelId="{BE749D1C-768C-49F8-B8D3-E0181D218CFE}" srcId="{B9A1D602-064D-4F78-B13A-F8582645AE7E}" destId="{A44C48C8-3433-49BE-880D-BE6678F319C3}" srcOrd="0" destOrd="0" parTransId="{50191742-9E46-4635-B51D-BE9E2A6F15B9}" sibTransId="{BC8B5013-4A88-4987-BCF2-7A8DBE0B1641}"/>
    <dgm:cxn modelId="{B59FD81C-1F48-45D5-B5CD-E361F71C6F20}" type="presOf" srcId="{332806D2-3570-476C-80C2-38211A057AB4}" destId="{65B889C0-EB61-45F6-937D-D366ED27971F}" srcOrd="0" destOrd="0" presId="urn:microsoft.com/office/officeart/2005/8/layout/radial1"/>
    <dgm:cxn modelId="{EFA50031-8117-4CBF-93EE-F16108839C85}" type="presOf" srcId="{ECE274FD-82B4-4890-A69D-CD57FCCDAFC4}" destId="{03EF3AC8-54E6-4251-94B1-357C5F4367DB}" srcOrd="0" destOrd="0" presId="urn:microsoft.com/office/officeart/2005/8/layout/radial1"/>
    <dgm:cxn modelId="{5B5C9E33-44EE-417C-8621-1261C93CC673}" type="presOf" srcId="{21D27452-E658-487C-9DDE-7CD0F3E153BC}" destId="{9462EAD2-6B33-4BA0-92D6-69A1D80ED3B6}" srcOrd="0" destOrd="0" presId="urn:microsoft.com/office/officeart/2005/8/layout/radial1"/>
    <dgm:cxn modelId="{E4DF9235-383D-4477-9972-B34148E80F4A}" type="presOf" srcId="{9866EDFF-0AB5-48F0-931C-C3A98CA19FB0}" destId="{510DEE82-9323-4353-BFD5-D4233911C760}" srcOrd="0" destOrd="0" presId="urn:microsoft.com/office/officeart/2005/8/layout/radial1"/>
    <dgm:cxn modelId="{2246D337-0D7E-4AB2-B4DF-DCD46A705AB8}" srcId="{A44C48C8-3433-49BE-880D-BE6678F319C3}" destId="{4C901431-AA52-429E-8F0F-944BD75E9E17}" srcOrd="5" destOrd="0" parTransId="{35A057EC-B805-45D2-BB63-01EDBA58B26A}" sibTransId="{C4DFADB8-F68F-4BB4-A613-2A8833301B04}"/>
    <dgm:cxn modelId="{C56C723C-2D7D-4EB7-9F46-642FE3D643BD}" srcId="{A44C48C8-3433-49BE-880D-BE6678F319C3}" destId="{7FBCC83D-670A-442D-94C1-DA58852CD9C3}" srcOrd="4" destOrd="0" parTransId="{9866EDFF-0AB5-48F0-931C-C3A98CA19FB0}" sibTransId="{7ECBD208-670A-4169-8C08-8C4A200385F0}"/>
    <dgm:cxn modelId="{CFC86045-4452-484F-8A64-FD7C10866AB5}" type="presOf" srcId="{35A057EC-B805-45D2-BB63-01EDBA58B26A}" destId="{29F8AEDA-ECF2-4DE5-B49B-16505E9BACA6}" srcOrd="1" destOrd="0" presId="urn:microsoft.com/office/officeart/2005/8/layout/radial1"/>
    <dgm:cxn modelId="{97060062-F3CB-D644-B941-2FF9779877C4}" type="presOf" srcId="{445866DA-706E-5A4F-A5B6-A76312484B06}" destId="{73D4E59D-05DE-F74C-B3DC-9673F5120229}" srcOrd="0" destOrd="0" presId="urn:microsoft.com/office/officeart/2005/8/layout/radial1"/>
    <dgm:cxn modelId="{C1F2B768-4009-4025-91A9-83A839403BFA}" type="presOf" srcId="{01D6A2FC-0D49-415A-BA45-6339A844E222}" destId="{D75DED5F-A2BB-4D54-9EBC-6641B2E622CC}" srcOrd="0" destOrd="0" presId="urn:microsoft.com/office/officeart/2005/8/layout/radial1"/>
    <dgm:cxn modelId="{1B98C47F-A109-43C2-9F84-6E94E51A89DE}" type="presOf" srcId="{332806D2-3570-476C-80C2-38211A057AB4}" destId="{E89A7DD3-E5D1-4ADD-AAEC-8B1BBE7867D2}" srcOrd="1" destOrd="0" presId="urn:microsoft.com/office/officeart/2005/8/layout/radial1"/>
    <dgm:cxn modelId="{F3F83980-DDB0-49C3-B7DB-99220BC703D6}" type="presOf" srcId="{ECE274FD-82B4-4890-A69D-CD57FCCDAFC4}" destId="{825E8AE1-A16B-4513-846D-8BBDE6943447}" srcOrd="1" destOrd="0" presId="urn:microsoft.com/office/officeart/2005/8/layout/radial1"/>
    <dgm:cxn modelId="{0CDC1485-EDA7-41F8-86A5-29A7311CC2E8}" srcId="{A44C48C8-3433-49BE-880D-BE6678F319C3}" destId="{01D6A2FC-0D49-415A-BA45-6339A844E222}" srcOrd="3" destOrd="0" parTransId="{F6F1FB12-8EB1-4511-AFFF-9B78B4A97158}" sibTransId="{CB32C226-1CC0-4069-BEFF-FC7D7EBBFE2D}"/>
    <dgm:cxn modelId="{E11C8E94-7BD3-4D14-A18F-B1B737B51618}" type="presOf" srcId="{B03FCCFF-8577-42FB-A703-CAB77D20F44F}" destId="{D17754FD-DEF0-4F01-893A-703670376212}" srcOrd="0" destOrd="0" presId="urn:microsoft.com/office/officeart/2005/8/layout/radial1"/>
    <dgm:cxn modelId="{4A11A995-DB2C-4306-843A-D189590B2BE1}" srcId="{A44C48C8-3433-49BE-880D-BE6678F319C3}" destId="{10B6FF24-4C55-4BD4-9B54-1782408F4D83}" srcOrd="1" destOrd="0" parTransId="{332806D2-3570-476C-80C2-38211A057AB4}" sibTransId="{02131AD1-25AE-4161-8976-00349530B8B3}"/>
    <dgm:cxn modelId="{33D2409B-C8FB-4DE0-8E36-F9345E8BFF94}" type="presOf" srcId="{9866EDFF-0AB5-48F0-931C-C3A98CA19FB0}" destId="{2243DA4A-25A7-4630-8C64-5D580593B60C}" srcOrd="1" destOrd="0" presId="urn:microsoft.com/office/officeart/2005/8/layout/radial1"/>
    <dgm:cxn modelId="{987F0AB3-7286-49E9-A232-FC275D428EB6}" type="presOf" srcId="{35A057EC-B805-45D2-BB63-01EDBA58B26A}" destId="{B00187CC-3622-42D6-AA1B-6BED2EE9F97D}" srcOrd="0" destOrd="0" presId="urn:microsoft.com/office/officeart/2005/8/layout/radial1"/>
    <dgm:cxn modelId="{E3D6C0BC-0932-434D-980C-72D705066E06}" type="presOf" srcId="{F6F1FB12-8EB1-4511-AFFF-9B78B4A97158}" destId="{9E336F4C-900E-4800-B392-756EA3DF737D}" srcOrd="1" destOrd="0" presId="urn:microsoft.com/office/officeart/2005/8/layout/radial1"/>
    <dgm:cxn modelId="{640B9ABF-8C14-5246-B625-3C88EC087F59}" type="presOf" srcId="{2B89235B-2BA2-2F43-8F78-B39F010D2460}" destId="{24BB3DCF-51D6-D445-A638-F2C0A43A78E9}" srcOrd="0" destOrd="0" presId="urn:microsoft.com/office/officeart/2005/8/layout/radial1"/>
    <dgm:cxn modelId="{9C8035C1-4E07-414A-95A2-E19F71C07A49}" type="presOf" srcId="{7FBCC83D-670A-442D-94C1-DA58852CD9C3}" destId="{F6D65E48-07E3-42F5-97F2-3755C0EB6750}" srcOrd="0" destOrd="0" presId="urn:microsoft.com/office/officeart/2005/8/layout/radial1"/>
    <dgm:cxn modelId="{6E0EA8CA-0F53-3946-BD96-7D7901846B90}" srcId="{A44C48C8-3433-49BE-880D-BE6678F319C3}" destId="{4A2F106F-93F3-484A-A832-AEAB5835C6D8}" srcOrd="7" destOrd="0" parTransId="{4266A62C-8DF5-A745-80C5-06768BFFC67F}" sibTransId="{FD498765-FF5A-C345-8401-AAEE4884C475}"/>
    <dgm:cxn modelId="{2D7157D5-1DA3-4C7C-BF45-2C439A3B03B9}" type="presOf" srcId="{F6F1FB12-8EB1-4511-AFFF-9B78B4A97158}" destId="{1C92C829-64D0-4AC3-86BE-6037EEE022DE}" srcOrd="0" destOrd="0" presId="urn:microsoft.com/office/officeart/2005/8/layout/radial1"/>
    <dgm:cxn modelId="{C8CE94D5-BBDA-C544-98E2-29E01E07F17F}" srcId="{A44C48C8-3433-49BE-880D-BE6678F319C3}" destId="{2B89235B-2BA2-2F43-8F78-B39F010D2460}" srcOrd="6" destOrd="0" parTransId="{445866DA-706E-5A4F-A5B6-A76312484B06}" sibTransId="{39CB40B5-29BA-DD4A-B0DD-C65344EE2D6E}"/>
    <dgm:cxn modelId="{BAAC7BDB-45F7-4E51-B2C5-CFE7BEE93BA7}" srcId="{A44C48C8-3433-49BE-880D-BE6678F319C3}" destId="{B03FCCFF-8577-42FB-A703-CAB77D20F44F}" srcOrd="2" destOrd="0" parTransId="{21D27452-E658-487C-9DDE-7CD0F3E153BC}" sibTransId="{AC672B23-F12D-4DF6-B522-712DB30631E5}"/>
    <dgm:cxn modelId="{B20186DC-2DD3-EC40-9FF7-0E3CCE165813}" type="presOf" srcId="{445866DA-706E-5A4F-A5B6-A76312484B06}" destId="{6EC5D30F-7F76-5645-80A8-0CD994F26051}" srcOrd="1" destOrd="0" presId="urn:microsoft.com/office/officeart/2005/8/layout/radial1"/>
    <dgm:cxn modelId="{7F24E0E1-C29B-4B35-A4BE-AA9C29CF0182}" type="presOf" srcId="{84DCE549-7AEF-4611-AAF9-B500040106F3}" destId="{B28E43CA-3A77-4C22-B534-5558FB944B64}" srcOrd="0" destOrd="0" presId="urn:microsoft.com/office/officeart/2005/8/layout/radial1"/>
    <dgm:cxn modelId="{8D89B8E5-4FDE-D344-B9E5-3924893D42AC}" type="presOf" srcId="{4266A62C-8DF5-A745-80C5-06768BFFC67F}" destId="{CA73AEDC-2403-5A45-ACE8-03D158677A6E}" srcOrd="1" destOrd="0" presId="urn:microsoft.com/office/officeart/2005/8/layout/radial1"/>
    <dgm:cxn modelId="{490716F1-63E3-4878-8911-6884B706F055}" type="presOf" srcId="{21D27452-E658-487C-9DDE-7CD0F3E153BC}" destId="{946895A6-BB6B-4CE4-B509-881311E8B6EC}" srcOrd="1" destOrd="0" presId="urn:microsoft.com/office/officeart/2005/8/layout/radial1"/>
    <dgm:cxn modelId="{B127B7F3-E401-344B-9D07-187DB7EBEDE2}" type="presOf" srcId="{4266A62C-8DF5-A745-80C5-06768BFFC67F}" destId="{93A7A13D-9AEC-BF41-A4E6-25F7FA1EBC0C}" srcOrd="0" destOrd="0" presId="urn:microsoft.com/office/officeart/2005/8/layout/radial1"/>
    <dgm:cxn modelId="{937EF49A-8332-405F-BEE5-4F6C70B232AE}" type="presParOf" srcId="{5432FB71-DB5C-48B2-8CBC-6F5818D26A42}" destId="{16AAF913-F160-4AE1-A7FF-79EB8683CE70}" srcOrd="0" destOrd="0" presId="urn:microsoft.com/office/officeart/2005/8/layout/radial1"/>
    <dgm:cxn modelId="{84B23D28-A6A8-48AD-92D4-DF6687A20A61}" type="presParOf" srcId="{5432FB71-DB5C-48B2-8CBC-6F5818D26A42}" destId="{03EF3AC8-54E6-4251-94B1-357C5F4367DB}" srcOrd="1" destOrd="0" presId="urn:microsoft.com/office/officeart/2005/8/layout/radial1"/>
    <dgm:cxn modelId="{531703C5-9DFC-4553-9985-B422691822A0}" type="presParOf" srcId="{03EF3AC8-54E6-4251-94B1-357C5F4367DB}" destId="{825E8AE1-A16B-4513-846D-8BBDE6943447}" srcOrd="0" destOrd="0" presId="urn:microsoft.com/office/officeart/2005/8/layout/radial1"/>
    <dgm:cxn modelId="{DA894096-14F2-4815-9EE9-C1312EDA58EF}" type="presParOf" srcId="{5432FB71-DB5C-48B2-8CBC-6F5818D26A42}" destId="{B28E43CA-3A77-4C22-B534-5558FB944B64}" srcOrd="2" destOrd="0" presId="urn:microsoft.com/office/officeart/2005/8/layout/radial1"/>
    <dgm:cxn modelId="{AC3C2DC2-959B-4ECD-89C5-E3BEDFF71C39}" type="presParOf" srcId="{5432FB71-DB5C-48B2-8CBC-6F5818D26A42}" destId="{65B889C0-EB61-45F6-937D-D366ED27971F}" srcOrd="3" destOrd="0" presId="urn:microsoft.com/office/officeart/2005/8/layout/radial1"/>
    <dgm:cxn modelId="{FEC54587-FB1B-47BD-AAD1-3B14300AAEB0}" type="presParOf" srcId="{65B889C0-EB61-45F6-937D-D366ED27971F}" destId="{E89A7DD3-E5D1-4ADD-AAEC-8B1BBE7867D2}" srcOrd="0" destOrd="0" presId="urn:microsoft.com/office/officeart/2005/8/layout/radial1"/>
    <dgm:cxn modelId="{40DA6022-7077-4D72-A295-6B6381093F4E}" type="presParOf" srcId="{5432FB71-DB5C-48B2-8CBC-6F5818D26A42}" destId="{452328C2-4196-42BE-85BD-696AFE3F255C}" srcOrd="4" destOrd="0" presId="urn:microsoft.com/office/officeart/2005/8/layout/radial1"/>
    <dgm:cxn modelId="{3ECC1055-CEF6-45E8-85AB-635F108296DE}" type="presParOf" srcId="{5432FB71-DB5C-48B2-8CBC-6F5818D26A42}" destId="{9462EAD2-6B33-4BA0-92D6-69A1D80ED3B6}" srcOrd="5" destOrd="0" presId="urn:microsoft.com/office/officeart/2005/8/layout/radial1"/>
    <dgm:cxn modelId="{1DDFF128-CBE0-4ECF-994D-3F9DDA4E8344}" type="presParOf" srcId="{9462EAD2-6B33-4BA0-92D6-69A1D80ED3B6}" destId="{946895A6-BB6B-4CE4-B509-881311E8B6EC}" srcOrd="0" destOrd="0" presId="urn:microsoft.com/office/officeart/2005/8/layout/radial1"/>
    <dgm:cxn modelId="{144D96D2-4411-4E40-B678-DD008C47528A}" type="presParOf" srcId="{5432FB71-DB5C-48B2-8CBC-6F5818D26A42}" destId="{D17754FD-DEF0-4F01-893A-703670376212}" srcOrd="6" destOrd="0" presId="urn:microsoft.com/office/officeart/2005/8/layout/radial1"/>
    <dgm:cxn modelId="{0A3CC4EC-6029-4A56-893C-50B20A4B733F}" type="presParOf" srcId="{5432FB71-DB5C-48B2-8CBC-6F5818D26A42}" destId="{1C92C829-64D0-4AC3-86BE-6037EEE022DE}" srcOrd="7" destOrd="0" presId="urn:microsoft.com/office/officeart/2005/8/layout/radial1"/>
    <dgm:cxn modelId="{6D30ACA4-F21D-4789-A953-37F13CE43591}" type="presParOf" srcId="{1C92C829-64D0-4AC3-86BE-6037EEE022DE}" destId="{9E336F4C-900E-4800-B392-756EA3DF737D}" srcOrd="0" destOrd="0" presId="urn:microsoft.com/office/officeart/2005/8/layout/radial1"/>
    <dgm:cxn modelId="{87591E28-1F17-4470-844E-8B494F2DB2E8}" type="presParOf" srcId="{5432FB71-DB5C-48B2-8CBC-6F5818D26A42}" destId="{D75DED5F-A2BB-4D54-9EBC-6641B2E622CC}" srcOrd="8" destOrd="0" presId="urn:microsoft.com/office/officeart/2005/8/layout/radial1"/>
    <dgm:cxn modelId="{A54B58B6-77F2-4662-A43A-02719E872C33}" type="presParOf" srcId="{5432FB71-DB5C-48B2-8CBC-6F5818D26A42}" destId="{510DEE82-9323-4353-BFD5-D4233911C760}" srcOrd="9" destOrd="0" presId="urn:microsoft.com/office/officeart/2005/8/layout/radial1"/>
    <dgm:cxn modelId="{4F8268C1-FA70-485E-A19A-1C313CFD3526}" type="presParOf" srcId="{510DEE82-9323-4353-BFD5-D4233911C760}" destId="{2243DA4A-25A7-4630-8C64-5D580593B60C}" srcOrd="0" destOrd="0" presId="urn:microsoft.com/office/officeart/2005/8/layout/radial1"/>
    <dgm:cxn modelId="{00423873-B4E6-434A-B5F6-E3FB34FC4528}" type="presParOf" srcId="{5432FB71-DB5C-48B2-8CBC-6F5818D26A42}" destId="{F6D65E48-07E3-42F5-97F2-3755C0EB6750}" srcOrd="10" destOrd="0" presId="urn:microsoft.com/office/officeart/2005/8/layout/radial1"/>
    <dgm:cxn modelId="{0C00E338-8A89-4D26-8319-B87D51C9B28C}" type="presParOf" srcId="{5432FB71-DB5C-48B2-8CBC-6F5818D26A42}" destId="{B00187CC-3622-42D6-AA1B-6BED2EE9F97D}" srcOrd="11" destOrd="0" presId="urn:microsoft.com/office/officeart/2005/8/layout/radial1"/>
    <dgm:cxn modelId="{EE886C79-9492-4B34-AEA2-963FE65A6A8B}" type="presParOf" srcId="{B00187CC-3622-42D6-AA1B-6BED2EE9F97D}" destId="{29F8AEDA-ECF2-4DE5-B49B-16505E9BACA6}" srcOrd="0" destOrd="0" presId="urn:microsoft.com/office/officeart/2005/8/layout/radial1"/>
    <dgm:cxn modelId="{231992F5-1B4D-413B-8AE4-E0CC93328E7F}" type="presParOf" srcId="{5432FB71-DB5C-48B2-8CBC-6F5818D26A42}" destId="{2DAA59AC-0B3E-4B11-A653-B4072EC98AA0}" srcOrd="12" destOrd="0" presId="urn:microsoft.com/office/officeart/2005/8/layout/radial1"/>
    <dgm:cxn modelId="{1B61E394-D0A2-BE41-8AA3-C494FC312D82}" type="presParOf" srcId="{5432FB71-DB5C-48B2-8CBC-6F5818D26A42}" destId="{73D4E59D-05DE-F74C-B3DC-9673F5120229}" srcOrd="13" destOrd="0" presId="urn:microsoft.com/office/officeart/2005/8/layout/radial1"/>
    <dgm:cxn modelId="{295E1DE0-64BD-5640-96FE-5FD2DC9295FF}" type="presParOf" srcId="{73D4E59D-05DE-F74C-B3DC-9673F5120229}" destId="{6EC5D30F-7F76-5645-80A8-0CD994F26051}" srcOrd="0" destOrd="0" presId="urn:microsoft.com/office/officeart/2005/8/layout/radial1"/>
    <dgm:cxn modelId="{36369565-3F9C-D444-B7A2-CB2F7B4CF44D}" type="presParOf" srcId="{5432FB71-DB5C-48B2-8CBC-6F5818D26A42}" destId="{24BB3DCF-51D6-D445-A638-F2C0A43A78E9}" srcOrd="14" destOrd="0" presId="urn:microsoft.com/office/officeart/2005/8/layout/radial1"/>
    <dgm:cxn modelId="{532E26D6-207F-C544-8E6B-1A23886BE04E}" type="presParOf" srcId="{5432FB71-DB5C-48B2-8CBC-6F5818D26A42}" destId="{93A7A13D-9AEC-BF41-A4E6-25F7FA1EBC0C}" srcOrd="15" destOrd="0" presId="urn:microsoft.com/office/officeart/2005/8/layout/radial1"/>
    <dgm:cxn modelId="{5B1FFBA1-8626-514E-976C-BFA9726556CD}" type="presParOf" srcId="{93A7A13D-9AEC-BF41-A4E6-25F7FA1EBC0C}" destId="{CA73AEDC-2403-5A45-ACE8-03D158677A6E}" srcOrd="0" destOrd="0" presId="urn:microsoft.com/office/officeart/2005/8/layout/radial1"/>
    <dgm:cxn modelId="{47186B13-67F7-D44C-A927-14CEF947EC5B}" type="presParOf" srcId="{5432FB71-DB5C-48B2-8CBC-6F5818D26A42}" destId="{9EF69804-9AD7-8D4C-8755-584CA377F030}" srcOrd="16" destOrd="0" presId="urn:microsoft.com/office/officeart/2005/8/layout/radial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6AAF913-F160-4AE1-A7FF-79EB8683CE70}">
      <dsp:nvSpPr>
        <dsp:cNvPr id="0" name=""/>
        <dsp:cNvSpPr/>
      </dsp:nvSpPr>
      <dsp:spPr>
        <a:xfrm>
          <a:off x="3568721" y="4132487"/>
          <a:ext cx="2969797" cy="2969797"/>
        </a:xfrm>
        <a:prstGeom prst="ellipse">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1333500" rtl="0">
            <a:lnSpc>
              <a:spcPct val="90000"/>
            </a:lnSpc>
            <a:spcBef>
              <a:spcPct val="0"/>
            </a:spcBef>
            <a:spcAft>
              <a:spcPct val="35000"/>
            </a:spcAft>
            <a:buNone/>
          </a:pPr>
          <a:r>
            <a:rPr lang="en-US" sz="3000" b="1" kern="1200" dirty="0"/>
            <a:t>Opportunity Zone</a:t>
          </a:r>
        </a:p>
      </dsp:txBody>
      <dsp:txXfrm>
        <a:off x="4003638" y="4567404"/>
        <a:ext cx="2099963" cy="2099963"/>
      </dsp:txXfrm>
    </dsp:sp>
    <dsp:sp modelId="{03EF3AC8-54E6-4251-94B1-357C5F4367DB}">
      <dsp:nvSpPr>
        <dsp:cNvPr id="0" name=""/>
        <dsp:cNvSpPr/>
      </dsp:nvSpPr>
      <dsp:spPr>
        <a:xfrm rot="16200000">
          <a:off x="4428613" y="3487205"/>
          <a:ext cx="1250013" cy="40549"/>
        </a:xfrm>
        <a:custGeom>
          <a:avLst/>
          <a:gdLst/>
          <a:ahLst/>
          <a:cxnLst/>
          <a:rect l="0" t="0" r="0" b="0"/>
          <a:pathLst>
            <a:path>
              <a:moveTo>
                <a:pt x="0" y="20274"/>
              </a:moveTo>
              <a:lnTo>
                <a:pt x="1250013" y="20274"/>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022369" y="3476230"/>
        <a:ext cx="62500" cy="62500"/>
      </dsp:txXfrm>
    </dsp:sp>
    <dsp:sp modelId="{B28E43CA-3A77-4C22-B534-5558FB944B64}">
      <dsp:nvSpPr>
        <dsp:cNvPr id="0" name=""/>
        <dsp:cNvSpPr/>
      </dsp:nvSpPr>
      <dsp:spPr>
        <a:xfrm>
          <a:off x="3915155" y="605545"/>
          <a:ext cx="2276928" cy="2276928"/>
        </a:xfrm>
        <a:prstGeom prst="ellipse">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305" tIns="27305" rIns="27305" bIns="27305" numCol="1" spcCol="1270" anchor="ctr" anchorCtr="0">
          <a:noAutofit/>
        </a:bodyPr>
        <a:lstStyle/>
        <a:p>
          <a:pPr marL="0" lvl="0" indent="0" algn="ctr" defTabSz="1911350" rtl="0">
            <a:lnSpc>
              <a:spcPct val="90000"/>
            </a:lnSpc>
            <a:spcBef>
              <a:spcPct val="0"/>
            </a:spcBef>
            <a:spcAft>
              <a:spcPct val="35000"/>
            </a:spcAft>
            <a:buNone/>
          </a:pPr>
          <a:r>
            <a:rPr lang="en-US" sz="4300" kern="1200" dirty="0"/>
            <a:t>LIHTC</a:t>
          </a:r>
        </a:p>
      </dsp:txBody>
      <dsp:txXfrm>
        <a:off x="4248603" y="938993"/>
        <a:ext cx="1610032" cy="1610032"/>
      </dsp:txXfrm>
    </dsp:sp>
    <dsp:sp modelId="{65B889C0-EB61-45F6-937D-D366ED27971F}">
      <dsp:nvSpPr>
        <dsp:cNvPr id="0" name=""/>
        <dsp:cNvSpPr/>
      </dsp:nvSpPr>
      <dsp:spPr>
        <a:xfrm rot="18900000">
          <a:off x="5920541" y="4105182"/>
          <a:ext cx="1250013" cy="40549"/>
        </a:xfrm>
        <a:custGeom>
          <a:avLst/>
          <a:gdLst/>
          <a:ahLst/>
          <a:cxnLst/>
          <a:rect l="0" t="0" r="0" b="0"/>
          <a:pathLst>
            <a:path>
              <a:moveTo>
                <a:pt x="0" y="20274"/>
              </a:moveTo>
              <a:lnTo>
                <a:pt x="1250013" y="20274"/>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6514298" y="4094207"/>
        <a:ext cx="62500" cy="62500"/>
      </dsp:txXfrm>
    </dsp:sp>
    <dsp:sp modelId="{452328C2-4196-42BE-85BD-696AFE3F255C}">
      <dsp:nvSpPr>
        <dsp:cNvPr id="0" name=""/>
        <dsp:cNvSpPr/>
      </dsp:nvSpPr>
      <dsp:spPr>
        <a:xfrm>
          <a:off x="6654046" y="1740031"/>
          <a:ext cx="2276928" cy="2276928"/>
        </a:xfrm>
        <a:prstGeom prst="ellipse">
          <a:avLst/>
        </a:prstGeom>
        <a:solidFill>
          <a:schemeClr val="accent5">
            <a:hueOff val="2287984"/>
            <a:satOff val="-7425"/>
            <a:lumOff val="33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305" tIns="27305" rIns="27305" bIns="27305" numCol="1" spcCol="1270" anchor="ctr" anchorCtr="0">
          <a:noAutofit/>
        </a:bodyPr>
        <a:lstStyle/>
        <a:p>
          <a:pPr marL="0" lvl="0" indent="0" algn="ctr" defTabSz="1911350" rtl="0">
            <a:lnSpc>
              <a:spcPct val="90000"/>
            </a:lnSpc>
            <a:spcBef>
              <a:spcPct val="0"/>
            </a:spcBef>
            <a:spcAft>
              <a:spcPct val="35000"/>
            </a:spcAft>
            <a:buNone/>
          </a:pPr>
          <a:r>
            <a:rPr lang="en-US" sz="4300" kern="1200" dirty="0"/>
            <a:t>NMTC</a:t>
          </a:r>
        </a:p>
      </dsp:txBody>
      <dsp:txXfrm>
        <a:off x="6987494" y="2073479"/>
        <a:ext cx="1610032" cy="1610032"/>
      </dsp:txXfrm>
    </dsp:sp>
    <dsp:sp modelId="{9462EAD2-6B33-4BA0-92D6-69A1D80ED3B6}">
      <dsp:nvSpPr>
        <dsp:cNvPr id="0" name=""/>
        <dsp:cNvSpPr/>
      </dsp:nvSpPr>
      <dsp:spPr>
        <a:xfrm>
          <a:off x="6538518" y="5597111"/>
          <a:ext cx="1250013" cy="40549"/>
        </a:xfrm>
        <a:custGeom>
          <a:avLst/>
          <a:gdLst/>
          <a:ahLst/>
          <a:cxnLst/>
          <a:rect l="0" t="0" r="0" b="0"/>
          <a:pathLst>
            <a:path>
              <a:moveTo>
                <a:pt x="0" y="20274"/>
              </a:moveTo>
              <a:lnTo>
                <a:pt x="1250013" y="20274"/>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7132274" y="5586135"/>
        <a:ext cx="62500" cy="62500"/>
      </dsp:txXfrm>
    </dsp:sp>
    <dsp:sp modelId="{D17754FD-DEF0-4F01-893A-703670376212}">
      <dsp:nvSpPr>
        <dsp:cNvPr id="0" name=""/>
        <dsp:cNvSpPr/>
      </dsp:nvSpPr>
      <dsp:spPr>
        <a:xfrm>
          <a:off x="7788531" y="4478921"/>
          <a:ext cx="2276928" cy="2276928"/>
        </a:xfrm>
        <a:prstGeom prst="ellipse">
          <a:avLst/>
        </a:prstGeom>
        <a:solidFill>
          <a:schemeClr val="accent5">
            <a:hueOff val="4575969"/>
            <a:satOff val="-14851"/>
            <a:lumOff val="6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305" tIns="27305" rIns="27305" bIns="27305" numCol="1" spcCol="1270" anchor="ctr" anchorCtr="0">
          <a:noAutofit/>
        </a:bodyPr>
        <a:lstStyle/>
        <a:p>
          <a:pPr marL="0" lvl="0" indent="0" algn="ctr" defTabSz="1911350" rtl="0">
            <a:lnSpc>
              <a:spcPct val="90000"/>
            </a:lnSpc>
            <a:spcBef>
              <a:spcPct val="0"/>
            </a:spcBef>
            <a:spcAft>
              <a:spcPct val="35000"/>
            </a:spcAft>
            <a:buNone/>
          </a:pPr>
          <a:r>
            <a:rPr lang="en-US" sz="4300" kern="1200" dirty="0"/>
            <a:t>HTC</a:t>
          </a:r>
        </a:p>
      </dsp:txBody>
      <dsp:txXfrm>
        <a:off x="8121979" y="4812369"/>
        <a:ext cx="1610032" cy="1610032"/>
      </dsp:txXfrm>
    </dsp:sp>
    <dsp:sp modelId="{1C92C829-64D0-4AC3-86BE-6037EEE022DE}">
      <dsp:nvSpPr>
        <dsp:cNvPr id="0" name=""/>
        <dsp:cNvSpPr/>
      </dsp:nvSpPr>
      <dsp:spPr>
        <a:xfrm rot="2700000">
          <a:off x="5920541" y="7089039"/>
          <a:ext cx="1250013" cy="40549"/>
        </a:xfrm>
        <a:custGeom>
          <a:avLst/>
          <a:gdLst/>
          <a:ahLst/>
          <a:cxnLst/>
          <a:rect l="0" t="0" r="0" b="0"/>
          <a:pathLst>
            <a:path>
              <a:moveTo>
                <a:pt x="0" y="20274"/>
              </a:moveTo>
              <a:lnTo>
                <a:pt x="1250013" y="20274"/>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6514298" y="7078064"/>
        <a:ext cx="62500" cy="62500"/>
      </dsp:txXfrm>
    </dsp:sp>
    <dsp:sp modelId="{D75DED5F-A2BB-4D54-9EBC-6641B2E622CC}">
      <dsp:nvSpPr>
        <dsp:cNvPr id="0" name=""/>
        <dsp:cNvSpPr/>
      </dsp:nvSpPr>
      <dsp:spPr>
        <a:xfrm>
          <a:off x="6654046" y="7217812"/>
          <a:ext cx="2276928" cy="2276928"/>
        </a:xfrm>
        <a:prstGeom prst="ellipse">
          <a:avLst/>
        </a:prstGeom>
        <a:solidFill>
          <a:schemeClr val="accent5">
            <a:hueOff val="6863952"/>
            <a:satOff val="-22276"/>
            <a:lumOff val="100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305" tIns="27305" rIns="27305" bIns="27305" numCol="1" spcCol="1270" anchor="ctr" anchorCtr="0">
          <a:noAutofit/>
        </a:bodyPr>
        <a:lstStyle/>
        <a:p>
          <a:pPr marL="0" lvl="0" indent="0" algn="ctr" defTabSz="1911350" rtl="0">
            <a:lnSpc>
              <a:spcPct val="90000"/>
            </a:lnSpc>
            <a:spcBef>
              <a:spcPct val="0"/>
            </a:spcBef>
            <a:spcAft>
              <a:spcPct val="35000"/>
            </a:spcAft>
            <a:buNone/>
          </a:pPr>
          <a:r>
            <a:rPr lang="en-US" sz="4300" kern="1200" dirty="0"/>
            <a:t>RETC</a:t>
          </a:r>
        </a:p>
      </dsp:txBody>
      <dsp:txXfrm>
        <a:off x="6987494" y="7551260"/>
        <a:ext cx="1610032" cy="1610032"/>
      </dsp:txXfrm>
    </dsp:sp>
    <dsp:sp modelId="{510DEE82-9323-4353-BFD5-D4233911C760}">
      <dsp:nvSpPr>
        <dsp:cNvPr id="0" name=""/>
        <dsp:cNvSpPr/>
      </dsp:nvSpPr>
      <dsp:spPr>
        <a:xfrm rot="5400000">
          <a:off x="4428613" y="7707016"/>
          <a:ext cx="1250013" cy="40549"/>
        </a:xfrm>
        <a:custGeom>
          <a:avLst/>
          <a:gdLst/>
          <a:ahLst/>
          <a:cxnLst/>
          <a:rect l="0" t="0" r="0" b="0"/>
          <a:pathLst>
            <a:path>
              <a:moveTo>
                <a:pt x="0" y="20274"/>
              </a:moveTo>
              <a:lnTo>
                <a:pt x="1250013" y="20274"/>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022369" y="7696040"/>
        <a:ext cx="62500" cy="62500"/>
      </dsp:txXfrm>
    </dsp:sp>
    <dsp:sp modelId="{F6D65E48-07E3-42F5-97F2-3755C0EB6750}">
      <dsp:nvSpPr>
        <dsp:cNvPr id="0" name=""/>
        <dsp:cNvSpPr/>
      </dsp:nvSpPr>
      <dsp:spPr>
        <a:xfrm>
          <a:off x="3915155" y="8352297"/>
          <a:ext cx="2276928" cy="2276928"/>
        </a:xfrm>
        <a:prstGeom prst="ellipse">
          <a:avLst/>
        </a:prstGeom>
        <a:solidFill>
          <a:schemeClr val="accent5">
            <a:hueOff val="9151937"/>
            <a:satOff val="-29702"/>
            <a:lumOff val="134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305" tIns="27305" rIns="27305" bIns="27305" numCol="1" spcCol="1270" anchor="ctr" anchorCtr="0">
          <a:noAutofit/>
        </a:bodyPr>
        <a:lstStyle/>
        <a:p>
          <a:pPr marL="0" lvl="0" indent="0" algn="ctr" defTabSz="1911350" rtl="0">
            <a:lnSpc>
              <a:spcPct val="90000"/>
            </a:lnSpc>
            <a:spcBef>
              <a:spcPct val="0"/>
            </a:spcBef>
            <a:spcAft>
              <a:spcPct val="35000"/>
            </a:spcAft>
            <a:buNone/>
          </a:pPr>
          <a:r>
            <a:rPr lang="en-US" sz="4300" kern="1200" dirty="0"/>
            <a:t>1202</a:t>
          </a:r>
        </a:p>
      </dsp:txBody>
      <dsp:txXfrm>
        <a:off x="4248603" y="8685745"/>
        <a:ext cx="1610032" cy="1610032"/>
      </dsp:txXfrm>
    </dsp:sp>
    <dsp:sp modelId="{B00187CC-3622-42D6-AA1B-6BED2EE9F97D}">
      <dsp:nvSpPr>
        <dsp:cNvPr id="0" name=""/>
        <dsp:cNvSpPr/>
      </dsp:nvSpPr>
      <dsp:spPr>
        <a:xfrm rot="8100000">
          <a:off x="2936685" y="7089039"/>
          <a:ext cx="1250013" cy="40549"/>
        </a:xfrm>
        <a:custGeom>
          <a:avLst/>
          <a:gdLst/>
          <a:ahLst/>
          <a:cxnLst/>
          <a:rect l="0" t="0" r="0" b="0"/>
          <a:pathLst>
            <a:path>
              <a:moveTo>
                <a:pt x="0" y="20274"/>
              </a:moveTo>
              <a:lnTo>
                <a:pt x="1250013" y="20274"/>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rot="10800000">
        <a:off x="3530441" y="7078064"/>
        <a:ext cx="62500" cy="62500"/>
      </dsp:txXfrm>
    </dsp:sp>
    <dsp:sp modelId="{2DAA59AC-0B3E-4B11-A653-B4072EC98AA0}">
      <dsp:nvSpPr>
        <dsp:cNvPr id="0" name=""/>
        <dsp:cNvSpPr/>
      </dsp:nvSpPr>
      <dsp:spPr>
        <a:xfrm>
          <a:off x="1176265" y="7217812"/>
          <a:ext cx="2276928" cy="2276928"/>
        </a:xfrm>
        <a:prstGeom prst="ellipse">
          <a:avLst/>
        </a:prstGeom>
        <a:solidFill>
          <a:schemeClr val="accent5">
            <a:hueOff val="11439922"/>
            <a:satOff val="-37127"/>
            <a:lumOff val="168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305" tIns="27305" rIns="27305" bIns="27305" numCol="1" spcCol="1270" anchor="ctr" anchorCtr="0">
          <a:noAutofit/>
        </a:bodyPr>
        <a:lstStyle/>
        <a:p>
          <a:pPr marL="0" lvl="0" indent="0" algn="ctr" defTabSz="1911350" rtl="0">
            <a:lnSpc>
              <a:spcPct val="90000"/>
            </a:lnSpc>
            <a:spcBef>
              <a:spcPct val="0"/>
            </a:spcBef>
            <a:spcAft>
              <a:spcPct val="35000"/>
            </a:spcAft>
            <a:buNone/>
          </a:pPr>
          <a:r>
            <a:rPr lang="en-US" sz="4300" kern="1200" dirty="0"/>
            <a:t>1031</a:t>
          </a:r>
        </a:p>
      </dsp:txBody>
      <dsp:txXfrm>
        <a:off x="1509713" y="7551260"/>
        <a:ext cx="1610032" cy="1610032"/>
      </dsp:txXfrm>
    </dsp:sp>
    <dsp:sp modelId="{73D4E59D-05DE-F74C-B3DC-9673F5120229}">
      <dsp:nvSpPr>
        <dsp:cNvPr id="0" name=""/>
        <dsp:cNvSpPr/>
      </dsp:nvSpPr>
      <dsp:spPr>
        <a:xfrm rot="10800000">
          <a:off x="2318708" y="5597111"/>
          <a:ext cx="1250013" cy="40549"/>
        </a:xfrm>
        <a:custGeom>
          <a:avLst/>
          <a:gdLst/>
          <a:ahLst/>
          <a:cxnLst/>
          <a:rect l="0" t="0" r="0" b="0"/>
          <a:pathLst>
            <a:path>
              <a:moveTo>
                <a:pt x="0" y="20274"/>
              </a:moveTo>
              <a:lnTo>
                <a:pt x="1250013" y="20274"/>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rot="10800000">
        <a:off x="2912464" y="5586135"/>
        <a:ext cx="62500" cy="62500"/>
      </dsp:txXfrm>
    </dsp:sp>
    <dsp:sp modelId="{24BB3DCF-51D6-D445-A638-F2C0A43A78E9}">
      <dsp:nvSpPr>
        <dsp:cNvPr id="0" name=""/>
        <dsp:cNvSpPr/>
      </dsp:nvSpPr>
      <dsp:spPr>
        <a:xfrm>
          <a:off x="41779" y="4478921"/>
          <a:ext cx="2276928" cy="2276928"/>
        </a:xfrm>
        <a:prstGeom prst="ellipse">
          <a:avLst/>
        </a:prstGeom>
        <a:solidFill>
          <a:schemeClr val="accent5">
            <a:hueOff val="13727905"/>
            <a:satOff val="-44553"/>
            <a:lumOff val="201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305" tIns="27305" rIns="27305" bIns="27305" numCol="1" spcCol="1270" anchor="ctr" anchorCtr="0">
          <a:noAutofit/>
        </a:bodyPr>
        <a:lstStyle/>
        <a:p>
          <a:pPr marL="0" lvl="0" indent="0" algn="ctr" defTabSz="1911350" rtl="0">
            <a:lnSpc>
              <a:spcPct val="90000"/>
            </a:lnSpc>
            <a:spcBef>
              <a:spcPct val="0"/>
            </a:spcBef>
            <a:spcAft>
              <a:spcPct val="35000"/>
            </a:spcAft>
            <a:buNone/>
          </a:pPr>
          <a:r>
            <a:rPr lang="en-US" sz="4300" kern="1200" dirty="0"/>
            <a:t>ITC</a:t>
          </a:r>
        </a:p>
      </dsp:txBody>
      <dsp:txXfrm>
        <a:off x="375227" y="4812369"/>
        <a:ext cx="1610032" cy="1610032"/>
      </dsp:txXfrm>
    </dsp:sp>
    <dsp:sp modelId="{93A7A13D-9AEC-BF41-A4E6-25F7FA1EBC0C}">
      <dsp:nvSpPr>
        <dsp:cNvPr id="0" name=""/>
        <dsp:cNvSpPr/>
      </dsp:nvSpPr>
      <dsp:spPr>
        <a:xfrm rot="13500000">
          <a:off x="2936685" y="4105182"/>
          <a:ext cx="1250013" cy="40549"/>
        </a:xfrm>
        <a:custGeom>
          <a:avLst/>
          <a:gdLst/>
          <a:ahLst/>
          <a:cxnLst/>
          <a:rect l="0" t="0" r="0" b="0"/>
          <a:pathLst>
            <a:path>
              <a:moveTo>
                <a:pt x="0" y="20274"/>
              </a:moveTo>
              <a:lnTo>
                <a:pt x="1250013" y="20274"/>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rot="10800000">
        <a:off x="3530441" y="4094207"/>
        <a:ext cx="62500" cy="62500"/>
      </dsp:txXfrm>
    </dsp:sp>
    <dsp:sp modelId="{9EF69804-9AD7-8D4C-8755-584CA377F030}">
      <dsp:nvSpPr>
        <dsp:cNvPr id="0" name=""/>
        <dsp:cNvSpPr/>
      </dsp:nvSpPr>
      <dsp:spPr>
        <a:xfrm>
          <a:off x="1176265" y="1740031"/>
          <a:ext cx="2276928" cy="2276928"/>
        </a:xfrm>
        <a:prstGeom prst="ellipse">
          <a:avLst/>
        </a:prstGeom>
        <a:solidFill>
          <a:schemeClr val="accent5">
            <a:hueOff val="16015889"/>
            <a:satOff val="-51978"/>
            <a:lumOff val="235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305" tIns="27305" rIns="27305" bIns="27305" numCol="1" spcCol="1270" anchor="ctr" anchorCtr="0">
          <a:noAutofit/>
        </a:bodyPr>
        <a:lstStyle/>
        <a:p>
          <a:pPr marL="0" lvl="0" indent="0" algn="ctr" defTabSz="1911350" rtl="0">
            <a:lnSpc>
              <a:spcPct val="90000"/>
            </a:lnSpc>
            <a:spcBef>
              <a:spcPct val="0"/>
            </a:spcBef>
            <a:spcAft>
              <a:spcPct val="35000"/>
            </a:spcAft>
            <a:buNone/>
          </a:pPr>
          <a:r>
            <a:rPr lang="en-US" sz="4300" kern="1200" dirty="0"/>
            <a:t>PTC</a:t>
          </a:r>
        </a:p>
      </dsp:txBody>
      <dsp:txXfrm>
        <a:off x="1509713" y="2073479"/>
        <a:ext cx="1610032" cy="1610032"/>
      </dsp:txXfrm>
    </dsp:sp>
  </dsp:spTree>
</dsp:drawing>
</file>

<file path=ppt/diagrams/layout1.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6" name="Shape 116"/>
          <p:cNvSpPr>
            <a:spLocks noGrp="1" noRot="1" noChangeAspect="1"/>
          </p:cNvSpPr>
          <p:nvPr>
            <p:ph type="sldImg"/>
          </p:nvPr>
        </p:nvSpPr>
        <p:spPr>
          <a:xfrm>
            <a:off x="1143000" y="685800"/>
            <a:ext cx="4572000" cy="3429000"/>
          </a:xfrm>
          <a:prstGeom prst="rect">
            <a:avLst/>
          </a:prstGeom>
        </p:spPr>
        <p:txBody>
          <a:bodyPr/>
          <a:lstStyle/>
          <a:p>
            <a:endParaRPr/>
          </a:p>
        </p:txBody>
      </p:sp>
      <p:sp>
        <p:nvSpPr>
          <p:cNvPr id="117" name="Shape 117"/>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defRPr sz="2200">
        <a:latin typeface="Lucida Grande"/>
        <a:ea typeface="Lucida Grande"/>
        <a:cs typeface="Lucida Grande"/>
        <a:sym typeface="Lucida Grande"/>
      </a:defRPr>
    </a:lvl1pPr>
    <a:lvl2pPr indent="228600" defTabSz="457200" latinLnBrk="0">
      <a:defRPr sz="2200">
        <a:latin typeface="Lucida Grande"/>
        <a:ea typeface="Lucida Grande"/>
        <a:cs typeface="Lucida Grande"/>
        <a:sym typeface="Lucida Grande"/>
      </a:defRPr>
    </a:lvl2pPr>
    <a:lvl3pPr indent="457200" defTabSz="457200" latinLnBrk="0">
      <a:defRPr sz="2200">
        <a:latin typeface="Lucida Grande"/>
        <a:ea typeface="Lucida Grande"/>
        <a:cs typeface="Lucida Grande"/>
        <a:sym typeface="Lucida Grande"/>
      </a:defRPr>
    </a:lvl3pPr>
    <a:lvl4pPr indent="685800" defTabSz="457200" latinLnBrk="0">
      <a:defRPr sz="2200">
        <a:latin typeface="Lucida Grande"/>
        <a:ea typeface="Lucida Grande"/>
        <a:cs typeface="Lucida Grande"/>
        <a:sym typeface="Lucida Grande"/>
      </a:defRPr>
    </a:lvl4pPr>
    <a:lvl5pPr indent="914400" defTabSz="457200" latinLnBrk="0">
      <a:defRPr sz="2200">
        <a:latin typeface="Lucida Grande"/>
        <a:ea typeface="Lucida Grande"/>
        <a:cs typeface="Lucida Grande"/>
        <a:sym typeface="Lucida Grande"/>
      </a:defRPr>
    </a:lvl5pPr>
    <a:lvl6pPr indent="1143000" defTabSz="457200" latinLnBrk="0">
      <a:defRPr sz="2200">
        <a:latin typeface="Lucida Grande"/>
        <a:ea typeface="Lucida Grande"/>
        <a:cs typeface="Lucida Grande"/>
        <a:sym typeface="Lucida Grande"/>
      </a:defRPr>
    </a:lvl6pPr>
    <a:lvl7pPr indent="1371600" defTabSz="457200" latinLnBrk="0">
      <a:defRPr sz="2200">
        <a:latin typeface="Lucida Grande"/>
        <a:ea typeface="Lucida Grande"/>
        <a:cs typeface="Lucida Grande"/>
        <a:sym typeface="Lucida Grande"/>
      </a:defRPr>
    </a:lvl7pPr>
    <a:lvl8pPr indent="1600200" defTabSz="457200" latinLnBrk="0">
      <a:defRPr sz="2200">
        <a:latin typeface="Lucida Grande"/>
        <a:ea typeface="Lucida Grande"/>
        <a:cs typeface="Lucida Grande"/>
        <a:sym typeface="Lucida Grande"/>
      </a:defRPr>
    </a:lvl8pPr>
    <a:lvl9pPr indent="1828800" defTabSz="457200" latinLnBrk="0">
      <a:defRPr sz="2200">
        <a:latin typeface="Lucida Grande"/>
        <a:ea typeface="Lucida Grande"/>
        <a:cs typeface="Lucida Grande"/>
        <a:sym typeface="Lucida Grand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a:t>JSS</a:t>
            </a:r>
          </a:p>
        </p:txBody>
      </p:sp>
      <p:sp>
        <p:nvSpPr>
          <p:cNvPr id="4" name="Slide Number Placeholder 3"/>
          <p:cNvSpPr>
            <a:spLocks noGrp="1"/>
          </p:cNvSpPr>
          <p:nvPr>
            <p:ph type="sldNum" sz="quarter" idx="10"/>
          </p:nvPr>
        </p:nvSpPr>
        <p:spPr/>
        <p:txBody>
          <a:bodyPr/>
          <a:lstStyle/>
          <a:p>
            <a:fld id="{48FFCF06-9F2E-4722-A626-93766DF27287}" type="slidenum">
              <a:rPr lang="en-US" smtClean="0"/>
              <a:t>6</a:t>
            </a:fld>
            <a:endParaRPr lang="en-US"/>
          </a:p>
        </p:txBody>
      </p:sp>
    </p:spTree>
    <p:extLst>
      <p:ext uri="{BB962C8B-B14F-4D97-AF65-F5344CB8AC3E}">
        <p14:creationId xmlns:p14="http://schemas.microsoft.com/office/powerpoint/2010/main" val="29009262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1360374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a:t>JSS</a:t>
            </a:r>
          </a:p>
        </p:txBody>
      </p:sp>
      <p:sp>
        <p:nvSpPr>
          <p:cNvPr id="4" name="Slide Number Placeholder 3"/>
          <p:cNvSpPr>
            <a:spLocks noGrp="1"/>
          </p:cNvSpPr>
          <p:nvPr>
            <p:ph type="sldNum" sz="quarter" idx="10"/>
          </p:nvPr>
        </p:nvSpPr>
        <p:spPr/>
        <p:txBody>
          <a:bodyPr/>
          <a:lstStyle/>
          <a:p>
            <a:fld id="{48FFCF06-9F2E-4722-A626-93766DF27287}" type="slidenum">
              <a:rPr lang="en-US" smtClean="0"/>
              <a:t>10</a:t>
            </a:fld>
            <a:endParaRPr lang="en-US"/>
          </a:p>
        </p:txBody>
      </p:sp>
    </p:spTree>
    <p:extLst>
      <p:ext uri="{BB962C8B-B14F-4D97-AF65-F5344CB8AC3E}">
        <p14:creationId xmlns:p14="http://schemas.microsoft.com/office/powerpoint/2010/main" val="24767123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a:t>JSS</a:t>
            </a:r>
          </a:p>
        </p:txBody>
      </p:sp>
      <p:sp>
        <p:nvSpPr>
          <p:cNvPr id="4" name="Slide Number Placeholder 3"/>
          <p:cNvSpPr>
            <a:spLocks noGrp="1"/>
          </p:cNvSpPr>
          <p:nvPr>
            <p:ph type="sldNum" sz="quarter" idx="10"/>
          </p:nvPr>
        </p:nvSpPr>
        <p:spPr/>
        <p:txBody>
          <a:bodyPr/>
          <a:lstStyle/>
          <a:p>
            <a:fld id="{48FFCF06-9F2E-4722-A626-93766DF27287}" type="slidenum">
              <a:rPr lang="en-US" smtClean="0"/>
              <a:t>11</a:t>
            </a:fld>
            <a:endParaRPr lang="en-US"/>
          </a:p>
        </p:txBody>
      </p:sp>
    </p:spTree>
    <p:extLst>
      <p:ext uri="{BB962C8B-B14F-4D97-AF65-F5344CB8AC3E}">
        <p14:creationId xmlns:p14="http://schemas.microsoft.com/office/powerpoint/2010/main" val="1147676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a:t>JSS</a:t>
            </a:r>
          </a:p>
        </p:txBody>
      </p:sp>
      <p:sp>
        <p:nvSpPr>
          <p:cNvPr id="4" name="Slide Number Placeholder 3"/>
          <p:cNvSpPr>
            <a:spLocks noGrp="1"/>
          </p:cNvSpPr>
          <p:nvPr>
            <p:ph type="sldNum" sz="quarter" idx="10"/>
          </p:nvPr>
        </p:nvSpPr>
        <p:spPr/>
        <p:txBody>
          <a:bodyPr/>
          <a:lstStyle/>
          <a:p>
            <a:fld id="{48FFCF06-9F2E-4722-A626-93766DF27287}" type="slidenum">
              <a:rPr lang="en-US" smtClean="0"/>
              <a:t>12</a:t>
            </a:fld>
            <a:endParaRPr lang="en-US"/>
          </a:p>
        </p:txBody>
      </p:sp>
    </p:spTree>
    <p:extLst>
      <p:ext uri="{BB962C8B-B14F-4D97-AF65-F5344CB8AC3E}">
        <p14:creationId xmlns:p14="http://schemas.microsoft.com/office/powerpoint/2010/main" val="10944842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a:t>JSS</a:t>
            </a:r>
          </a:p>
        </p:txBody>
      </p:sp>
      <p:sp>
        <p:nvSpPr>
          <p:cNvPr id="4" name="Slide Number Placeholder 3"/>
          <p:cNvSpPr>
            <a:spLocks noGrp="1"/>
          </p:cNvSpPr>
          <p:nvPr>
            <p:ph type="sldNum" sz="quarter" idx="10"/>
          </p:nvPr>
        </p:nvSpPr>
        <p:spPr/>
        <p:txBody>
          <a:bodyPr/>
          <a:lstStyle/>
          <a:p>
            <a:fld id="{48FFCF06-9F2E-4722-A626-93766DF27287}" type="slidenum">
              <a:rPr lang="en-US" smtClean="0"/>
              <a:t>13</a:t>
            </a:fld>
            <a:endParaRPr lang="en-US"/>
          </a:p>
        </p:txBody>
      </p:sp>
    </p:spTree>
    <p:extLst>
      <p:ext uri="{BB962C8B-B14F-4D97-AF65-F5344CB8AC3E}">
        <p14:creationId xmlns:p14="http://schemas.microsoft.com/office/powerpoint/2010/main" val="19938752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a:t>JSS</a:t>
            </a:r>
          </a:p>
        </p:txBody>
      </p:sp>
      <p:sp>
        <p:nvSpPr>
          <p:cNvPr id="4" name="Slide Number Placeholder 3"/>
          <p:cNvSpPr>
            <a:spLocks noGrp="1"/>
          </p:cNvSpPr>
          <p:nvPr>
            <p:ph type="sldNum" sz="quarter" idx="10"/>
          </p:nvPr>
        </p:nvSpPr>
        <p:spPr/>
        <p:txBody>
          <a:bodyPr/>
          <a:lstStyle/>
          <a:p>
            <a:fld id="{48FFCF06-9F2E-4722-A626-93766DF27287}" type="slidenum">
              <a:rPr lang="en-US" smtClean="0"/>
              <a:t>14</a:t>
            </a:fld>
            <a:endParaRPr lang="en-US"/>
          </a:p>
        </p:txBody>
      </p:sp>
    </p:spTree>
    <p:extLst>
      <p:ext uri="{BB962C8B-B14F-4D97-AF65-F5344CB8AC3E}">
        <p14:creationId xmlns:p14="http://schemas.microsoft.com/office/powerpoint/2010/main" val="29310711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a:t>JSS</a:t>
            </a:r>
          </a:p>
        </p:txBody>
      </p:sp>
      <p:sp>
        <p:nvSpPr>
          <p:cNvPr id="4" name="Slide Number Placeholder 3"/>
          <p:cNvSpPr>
            <a:spLocks noGrp="1"/>
          </p:cNvSpPr>
          <p:nvPr>
            <p:ph type="sldNum" sz="quarter" idx="10"/>
          </p:nvPr>
        </p:nvSpPr>
        <p:spPr/>
        <p:txBody>
          <a:bodyPr/>
          <a:lstStyle/>
          <a:p>
            <a:fld id="{48FFCF06-9F2E-4722-A626-93766DF27287}" type="slidenum">
              <a:rPr lang="en-US" smtClean="0"/>
              <a:t>15</a:t>
            </a:fld>
            <a:endParaRPr lang="en-US"/>
          </a:p>
        </p:txBody>
      </p:sp>
    </p:spTree>
    <p:extLst>
      <p:ext uri="{BB962C8B-B14F-4D97-AF65-F5344CB8AC3E}">
        <p14:creationId xmlns:p14="http://schemas.microsoft.com/office/powerpoint/2010/main" val="15265113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a:t>JSS</a:t>
            </a:r>
          </a:p>
        </p:txBody>
      </p:sp>
      <p:sp>
        <p:nvSpPr>
          <p:cNvPr id="4" name="Slide Number Placeholder 3"/>
          <p:cNvSpPr>
            <a:spLocks noGrp="1"/>
          </p:cNvSpPr>
          <p:nvPr>
            <p:ph type="sldNum" sz="quarter" idx="10"/>
          </p:nvPr>
        </p:nvSpPr>
        <p:spPr/>
        <p:txBody>
          <a:bodyPr/>
          <a:lstStyle/>
          <a:p>
            <a:fld id="{48FFCF06-9F2E-4722-A626-93766DF27287}" type="slidenum">
              <a:rPr lang="en-US" smtClean="0"/>
              <a:t>17</a:t>
            </a:fld>
            <a:endParaRPr lang="en-US"/>
          </a:p>
        </p:txBody>
      </p:sp>
    </p:spTree>
    <p:extLst>
      <p:ext uri="{BB962C8B-B14F-4D97-AF65-F5344CB8AC3E}">
        <p14:creationId xmlns:p14="http://schemas.microsoft.com/office/powerpoint/2010/main" val="34390805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a:t>JSS</a:t>
            </a:r>
          </a:p>
        </p:txBody>
      </p:sp>
      <p:sp>
        <p:nvSpPr>
          <p:cNvPr id="4" name="Slide Number Placeholder 3"/>
          <p:cNvSpPr>
            <a:spLocks noGrp="1"/>
          </p:cNvSpPr>
          <p:nvPr>
            <p:ph type="sldNum" sz="quarter" idx="10"/>
          </p:nvPr>
        </p:nvSpPr>
        <p:spPr/>
        <p:txBody>
          <a:bodyPr/>
          <a:lstStyle/>
          <a:p>
            <a:fld id="{48FFCF06-9F2E-4722-A626-93766DF27287}" type="slidenum">
              <a:rPr lang="en-US" smtClean="0"/>
              <a:t>18</a:t>
            </a:fld>
            <a:endParaRPr lang="en-US"/>
          </a:p>
        </p:txBody>
      </p:sp>
    </p:spTree>
    <p:extLst>
      <p:ext uri="{BB962C8B-B14F-4D97-AF65-F5344CB8AC3E}">
        <p14:creationId xmlns:p14="http://schemas.microsoft.com/office/powerpoint/2010/main" val="29260298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a:t>JSS</a:t>
            </a:r>
          </a:p>
        </p:txBody>
      </p:sp>
      <p:sp>
        <p:nvSpPr>
          <p:cNvPr id="4" name="Slide Number Placeholder 3"/>
          <p:cNvSpPr>
            <a:spLocks noGrp="1"/>
          </p:cNvSpPr>
          <p:nvPr>
            <p:ph type="sldNum" sz="quarter" idx="10"/>
          </p:nvPr>
        </p:nvSpPr>
        <p:spPr/>
        <p:txBody>
          <a:bodyPr/>
          <a:lstStyle/>
          <a:p>
            <a:fld id="{48FFCF06-9F2E-4722-A626-93766DF27287}" type="slidenum">
              <a:rPr lang="en-US" smtClean="0"/>
              <a:t>21</a:t>
            </a:fld>
            <a:endParaRPr lang="en-US"/>
          </a:p>
        </p:txBody>
      </p:sp>
    </p:spTree>
    <p:extLst>
      <p:ext uri="{BB962C8B-B14F-4D97-AF65-F5344CB8AC3E}">
        <p14:creationId xmlns:p14="http://schemas.microsoft.com/office/powerpoint/2010/main" val="12663179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a:t>JSS</a:t>
            </a:r>
          </a:p>
        </p:txBody>
      </p:sp>
      <p:sp>
        <p:nvSpPr>
          <p:cNvPr id="4" name="Slide Number Placeholder 3"/>
          <p:cNvSpPr>
            <a:spLocks noGrp="1"/>
          </p:cNvSpPr>
          <p:nvPr>
            <p:ph type="sldNum" sz="quarter" idx="10"/>
          </p:nvPr>
        </p:nvSpPr>
        <p:spPr/>
        <p:txBody>
          <a:bodyPr/>
          <a:lstStyle/>
          <a:p>
            <a:fld id="{48FFCF06-9F2E-4722-A626-93766DF27287}" type="slidenum">
              <a:rPr lang="en-US" smtClean="0"/>
              <a:t>22</a:t>
            </a:fld>
            <a:endParaRPr lang="en-US"/>
          </a:p>
        </p:txBody>
      </p:sp>
    </p:spTree>
    <p:extLst>
      <p:ext uri="{BB962C8B-B14F-4D97-AF65-F5344CB8AC3E}">
        <p14:creationId xmlns:p14="http://schemas.microsoft.com/office/powerpoint/2010/main" val="28588301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NEIL</a:t>
            </a:r>
          </a:p>
        </p:txBody>
      </p:sp>
      <p:sp>
        <p:nvSpPr>
          <p:cNvPr id="4" name="Slide Number Placeholder 3"/>
          <p:cNvSpPr>
            <a:spLocks noGrp="1"/>
          </p:cNvSpPr>
          <p:nvPr>
            <p:ph type="sldNum" sz="quarter" idx="10"/>
          </p:nvPr>
        </p:nvSpPr>
        <p:spPr/>
        <p:txBody>
          <a:bodyPr/>
          <a:lstStyle/>
          <a:p>
            <a:fld id="{48FFCF06-9F2E-4722-A626-93766DF27287}" type="slidenum">
              <a:rPr lang="en-US" smtClean="0"/>
              <a:t>23</a:t>
            </a:fld>
            <a:endParaRPr lang="en-US"/>
          </a:p>
        </p:txBody>
      </p:sp>
    </p:spTree>
    <p:extLst>
      <p:ext uri="{BB962C8B-B14F-4D97-AF65-F5344CB8AC3E}">
        <p14:creationId xmlns:p14="http://schemas.microsoft.com/office/powerpoint/2010/main" val="295220655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JSS</a:t>
            </a:r>
          </a:p>
        </p:txBody>
      </p:sp>
      <p:sp>
        <p:nvSpPr>
          <p:cNvPr id="4" name="Slide Number Placeholder 3"/>
          <p:cNvSpPr>
            <a:spLocks noGrp="1"/>
          </p:cNvSpPr>
          <p:nvPr>
            <p:ph type="sldNum" sz="quarter" idx="10"/>
          </p:nvPr>
        </p:nvSpPr>
        <p:spPr/>
        <p:txBody>
          <a:bodyPr/>
          <a:lstStyle/>
          <a:p>
            <a:fld id="{48FFCF06-9F2E-4722-A626-93766DF27287}" type="slidenum">
              <a:rPr lang="en-US" smtClean="0"/>
              <a:t>25</a:t>
            </a:fld>
            <a:endParaRPr lang="en-US"/>
          </a:p>
        </p:txBody>
      </p:sp>
    </p:spTree>
    <p:extLst>
      <p:ext uri="{BB962C8B-B14F-4D97-AF65-F5344CB8AC3E}">
        <p14:creationId xmlns:p14="http://schemas.microsoft.com/office/powerpoint/2010/main" val="21557692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标题 - 居中">
    <p:spTree>
      <p:nvGrpSpPr>
        <p:cNvPr id="1" name=""/>
        <p:cNvGrpSpPr/>
        <p:nvPr/>
      </p:nvGrpSpPr>
      <p:grpSpPr>
        <a:xfrm>
          <a:off x="0" y="0"/>
          <a:ext cx="0" cy="0"/>
          <a:chOff x="0" y="0"/>
          <a:chExt cx="0" cy="0"/>
        </a:xfrm>
      </p:grpSpPr>
      <p:sp>
        <p:nvSpPr>
          <p:cNvPr id="30" name="Title Text"/>
          <p:cNvSpPr txBox="1">
            <a:spLocks noGrp="1"/>
          </p:cNvSpPr>
          <p:nvPr>
            <p:ph type="title"/>
          </p:nvPr>
        </p:nvSpPr>
        <p:spPr>
          <a:xfrm>
            <a:off x="1778000" y="4533900"/>
            <a:ext cx="20828000" cy="4648200"/>
          </a:xfrm>
          <a:prstGeom prst="rect">
            <a:avLst/>
          </a:prstGeom>
        </p:spPr>
        <p:txBody>
          <a:bodyPr/>
          <a:lstStyle/>
          <a:p>
            <a:r>
              <a:t>Title Text</a:t>
            </a:r>
          </a:p>
        </p:txBody>
      </p:sp>
      <p:sp>
        <p:nvSpPr>
          <p:cNvPr id="3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照片 - 垂直">
    <p:spTree>
      <p:nvGrpSpPr>
        <p:cNvPr id="1" name=""/>
        <p:cNvGrpSpPr/>
        <p:nvPr/>
      </p:nvGrpSpPr>
      <p:grpSpPr>
        <a:xfrm>
          <a:off x="0" y="0"/>
          <a:ext cx="0" cy="0"/>
          <a:chOff x="0" y="0"/>
          <a:chExt cx="0" cy="0"/>
        </a:xfrm>
      </p:grpSpPr>
      <p:sp>
        <p:nvSpPr>
          <p:cNvPr id="38" name="Image"/>
          <p:cNvSpPr>
            <a:spLocks noGrp="1"/>
          </p:cNvSpPr>
          <p:nvPr>
            <p:ph type="pic" sz="half" idx="13"/>
          </p:nvPr>
        </p:nvSpPr>
        <p:spPr>
          <a:xfrm>
            <a:off x="13165980" y="952500"/>
            <a:ext cx="9525001" cy="11468100"/>
          </a:xfrm>
          <a:prstGeom prst="rect">
            <a:avLst/>
          </a:prstGeom>
        </p:spPr>
        <p:txBody>
          <a:bodyPr lIns="91439" tIns="45719" rIns="91439" bIns="45719" anchor="t">
            <a:noAutofit/>
          </a:bodyPr>
          <a:lstStyle/>
          <a:p>
            <a:endParaRPr/>
          </a:p>
        </p:txBody>
      </p:sp>
      <p:sp>
        <p:nvSpPr>
          <p:cNvPr id="39" name="Title Text"/>
          <p:cNvSpPr txBox="1">
            <a:spLocks noGrp="1"/>
          </p:cNvSpPr>
          <p:nvPr>
            <p:ph type="title"/>
          </p:nvPr>
        </p:nvSpPr>
        <p:spPr>
          <a:xfrm>
            <a:off x="1651000" y="952500"/>
            <a:ext cx="10223500" cy="5549900"/>
          </a:xfrm>
          <a:prstGeom prst="rect">
            <a:avLst/>
          </a:prstGeom>
        </p:spPr>
        <p:txBody>
          <a:bodyPr anchor="b"/>
          <a:lstStyle>
            <a:lvl1pPr>
              <a:defRPr sz="8400"/>
            </a:lvl1pPr>
          </a:lstStyle>
          <a:p>
            <a:r>
              <a:t>Title Text</a:t>
            </a:r>
          </a:p>
        </p:txBody>
      </p:sp>
      <p:sp>
        <p:nvSpPr>
          <p:cNvPr id="40" name="Body Level One…"/>
          <p:cNvSpPr txBox="1">
            <a:spLocks noGrp="1"/>
          </p:cNvSpPr>
          <p:nvPr>
            <p:ph type="body" sz="quarter" idx="1"/>
          </p:nvPr>
        </p:nvSpPr>
        <p:spPr>
          <a:xfrm>
            <a:off x="1651000" y="6527800"/>
            <a:ext cx="10223500" cy="5727700"/>
          </a:xfrm>
          <a:prstGeom prst="rect">
            <a:avLst/>
          </a:prstGeom>
        </p:spPr>
        <p:txBody>
          <a:bodyPr anchor="t"/>
          <a:lstStyle>
            <a:lvl1pPr marL="0" indent="0" algn="ctr">
              <a:spcBef>
                <a:spcPts val="0"/>
              </a:spcBef>
              <a:buSzTx/>
              <a:buNone/>
              <a:defRPr sz="5400"/>
            </a:lvl1pPr>
            <a:lvl2pPr marL="0" indent="228600" algn="ctr">
              <a:spcBef>
                <a:spcPts val="0"/>
              </a:spcBef>
              <a:buSzTx/>
              <a:buNone/>
              <a:defRPr sz="5400"/>
            </a:lvl2pPr>
            <a:lvl3pPr marL="0" indent="457200" algn="ctr">
              <a:spcBef>
                <a:spcPts val="0"/>
              </a:spcBef>
              <a:buSzTx/>
              <a:buNone/>
              <a:defRPr sz="5400"/>
            </a:lvl3pPr>
            <a:lvl4pPr marL="0" indent="685800" algn="ctr">
              <a:spcBef>
                <a:spcPts val="0"/>
              </a:spcBef>
              <a:buSzTx/>
              <a:buNone/>
              <a:defRPr sz="5400"/>
            </a:lvl4pPr>
            <a:lvl5pPr marL="0" indent="914400" algn="ctr">
              <a:spcBef>
                <a:spcPts val="0"/>
              </a:spcBef>
              <a:buSzTx/>
              <a:buNone/>
              <a:defRPr sz="5400"/>
            </a:lvl5pPr>
          </a:lstStyle>
          <a:p>
            <a:r>
              <a:t>Body Level One</a:t>
            </a:r>
          </a:p>
          <a:p>
            <a:pPr lvl="1"/>
            <a:r>
              <a:t>Body Level Two</a:t>
            </a:r>
          </a:p>
          <a:p>
            <a:pPr lvl="2"/>
            <a:r>
              <a:t>Body Level Three</a:t>
            </a:r>
          </a:p>
          <a:p>
            <a:pPr lvl="3"/>
            <a:r>
              <a:t>Body Level Four</a:t>
            </a:r>
          </a:p>
          <a:p>
            <a:pPr lvl="4"/>
            <a:r>
              <a:t>Body Level Five</a:t>
            </a:r>
          </a:p>
        </p:txBody>
      </p:sp>
      <p:sp>
        <p:nvSpPr>
          <p:cNvPr id="4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标题 - 顶部对齐">
    <p:spTree>
      <p:nvGrpSpPr>
        <p:cNvPr id="1" name=""/>
        <p:cNvGrpSpPr/>
        <p:nvPr/>
      </p:nvGrpSpPr>
      <p:grpSpPr>
        <a:xfrm>
          <a:off x="0" y="0"/>
          <a:ext cx="0" cy="0"/>
          <a:chOff x="0" y="0"/>
          <a:chExt cx="0" cy="0"/>
        </a:xfrm>
      </p:grpSpPr>
      <p:sp>
        <p:nvSpPr>
          <p:cNvPr id="48" name="Title Text"/>
          <p:cNvSpPr txBox="1">
            <a:spLocks noGrp="1"/>
          </p:cNvSpPr>
          <p:nvPr>
            <p:ph type="title"/>
          </p:nvPr>
        </p:nvSpPr>
        <p:spPr>
          <a:prstGeom prst="rect">
            <a:avLst/>
          </a:prstGeom>
        </p:spPr>
        <p:txBody>
          <a:bodyPr/>
          <a:lstStyle/>
          <a:p>
            <a:r>
              <a:t>Title Text</a:t>
            </a:r>
          </a:p>
        </p:txBody>
      </p:sp>
      <p:sp>
        <p:nvSpPr>
          <p:cNvPr id="4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标题、项目符号与照片">
    <p:spTree>
      <p:nvGrpSpPr>
        <p:cNvPr id="1" name=""/>
        <p:cNvGrpSpPr/>
        <p:nvPr/>
      </p:nvGrpSpPr>
      <p:grpSpPr>
        <a:xfrm>
          <a:off x="0" y="0"/>
          <a:ext cx="0" cy="0"/>
          <a:chOff x="0" y="0"/>
          <a:chExt cx="0" cy="0"/>
        </a:xfrm>
      </p:grpSpPr>
      <p:sp>
        <p:nvSpPr>
          <p:cNvPr id="65" name="Image"/>
          <p:cNvSpPr>
            <a:spLocks noGrp="1"/>
          </p:cNvSpPr>
          <p:nvPr>
            <p:ph type="pic" sz="half" idx="13"/>
          </p:nvPr>
        </p:nvSpPr>
        <p:spPr>
          <a:xfrm>
            <a:off x="13169900" y="3149600"/>
            <a:ext cx="9525000" cy="9296400"/>
          </a:xfrm>
          <a:prstGeom prst="rect">
            <a:avLst/>
          </a:prstGeom>
        </p:spPr>
        <p:txBody>
          <a:bodyPr lIns="91439" tIns="45719" rIns="91439" bIns="45719" anchor="t">
            <a:noAutofit/>
          </a:bodyPr>
          <a:lstStyle/>
          <a:p>
            <a:endParaRPr/>
          </a:p>
        </p:txBody>
      </p:sp>
      <p:sp>
        <p:nvSpPr>
          <p:cNvPr id="66" name="Title Text"/>
          <p:cNvSpPr txBox="1">
            <a:spLocks noGrp="1"/>
          </p:cNvSpPr>
          <p:nvPr>
            <p:ph type="title"/>
          </p:nvPr>
        </p:nvSpPr>
        <p:spPr>
          <a:prstGeom prst="rect">
            <a:avLst/>
          </a:prstGeom>
        </p:spPr>
        <p:txBody>
          <a:bodyPr/>
          <a:lstStyle/>
          <a:p>
            <a:r>
              <a:t>Title Text</a:t>
            </a:r>
          </a:p>
        </p:txBody>
      </p:sp>
      <p:sp>
        <p:nvSpPr>
          <p:cNvPr id="67" name="Body Level One…"/>
          <p:cNvSpPr txBox="1">
            <a:spLocks noGrp="1"/>
          </p:cNvSpPr>
          <p:nvPr>
            <p:ph type="body" sz="half" idx="1"/>
          </p:nvPr>
        </p:nvSpPr>
        <p:spPr>
          <a:xfrm>
            <a:off x="1689100" y="3149600"/>
            <a:ext cx="10223500" cy="9296400"/>
          </a:xfrm>
          <a:prstGeom prst="rect">
            <a:avLst/>
          </a:prstGeom>
        </p:spPr>
        <p:txBody>
          <a:bodyPr/>
          <a:lstStyle>
            <a:lvl1pPr marL="558800" indent="-558800">
              <a:spcBef>
                <a:spcPts val="4500"/>
              </a:spcBef>
              <a:defRPr sz="3800"/>
            </a:lvl1pPr>
            <a:lvl2pPr marL="1117600" indent="-558800">
              <a:spcBef>
                <a:spcPts val="4500"/>
              </a:spcBef>
              <a:defRPr sz="3800"/>
            </a:lvl2pPr>
            <a:lvl3pPr marL="1676400" indent="-558800">
              <a:spcBef>
                <a:spcPts val="4500"/>
              </a:spcBef>
              <a:defRPr sz="3800"/>
            </a:lvl3pPr>
            <a:lvl4pPr marL="2235200" indent="-558800">
              <a:spcBef>
                <a:spcPts val="4500"/>
              </a:spcBef>
              <a:defRPr sz="3800"/>
            </a:lvl4pPr>
            <a:lvl5pPr marL="2794000" indent="-558800">
              <a:spcBef>
                <a:spcPts val="4500"/>
              </a:spcBef>
              <a:defRPr sz="3800"/>
            </a:lvl5pPr>
          </a:lstStyle>
          <a:p>
            <a:r>
              <a:t>Body Level One</a:t>
            </a:r>
          </a:p>
          <a:p>
            <a:pPr lvl="1"/>
            <a:r>
              <a:t>Body Level Two</a:t>
            </a:r>
          </a:p>
          <a:p>
            <a:pPr lvl="2"/>
            <a:r>
              <a:t>Body Level Three</a:t>
            </a:r>
          </a:p>
          <a:p>
            <a:pPr lvl="3"/>
            <a:r>
              <a:t>Body Level Four</a:t>
            </a:r>
          </a:p>
          <a:p>
            <a:pPr lvl="4"/>
            <a:r>
              <a:t>Body Level Five</a:t>
            </a:r>
          </a:p>
        </p:txBody>
      </p:sp>
      <p:sp>
        <p:nvSpPr>
          <p:cNvPr id="6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项目符号">
    <p:spTree>
      <p:nvGrpSpPr>
        <p:cNvPr id="1" name=""/>
        <p:cNvGrpSpPr/>
        <p:nvPr/>
      </p:nvGrpSpPr>
      <p:grpSpPr>
        <a:xfrm>
          <a:off x="0" y="0"/>
          <a:ext cx="0" cy="0"/>
          <a:chOff x="0" y="0"/>
          <a:chExt cx="0" cy="0"/>
        </a:xfrm>
      </p:grpSpPr>
      <p:sp>
        <p:nvSpPr>
          <p:cNvPr id="75" name="Body Level One…"/>
          <p:cNvSpPr txBox="1">
            <a:spLocks noGrp="1"/>
          </p:cNvSpPr>
          <p:nvPr>
            <p:ph type="body" idx="1"/>
          </p:nvPr>
        </p:nvSpPr>
        <p:spPr>
          <a:xfrm>
            <a:off x="1689100" y="1778000"/>
            <a:ext cx="21005800" cy="10160000"/>
          </a:xfrm>
          <a:prstGeom prst="rect">
            <a:avLst/>
          </a:prstGeom>
        </p:spPr>
        <p:txBody>
          <a:bodyPr/>
          <a:lstStyle>
            <a:lvl1pPr>
              <a:defRPr sz="4800"/>
            </a:lvl1pPr>
            <a:lvl2pPr>
              <a:defRPr sz="4800"/>
            </a:lvl2pPr>
            <a:lvl3pPr>
              <a:defRPr sz="4800"/>
            </a:lvl3pPr>
            <a:lvl4pPr>
              <a:defRPr sz="4800"/>
            </a:lvl4pPr>
            <a:lvl5pPr>
              <a:defRPr sz="4800"/>
            </a:lvl5pPr>
          </a:lstStyle>
          <a:p>
            <a:r>
              <a:t>Body Level One</a:t>
            </a:r>
          </a:p>
          <a:p>
            <a:pPr lvl="1"/>
            <a:r>
              <a:t>Body Level Two</a:t>
            </a:r>
          </a:p>
          <a:p>
            <a:pPr lvl="2"/>
            <a:r>
              <a:t>Body Level Three</a:t>
            </a:r>
          </a:p>
          <a:p>
            <a:pPr lvl="3"/>
            <a:r>
              <a:t>Body Level Four</a:t>
            </a:r>
          </a:p>
          <a:p>
            <a:pPr lvl="4"/>
            <a:r>
              <a:t>Body Level Five</a:t>
            </a:r>
          </a:p>
        </p:txBody>
      </p:sp>
      <p:sp>
        <p:nvSpPr>
          <p:cNvPr id="7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照片 - 3 联">
    <p:spTree>
      <p:nvGrpSpPr>
        <p:cNvPr id="1" name=""/>
        <p:cNvGrpSpPr/>
        <p:nvPr/>
      </p:nvGrpSpPr>
      <p:grpSpPr>
        <a:xfrm>
          <a:off x="0" y="0"/>
          <a:ext cx="0" cy="0"/>
          <a:chOff x="0" y="0"/>
          <a:chExt cx="0" cy="0"/>
        </a:xfrm>
      </p:grpSpPr>
      <p:sp>
        <p:nvSpPr>
          <p:cNvPr id="83" name="Image"/>
          <p:cNvSpPr>
            <a:spLocks noGrp="1"/>
          </p:cNvSpPr>
          <p:nvPr>
            <p:ph type="pic" sz="quarter" idx="13"/>
          </p:nvPr>
        </p:nvSpPr>
        <p:spPr>
          <a:xfrm>
            <a:off x="15760700" y="7048500"/>
            <a:ext cx="7404100" cy="5549900"/>
          </a:xfrm>
          <a:prstGeom prst="rect">
            <a:avLst/>
          </a:prstGeom>
        </p:spPr>
        <p:txBody>
          <a:bodyPr lIns="91439" tIns="45719" rIns="91439" bIns="45719" anchor="t">
            <a:noAutofit/>
          </a:bodyPr>
          <a:lstStyle/>
          <a:p>
            <a:endParaRPr/>
          </a:p>
        </p:txBody>
      </p:sp>
      <p:sp>
        <p:nvSpPr>
          <p:cNvPr id="84" name="Image"/>
          <p:cNvSpPr>
            <a:spLocks noGrp="1"/>
          </p:cNvSpPr>
          <p:nvPr>
            <p:ph type="pic" sz="quarter" idx="14"/>
          </p:nvPr>
        </p:nvSpPr>
        <p:spPr>
          <a:xfrm>
            <a:off x="15760700" y="1130300"/>
            <a:ext cx="7404100" cy="5549900"/>
          </a:xfrm>
          <a:prstGeom prst="rect">
            <a:avLst/>
          </a:prstGeom>
        </p:spPr>
        <p:txBody>
          <a:bodyPr lIns="91439" tIns="45719" rIns="91439" bIns="45719" anchor="t">
            <a:noAutofit/>
          </a:bodyPr>
          <a:lstStyle/>
          <a:p>
            <a:endParaRPr/>
          </a:p>
        </p:txBody>
      </p:sp>
      <p:sp>
        <p:nvSpPr>
          <p:cNvPr id="85" name="Image"/>
          <p:cNvSpPr>
            <a:spLocks noGrp="1"/>
          </p:cNvSpPr>
          <p:nvPr>
            <p:ph type="pic" idx="15"/>
          </p:nvPr>
        </p:nvSpPr>
        <p:spPr>
          <a:xfrm>
            <a:off x="1206500" y="1130300"/>
            <a:ext cx="14173200" cy="11468100"/>
          </a:xfrm>
          <a:prstGeom prst="rect">
            <a:avLst/>
          </a:prstGeom>
        </p:spPr>
        <p:txBody>
          <a:bodyPr lIns="91439" tIns="45719" rIns="91439" bIns="45719" anchor="t">
            <a:noAutofit/>
          </a:bodyPr>
          <a:lstStyle/>
          <a:p>
            <a:endParaRPr/>
          </a:p>
        </p:txBody>
      </p:sp>
      <p:sp>
        <p:nvSpPr>
          <p:cNvPr id="8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引文">
    <p:spTree>
      <p:nvGrpSpPr>
        <p:cNvPr id="1" name=""/>
        <p:cNvGrpSpPr/>
        <p:nvPr/>
      </p:nvGrpSpPr>
      <p:grpSpPr>
        <a:xfrm>
          <a:off x="0" y="0"/>
          <a:ext cx="0" cy="0"/>
          <a:chOff x="0" y="0"/>
          <a:chExt cx="0" cy="0"/>
        </a:xfrm>
      </p:grpSpPr>
      <p:sp>
        <p:nvSpPr>
          <p:cNvPr id="93" name="–Johnny Appleseed"/>
          <p:cNvSpPr txBox="1">
            <a:spLocks noGrp="1"/>
          </p:cNvSpPr>
          <p:nvPr>
            <p:ph type="body" sz="quarter" idx="13"/>
          </p:nvPr>
        </p:nvSpPr>
        <p:spPr>
          <a:xfrm>
            <a:off x="2387600" y="8953500"/>
            <a:ext cx="19621500" cy="585521"/>
          </a:xfrm>
          <a:prstGeom prst="rect">
            <a:avLst/>
          </a:prstGeom>
        </p:spPr>
        <p:txBody>
          <a:bodyPr anchor="t">
            <a:spAutoFit/>
          </a:bodyPr>
          <a:lstStyle>
            <a:lvl1pPr marL="0" indent="0" algn="ctr">
              <a:spcBef>
                <a:spcPts val="0"/>
              </a:spcBef>
              <a:buSzTx/>
              <a:buNone/>
              <a:defRPr sz="3200" i="1"/>
            </a:lvl1pPr>
          </a:lstStyle>
          <a:p>
            <a:r>
              <a:t>–Johnny Appleseed</a:t>
            </a:r>
          </a:p>
        </p:txBody>
      </p:sp>
      <p:sp>
        <p:nvSpPr>
          <p:cNvPr id="94" name="“在此键入引文。”"/>
          <p:cNvSpPr txBox="1">
            <a:spLocks noGrp="1"/>
          </p:cNvSpPr>
          <p:nvPr>
            <p:ph type="body" sz="quarter" idx="14"/>
          </p:nvPr>
        </p:nvSpPr>
        <p:spPr>
          <a:xfrm>
            <a:off x="2387600" y="6013450"/>
            <a:ext cx="19621500" cy="952500"/>
          </a:xfrm>
          <a:prstGeom prst="rect">
            <a:avLst/>
          </a:prstGeom>
        </p:spPr>
        <p:txBody>
          <a:bodyPr>
            <a:spAutoFit/>
          </a:bodyPr>
          <a:lstStyle>
            <a:lvl1pPr marL="0" indent="0" algn="ctr">
              <a:spcBef>
                <a:spcPts val="0"/>
              </a:spcBef>
              <a:buSzTx/>
              <a:buNone/>
              <a:defRPr sz="4800">
                <a:latin typeface="+mj-lt"/>
                <a:ea typeface="+mj-ea"/>
                <a:cs typeface="+mj-cs"/>
                <a:sym typeface="Helvetica Neue Medium"/>
              </a:defRPr>
            </a:lvl1pPr>
          </a:lstStyle>
          <a:p>
            <a:r>
              <a:t>“在此键入引文。”</a:t>
            </a:r>
          </a:p>
        </p:txBody>
      </p:sp>
      <p:sp>
        <p:nvSpPr>
          <p:cNvPr id="9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照片">
    <p:spTree>
      <p:nvGrpSpPr>
        <p:cNvPr id="1" name=""/>
        <p:cNvGrpSpPr/>
        <p:nvPr/>
      </p:nvGrpSpPr>
      <p:grpSpPr>
        <a:xfrm>
          <a:off x="0" y="0"/>
          <a:ext cx="0" cy="0"/>
          <a:chOff x="0" y="0"/>
          <a:chExt cx="0" cy="0"/>
        </a:xfrm>
      </p:grpSpPr>
      <p:sp>
        <p:nvSpPr>
          <p:cNvPr id="102" name="Image"/>
          <p:cNvSpPr>
            <a:spLocks noGrp="1"/>
          </p:cNvSpPr>
          <p:nvPr>
            <p:ph type="pic" idx="13"/>
          </p:nvPr>
        </p:nvSpPr>
        <p:spPr>
          <a:xfrm>
            <a:off x="0" y="0"/>
            <a:ext cx="24384000" cy="13716000"/>
          </a:xfrm>
          <a:prstGeom prst="rect">
            <a:avLst/>
          </a:prstGeom>
        </p:spPr>
        <p:txBody>
          <a:bodyPr lIns="91439" tIns="45719" rIns="91439" bIns="45719" anchor="t">
            <a:noAutofit/>
          </a:bodyPr>
          <a:lstStyle/>
          <a:p>
            <a:endParaRPr/>
          </a:p>
        </p:txBody>
      </p:sp>
      <p:sp>
        <p:nvSpPr>
          <p:cNvPr id="10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空白">
    <p:spTree>
      <p:nvGrpSpPr>
        <p:cNvPr id="1" name=""/>
        <p:cNvGrpSpPr/>
        <p:nvPr/>
      </p:nvGrpSpPr>
      <p:grpSpPr>
        <a:xfrm>
          <a:off x="0" y="0"/>
          <a:ext cx="0" cy="0"/>
          <a:chOff x="0" y="0"/>
          <a:chExt cx="0" cy="0"/>
        </a:xfrm>
      </p:grpSpPr>
      <p:sp>
        <p:nvSpPr>
          <p:cNvPr id="11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2A4983E-172C-44B0-86E4-D4C9ABB42D95}" type="datetime4">
              <a:rPr lang="en-US" smtClean="0"/>
              <a:t>June 24, 2019</a:t>
            </a:fld>
            <a:endParaRPr lang="en-US"/>
          </a:p>
        </p:txBody>
      </p:sp>
      <p:sp>
        <p:nvSpPr>
          <p:cNvPr id="5" name="Footer Placeholder 4"/>
          <p:cNvSpPr>
            <a:spLocks noGrp="1"/>
          </p:cNvSpPr>
          <p:nvPr>
            <p:ph type="ftr" sz="quarter" idx="11"/>
          </p:nvPr>
        </p:nvSpPr>
        <p:spPr/>
        <p:txBody>
          <a:bodyPr/>
          <a:lstStyle/>
          <a:p>
            <a:r>
              <a:rPr lang="en-US"/>
              <a:t>www.novoco.com</a:t>
            </a:r>
          </a:p>
        </p:txBody>
      </p:sp>
    </p:spTree>
    <p:extLst>
      <p:ext uri="{BB962C8B-B14F-4D97-AF65-F5344CB8AC3E}">
        <p14:creationId xmlns:p14="http://schemas.microsoft.com/office/powerpoint/2010/main" val="10640329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587B1BD-1A6C-47E4-97A5-A8B46F296825}" type="datetime4">
              <a:rPr lang="en-US" smtClean="0"/>
              <a:t>June 24, 2019</a:t>
            </a:fld>
            <a:endParaRPr lang="en-US"/>
          </a:p>
        </p:txBody>
      </p:sp>
      <p:sp>
        <p:nvSpPr>
          <p:cNvPr id="3" name="Footer Placeholder 2"/>
          <p:cNvSpPr>
            <a:spLocks noGrp="1"/>
          </p:cNvSpPr>
          <p:nvPr>
            <p:ph type="ftr" sz="quarter" idx="11"/>
          </p:nvPr>
        </p:nvSpPr>
        <p:spPr/>
        <p:txBody>
          <a:bodyPr/>
          <a:lstStyle/>
          <a:p>
            <a:r>
              <a:rPr lang="en-US"/>
              <a:t>www.novoco.com</a:t>
            </a:r>
          </a:p>
        </p:txBody>
      </p:sp>
    </p:spTree>
    <p:extLst>
      <p:ext uri="{BB962C8B-B14F-4D97-AF65-F5344CB8AC3E}">
        <p14:creationId xmlns:p14="http://schemas.microsoft.com/office/powerpoint/2010/main" val="29188438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F0EA72-8DDE-4D4C-BA30-53B6CCFA7236}"/>
              </a:ext>
            </a:extLst>
          </p:cNvPr>
          <p:cNvSpPr>
            <a:spLocks noGrp="1"/>
          </p:cNvSpPr>
          <p:nvPr>
            <p:ph type="ctrTitle"/>
          </p:nvPr>
        </p:nvSpPr>
        <p:spPr>
          <a:xfrm>
            <a:off x="3048000" y="2244726"/>
            <a:ext cx="18288000" cy="4775200"/>
          </a:xfrm>
        </p:spPr>
        <p:txBody>
          <a:bodyPr anchor="b"/>
          <a:lstStyle>
            <a:lvl1pPr algn="ctr">
              <a:defRPr sz="12000"/>
            </a:lvl1pPr>
          </a:lstStyle>
          <a:p>
            <a:r>
              <a:rPr lang="en-US"/>
              <a:t>Click to edit Master title style</a:t>
            </a:r>
          </a:p>
        </p:txBody>
      </p:sp>
      <p:sp>
        <p:nvSpPr>
          <p:cNvPr id="3" name="Subtitle 2">
            <a:extLst>
              <a:ext uri="{FF2B5EF4-FFF2-40B4-BE49-F238E27FC236}">
                <a16:creationId xmlns:a16="http://schemas.microsoft.com/office/drawing/2014/main" id="{55C6A352-129C-C744-89BB-F5E2CB03A8F9}"/>
              </a:ext>
            </a:extLst>
          </p:cNvPr>
          <p:cNvSpPr>
            <a:spLocks noGrp="1"/>
          </p:cNvSpPr>
          <p:nvPr>
            <p:ph type="subTitle" idx="1"/>
          </p:nvPr>
        </p:nvSpPr>
        <p:spPr>
          <a:xfrm>
            <a:off x="3048000" y="7204076"/>
            <a:ext cx="18288000" cy="3311524"/>
          </a:xfrm>
        </p:spPr>
        <p:txBody>
          <a:bodyPr/>
          <a:lstStyle>
            <a:lvl1pPr marL="0" indent="0" algn="ctr">
              <a:buNone/>
              <a:defRPr sz="4800"/>
            </a:lvl1pPr>
            <a:lvl2pPr marL="914400" indent="0" algn="ctr">
              <a:buNone/>
              <a:defRPr sz="4000"/>
            </a:lvl2pPr>
            <a:lvl3pPr marL="1828800" indent="0" algn="ctr">
              <a:buNone/>
              <a:defRPr sz="3600"/>
            </a:lvl3pPr>
            <a:lvl4pPr marL="2743200" indent="0" algn="ctr">
              <a:buNone/>
              <a:defRPr sz="3200"/>
            </a:lvl4pPr>
            <a:lvl5pPr marL="3657600" indent="0" algn="ctr">
              <a:buNone/>
              <a:defRPr sz="3200"/>
            </a:lvl5pPr>
            <a:lvl6pPr marL="4572000" indent="0" algn="ctr">
              <a:buNone/>
              <a:defRPr sz="3200"/>
            </a:lvl6pPr>
            <a:lvl7pPr marL="5486400" indent="0" algn="ctr">
              <a:buNone/>
              <a:defRPr sz="3200"/>
            </a:lvl7pPr>
            <a:lvl8pPr marL="6400800" indent="0" algn="ctr">
              <a:buNone/>
              <a:defRPr sz="3200"/>
            </a:lvl8pPr>
            <a:lvl9pPr marL="7315200" indent="0" algn="ctr">
              <a:buNone/>
              <a:defRPr sz="3200"/>
            </a:lvl9pPr>
          </a:lstStyle>
          <a:p>
            <a:r>
              <a:rPr lang="en-US"/>
              <a:t>Click to edit Master subtitle style</a:t>
            </a:r>
          </a:p>
        </p:txBody>
      </p:sp>
      <p:sp>
        <p:nvSpPr>
          <p:cNvPr id="4" name="Date Placeholder 3">
            <a:extLst>
              <a:ext uri="{FF2B5EF4-FFF2-40B4-BE49-F238E27FC236}">
                <a16:creationId xmlns:a16="http://schemas.microsoft.com/office/drawing/2014/main" id="{D66A997D-582F-E741-BDF6-F8A332F52114}"/>
              </a:ext>
            </a:extLst>
          </p:cNvPr>
          <p:cNvSpPr>
            <a:spLocks noGrp="1"/>
          </p:cNvSpPr>
          <p:nvPr>
            <p:ph type="dt" sz="half" idx="10"/>
          </p:nvPr>
        </p:nvSpPr>
        <p:spPr/>
        <p:txBody>
          <a:bodyPr/>
          <a:lstStyle/>
          <a:p>
            <a:fld id="{0A664EE5-3CDB-F04F-B8B8-A29A41AD912E}" type="datetimeFigureOut">
              <a:rPr lang="en-US" smtClean="0"/>
              <a:t>6/24/19</a:t>
            </a:fld>
            <a:endParaRPr lang="en-US"/>
          </a:p>
        </p:txBody>
      </p:sp>
      <p:sp>
        <p:nvSpPr>
          <p:cNvPr id="5" name="Footer Placeholder 4">
            <a:extLst>
              <a:ext uri="{FF2B5EF4-FFF2-40B4-BE49-F238E27FC236}">
                <a16:creationId xmlns:a16="http://schemas.microsoft.com/office/drawing/2014/main" id="{B8E248FD-57B4-4445-B17F-DAF1390B7B8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D7F89D2-4456-E248-95AD-2204F6B54B96}"/>
              </a:ext>
            </a:extLst>
          </p:cNvPr>
          <p:cNvSpPr>
            <a:spLocks noGrp="1"/>
          </p:cNvSpPr>
          <p:nvPr>
            <p:ph type="sldNum" sz="quarter" idx="12"/>
          </p:nvPr>
        </p:nvSpPr>
        <p:spPr>
          <a:xfrm>
            <a:off x="11968443" y="13081000"/>
            <a:ext cx="434413" cy="471924"/>
          </a:xfrm>
        </p:spPr>
        <p:txBody>
          <a:bodyPr/>
          <a:lstStyle/>
          <a:p>
            <a:fld id="{F08B1FD1-035B-1346-AE57-5CCE7A5C7A0D}" type="slidenum">
              <a:rPr lang="en-US" smtClean="0"/>
              <a:t>‹#›</a:t>
            </a:fld>
            <a:endParaRPr lang="en-US"/>
          </a:p>
        </p:txBody>
      </p:sp>
    </p:spTree>
    <p:extLst>
      <p:ext uri="{BB962C8B-B14F-4D97-AF65-F5344CB8AC3E}">
        <p14:creationId xmlns:p14="http://schemas.microsoft.com/office/powerpoint/2010/main" val="11570974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474C48CF-9EA3-4E07-AFE0-6C953BADA5DB}" type="datetime4">
              <a:rPr lang="en-US" smtClean="0"/>
              <a:t>June 24, 2019</a:t>
            </a:fld>
            <a:endParaRPr lang="en-US"/>
          </a:p>
        </p:txBody>
      </p:sp>
      <p:sp>
        <p:nvSpPr>
          <p:cNvPr id="4" name="Footer Placeholder 3"/>
          <p:cNvSpPr>
            <a:spLocks noGrp="1"/>
          </p:cNvSpPr>
          <p:nvPr>
            <p:ph type="ftr" sz="quarter" idx="11"/>
          </p:nvPr>
        </p:nvSpPr>
        <p:spPr/>
        <p:txBody>
          <a:bodyPr/>
          <a:lstStyle/>
          <a:p>
            <a:r>
              <a:rPr lang="en-US"/>
              <a:t>www.novoco.com</a:t>
            </a:r>
          </a:p>
        </p:txBody>
      </p:sp>
      <p:sp>
        <p:nvSpPr>
          <p:cNvPr id="8" name="Title 7"/>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5286370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Text"/>
          <p:cNvSpPr txBox="1">
            <a:spLocks noGrp="1"/>
          </p:cNvSpPr>
          <p:nvPr>
            <p:ph type="title"/>
          </p:nvPr>
        </p:nvSpPr>
        <p:spPr>
          <a:xfrm>
            <a:off x="1689100" y="355600"/>
            <a:ext cx="21005800" cy="2286000"/>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normAutofit/>
          </a:bodyPr>
          <a:lstStyle/>
          <a:p>
            <a:r>
              <a:t>Title Text</a:t>
            </a:r>
          </a:p>
        </p:txBody>
      </p:sp>
      <p:sp>
        <p:nvSpPr>
          <p:cNvPr id="3" name="Body Level One…"/>
          <p:cNvSpPr txBox="1">
            <a:spLocks noGrp="1"/>
          </p:cNvSpPr>
          <p:nvPr>
            <p:ph type="body" idx="1"/>
          </p:nvPr>
        </p:nvSpPr>
        <p:spPr>
          <a:xfrm>
            <a:off x="1689100" y="3149600"/>
            <a:ext cx="21005800" cy="9296400"/>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normAutofit/>
          </a:bodyPr>
          <a:lstStyle/>
          <a:p>
            <a:r>
              <a:t>Body Level One</a:t>
            </a:r>
          </a:p>
          <a:p>
            <a:pPr lvl="1"/>
            <a:r>
              <a:t>Body Level Two</a:t>
            </a:r>
          </a:p>
          <a:p>
            <a:pPr lvl="2"/>
            <a:r>
              <a:t>Body Level Three</a:t>
            </a:r>
          </a:p>
          <a:p>
            <a:pPr lvl="3"/>
            <a:r>
              <a:t>Body Level Four</a:t>
            </a:r>
          </a:p>
          <a:p>
            <a:pPr lvl="4"/>
            <a:r>
              <a:t>Body Level Five</a:t>
            </a:r>
          </a:p>
        </p:txBody>
      </p:sp>
      <p:sp>
        <p:nvSpPr>
          <p:cNvPr id="4" name="Slide Number"/>
          <p:cNvSpPr txBox="1">
            <a:spLocks noGrp="1"/>
          </p:cNvSpPr>
          <p:nvPr>
            <p:ph type="sldNum" sz="quarter" idx="2"/>
          </p:nvPr>
        </p:nvSpPr>
        <p:spPr>
          <a:xfrm>
            <a:off x="11959031" y="13081000"/>
            <a:ext cx="453238" cy="461059"/>
          </a:xfrm>
          <a:prstGeom prst="rect">
            <a:avLst/>
          </a:prstGeom>
          <a:ln w="12700">
            <a:miter lim="400000"/>
          </a:ln>
        </p:spPr>
        <p:txBody>
          <a:bodyPr wrap="none" lIns="50800" tIns="50800" rIns="50800" bIns="50800">
            <a:spAutoFit/>
          </a:bodyPr>
          <a:lstStyle>
            <a:lvl1pPr>
              <a:defRPr sz="2400" b="0">
                <a:latin typeface="Helvetica Neue Light"/>
                <a:ea typeface="Helvetica Neue Light"/>
                <a:cs typeface="Helvetica Neue Light"/>
                <a:sym typeface="Helvetica Neue Light"/>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51" r:id="rId1"/>
    <p:sldLayoutId id="2147483652" r:id="rId2"/>
    <p:sldLayoutId id="2147483653" r:id="rId3"/>
    <p:sldLayoutId id="2147483655" r:id="rId4"/>
    <p:sldLayoutId id="2147483656" r:id="rId5"/>
    <p:sldLayoutId id="2147483657" r:id="rId6"/>
    <p:sldLayoutId id="2147483658" r:id="rId7"/>
    <p:sldLayoutId id="2147483659" r:id="rId8"/>
    <p:sldLayoutId id="2147483660" r:id="rId9"/>
    <p:sldLayoutId id="2147483661" r:id="rId10"/>
    <p:sldLayoutId id="2147483664" r:id="rId11"/>
    <p:sldLayoutId id="2147483665" r:id="rId12"/>
    <p:sldLayoutId id="2147483666" r:id="rId13"/>
  </p:sldLayoutIdLst>
  <p:transition spd="med"/>
  <p:txStyles>
    <p:titleStyle>
      <a:lvl1pPr marL="0" marR="0" indent="0" algn="ctr" defTabSz="825500" rtl="0" latinLnBrk="0">
        <a:lnSpc>
          <a:spcPct val="100000"/>
        </a:lnSpc>
        <a:spcBef>
          <a:spcPts val="0"/>
        </a:spcBef>
        <a:spcAft>
          <a:spcPts val="0"/>
        </a:spcAft>
        <a:buClrTx/>
        <a:buSzTx/>
        <a:buFontTx/>
        <a:buNone/>
        <a:tabLst/>
        <a:defRPr sz="11200" b="0" i="0" u="none" strike="noStrike" cap="none" spc="0" baseline="0">
          <a:ln>
            <a:noFill/>
          </a:ln>
          <a:solidFill>
            <a:srgbClr val="000000"/>
          </a:solidFill>
          <a:uFillTx/>
          <a:latin typeface="+mj-lt"/>
          <a:ea typeface="+mj-ea"/>
          <a:cs typeface="+mj-cs"/>
          <a:sym typeface="Helvetica Neue Medium"/>
        </a:defRPr>
      </a:lvl1pPr>
      <a:lvl2pPr marL="0" marR="0" indent="228600" algn="ctr" defTabSz="825500" rtl="0" latinLnBrk="0">
        <a:lnSpc>
          <a:spcPct val="100000"/>
        </a:lnSpc>
        <a:spcBef>
          <a:spcPts val="0"/>
        </a:spcBef>
        <a:spcAft>
          <a:spcPts val="0"/>
        </a:spcAft>
        <a:buClrTx/>
        <a:buSzTx/>
        <a:buFontTx/>
        <a:buNone/>
        <a:tabLst/>
        <a:defRPr sz="11200" b="0" i="0" u="none" strike="noStrike" cap="none" spc="0" baseline="0">
          <a:ln>
            <a:noFill/>
          </a:ln>
          <a:solidFill>
            <a:srgbClr val="000000"/>
          </a:solidFill>
          <a:uFillTx/>
          <a:latin typeface="+mj-lt"/>
          <a:ea typeface="+mj-ea"/>
          <a:cs typeface="+mj-cs"/>
          <a:sym typeface="Helvetica Neue Medium"/>
        </a:defRPr>
      </a:lvl2pPr>
      <a:lvl3pPr marL="0" marR="0" indent="457200" algn="ctr" defTabSz="825500" rtl="0" latinLnBrk="0">
        <a:lnSpc>
          <a:spcPct val="100000"/>
        </a:lnSpc>
        <a:spcBef>
          <a:spcPts val="0"/>
        </a:spcBef>
        <a:spcAft>
          <a:spcPts val="0"/>
        </a:spcAft>
        <a:buClrTx/>
        <a:buSzTx/>
        <a:buFontTx/>
        <a:buNone/>
        <a:tabLst/>
        <a:defRPr sz="11200" b="0" i="0" u="none" strike="noStrike" cap="none" spc="0" baseline="0">
          <a:ln>
            <a:noFill/>
          </a:ln>
          <a:solidFill>
            <a:srgbClr val="000000"/>
          </a:solidFill>
          <a:uFillTx/>
          <a:latin typeface="+mj-lt"/>
          <a:ea typeface="+mj-ea"/>
          <a:cs typeface="+mj-cs"/>
          <a:sym typeface="Helvetica Neue Medium"/>
        </a:defRPr>
      </a:lvl3pPr>
      <a:lvl4pPr marL="0" marR="0" indent="685800" algn="ctr" defTabSz="825500" rtl="0" latinLnBrk="0">
        <a:lnSpc>
          <a:spcPct val="100000"/>
        </a:lnSpc>
        <a:spcBef>
          <a:spcPts val="0"/>
        </a:spcBef>
        <a:spcAft>
          <a:spcPts val="0"/>
        </a:spcAft>
        <a:buClrTx/>
        <a:buSzTx/>
        <a:buFontTx/>
        <a:buNone/>
        <a:tabLst/>
        <a:defRPr sz="11200" b="0" i="0" u="none" strike="noStrike" cap="none" spc="0" baseline="0">
          <a:ln>
            <a:noFill/>
          </a:ln>
          <a:solidFill>
            <a:srgbClr val="000000"/>
          </a:solidFill>
          <a:uFillTx/>
          <a:latin typeface="+mj-lt"/>
          <a:ea typeface="+mj-ea"/>
          <a:cs typeface="+mj-cs"/>
          <a:sym typeface="Helvetica Neue Medium"/>
        </a:defRPr>
      </a:lvl4pPr>
      <a:lvl5pPr marL="0" marR="0" indent="914400" algn="ctr" defTabSz="825500" rtl="0" latinLnBrk="0">
        <a:lnSpc>
          <a:spcPct val="100000"/>
        </a:lnSpc>
        <a:spcBef>
          <a:spcPts val="0"/>
        </a:spcBef>
        <a:spcAft>
          <a:spcPts val="0"/>
        </a:spcAft>
        <a:buClrTx/>
        <a:buSzTx/>
        <a:buFontTx/>
        <a:buNone/>
        <a:tabLst/>
        <a:defRPr sz="11200" b="0" i="0" u="none" strike="noStrike" cap="none" spc="0" baseline="0">
          <a:ln>
            <a:noFill/>
          </a:ln>
          <a:solidFill>
            <a:srgbClr val="000000"/>
          </a:solidFill>
          <a:uFillTx/>
          <a:latin typeface="+mj-lt"/>
          <a:ea typeface="+mj-ea"/>
          <a:cs typeface="+mj-cs"/>
          <a:sym typeface="Helvetica Neue Medium"/>
        </a:defRPr>
      </a:lvl5pPr>
      <a:lvl6pPr marL="0" marR="0" indent="1143000" algn="ctr" defTabSz="825500" rtl="0" latinLnBrk="0">
        <a:lnSpc>
          <a:spcPct val="100000"/>
        </a:lnSpc>
        <a:spcBef>
          <a:spcPts val="0"/>
        </a:spcBef>
        <a:spcAft>
          <a:spcPts val="0"/>
        </a:spcAft>
        <a:buClrTx/>
        <a:buSzTx/>
        <a:buFontTx/>
        <a:buNone/>
        <a:tabLst/>
        <a:defRPr sz="11200" b="0" i="0" u="none" strike="noStrike" cap="none" spc="0" baseline="0">
          <a:ln>
            <a:noFill/>
          </a:ln>
          <a:solidFill>
            <a:srgbClr val="000000"/>
          </a:solidFill>
          <a:uFillTx/>
          <a:latin typeface="+mj-lt"/>
          <a:ea typeface="+mj-ea"/>
          <a:cs typeface="+mj-cs"/>
          <a:sym typeface="Helvetica Neue Medium"/>
        </a:defRPr>
      </a:lvl6pPr>
      <a:lvl7pPr marL="0" marR="0" indent="1371600" algn="ctr" defTabSz="825500" rtl="0" latinLnBrk="0">
        <a:lnSpc>
          <a:spcPct val="100000"/>
        </a:lnSpc>
        <a:spcBef>
          <a:spcPts val="0"/>
        </a:spcBef>
        <a:spcAft>
          <a:spcPts val="0"/>
        </a:spcAft>
        <a:buClrTx/>
        <a:buSzTx/>
        <a:buFontTx/>
        <a:buNone/>
        <a:tabLst/>
        <a:defRPr sz="11200" b="0" i="0" u="none" strike="noStrike" cap="none" spc="0" baseline="0">
          <a:ln>
            <a:noFill/>
          </a:ln>
          <a:solidFill>
            <a:srgbClr val="000000"/>
          </a:solidFill>
          <a:uFillTx/>
          <a:latin typeface="+mj-lt"/>
          <a:ea typeface="+mj-ea"/>
          <a:cs typeface="+mj-cs"/>
          <a:sym typeface="Helvetica Neue Medium"/>
        </a:defRPr>
      </a:lvl7pPr>
      <a:lvl8pPr marL="0" marR="0" indent="1600200" algn="ctr" defTabSz="825500" rtl="0" latinLnBrk="0">
        <a:lnSpc>
          <a:spcPct val="100000"/>
        </a:lnSpc>
        <a:spcBef>
          <a:spcPts val="0"/>
        </a:spcBef>
        <a:spcAft>
          <a:spcPts val="0"/>
        </a:spcAft>
        <a:buClrTx/>
        <a:buSzTx/>
        <a:buFontTx/>
        <a:buNone/>
        <a:tabLst/>
        <a:defRPr sz="11200" b="0" i="0" u="none" strike="noStrike" cap="none" spc="0" baseline="0">
          <a:ln>
            <a:noFill/>
          </a:ln>
          <a:solidFill>
            <a:srgbClr val="000000"/>
          </a:solidFill>
          <a:uFillTx/>
          <a:latin typeface="+mj-lt"/>
          <a:ea typeface="+mj-ea"/>
          <a:cs typeface="+mj-cs"/>
          <a:sym typeface="Helvetica Neue Medium"/>
        </a:defRPr>
      </a:lvl8pPr>
      <a:lvl9pPr marL="0" marR="0" indent="1828800" algn="ctr" defTabSz="825500" rtl="0" latinLnBrk="0">
        <a:lnSpc>
          <a:spcPct val="100000"/>
        </a:lnSpc>
        <a:spcBef>
          <a:spcPts val="0"/>
        </a:spcBef>
        <a:spcAft>
          <a:spcPts val="0"/>
        </a:spcAft>
        <a:buClrTx/>
        <a:buSzTx/>
        <a:buFontTx/>
        <a:buNone/>
        <a:tabLst/>
        <a:defRPr sz="11200" b="0" i="0" u="none" strike="noStrike" cap="none" spc="0" baseline="0">
          <a:ln>
            <a:noFill/>
          </a:ln>
          <a:solidFill>
            <a:srgbClr val="000000"/>
          </a:solidFill>
          <a:uFillTx/>
          <a:latin typeface="+mj-lt"/>
          <a:ea typeface="+mj-ea"/>
          <a:cs typeface="+mj-cs"/>
          <a:sym typeface="Helvetica Neue Medium"/>
        </a:defRPr>
      </a:lvl9pPr>
    </p:titleStyle>
    <p:bodyStyle>
      <a:lvl1pPr marL="635000" marR="0" indent="-635000" algn="l" defTabSz="825500" latinLnBrk="0">
        <a:lnSpc>
          <a:spcPct val="100000"/>
        </a:lnSpc>
        <a:spcBef>
          <a:spcPts val="5900"/>
        </a:spcBef>
        <a:spcAft>
          <a:spcPts val="0"/>
        </a:spcAft>
        <a:buClrTx/>
        <a:buSzPct val="125000"/>
        <a:buFontTx/>
        <a:buChar char="•"/>
        <a:tabLst/>
        <a:defRPr sz="5200" b="0" i="0" u="none" strike="noStrike" cap="none" spc="0" baseline="0">
          <a:ln>
            <a:noFill/>
          </a:ln>
          <a:solidFill>
            <a:srgbClr val="000000"/>
          </a:solidFill>
          <a:uFillTx/>
          <a:latin typeface="Helvetica Neue"/>
          <a:ea typeface="Helvetica Neue"/>
          <a:cs typeface="Helvetica Neue"/>
          <a:sym typeface="Helvetica Neue"/>
        </a:defRPr>
      </a:lvl1pPr>
      <a:lvl2pPr marL="1270000" marR="0" indent="-635000" algn="l" defTabSz="825500" latinLnBrk="0">
        <a:lnSpc>
          <a:spcPct val="100000"/>
        </a:lnSpc>
        <a:spcBef>
          <a:spcPts val="5900"/>
        </a:spcBef>
        <a:spcAft>
          <a:spcPts val="0"/>
        </a:spcAft>
        <a:buClrTx/>
        <a:buSzPct val="125000"/>
        <a:buFontTx/>
        <a:buChar char="•"/>
        <a:tabLst/>
        <a:defRPr sz="5200" b="0" i="0" u="none" strike="noStrike" cap="none" spc="0" baseline="0">
          <a:ln>
            <a:noFill/>
          </a:ln>
          <a:solidFill>
            <a:srgbClr val="000000"/>
          </a:solidFill>
          <a:uFillTx/>
          <a:latin typeface="Helvetica Neue"/>
          <a:ea typeface="Helvetica Neue"/>
          <a:cs typeface="Helvetica Neue"/>
          <a:sym typeface="Helvetica Neue"/>
        </a:defRPr>
      </a:lvl2pPr>
      <a:lvl3pPr marL="1905000" marR="0" indent="-635000" algn="l" defTabSz="825500" latinLnBrk="0">
        <a:lnSpc>
          <a:spcPct val="100000"/>
        </a:lnSpc>
        <a:spcBef>
          <a:spcPts val="5900"/>
        </a:spcBef>
        <a:spcAft>
          <a:spcPts val="0"/>
        </a:spcAft>
        <a:buClrTx/>
        <a:buSzPct val="125000"/>
        <a:buFontTx/>
        <a:buChar char="•"/>
        <a:tabLst/>
        <a:defRPr sz="5200" b="0" i="0" u="none" strike="noStrike" cap="none" spc="0" baseline="0">
          <a:ln>
            <a:noFill/>
          </a:ln>
          <a:solidFill>
            <a:srgbClr val="000000"/>
          </a:solidFill>
          <a:uFillTx/>
          <a:latin typeface="Helvetica Neue"/>
          <a:ea typeface="Helvetica Neue"/>
          <a:cs typeface="Helvetica Neue"/>
          <a:sym typeface="Helvetica Neue"/>
        </a:defRPr>
      </a:lvl3pPr>
      <a:lvl4pPr marL="2540000" marR="0" indent="-635000" algn="l" defTabSz="825500" latinLnBrk="0">
        <a:lnSpc>
          <a:spcPct val="100000"/>
        </a:lnSpc>
        <a:spcBef>
          <a:spcPts val="5900"/>
        </a:spcBef>
        <a:spcAft>
          <a:spcPts val="0"/>
        </a:spcAft>
        <a:buClrTx/>
        <a:buSzPct val="125000"/>
        <a:buFontTx/>
        <a:buChar char="•"/>
        <a:tabLst/>
        <a:defRPr sz="5200" b="0" i="0" u="none" strike="noStrike" cap="none" spc="0" baseline="0">
          <a:ln>
            <a:noFill/>
          </a:ln>
          <a:solidFill>
            <a:srgbClr val="000000"/>
          </a:solidFill>
          <a:uFillTx/>
          <a:latin typeface="Helvetica Neue"/>
          <a:ea typeface="Helvetica Neue"/>
          <a:cs typeface="Helvetica Neue"/>
          <a:sym typeface="Helvetica Neue"/>
        </a:defRPr>
      </a:lvl4pPr>
      <a:lvl5pPr marL="3175000" marR="0" indent="-635000" algn="l" defTabSz="825500" latinLnBrk="0">
        <a:lnSpc>
          <a:spcPct val="100000"/>
        </a:lnSpc>
        <a:spcBef>
          <a:spcPts val="5900"/>
        </a:spcBef>
        <a:spcAft>
          <a:spcPts val="0"/>
        </a:spcAft>
        <a:buClrTx/>
        <a:buSzPct val="125000"/>
        <a:buFontTx/>
        <a:buChar char="•"/>
        <a:tabLst/>
        <a:defRPr sz="5200" b="0" i="0" u="none" strike="noStrike" cap="none" spc="0" baseline="0">
          <a:ln>
            <a:noFill/>
          </a:ln>
          <a:solidFill>
            <a:srgbClr val="000000"/>
          </a:solidFill>
          <a:uFillTx/>
          <a:latin typeface="Helvetica Neue"/>
          <a:ea typeface="Helvetica Neue"/>
          <a:cs typeface="Helvetica Neue"/>
          <a:sym typeface="Helvetica Neue"/>
        </a:defRPr>
      </a:lvl5pPr>
      <a:lvl6pPr marL="3810000" marR="0" indent="-635000" algn="l" defTabSz="825500" latinLnBrk="0">
        <a:lnSpc>
          <a:spcPct val="100000"/>
        </a:lnSpc>
        <a:spcBef>
          <a:spcPts val="5900"/>
        </a:spcBef>
        <a:spcAft>
          <a:spcPts val="0"/>
        </a:spcAft>
        <a:buClrTx/>
        <a:buSzPct val="125000"/>
        <a:buFontTx/>
        <a:buChar char="•"/>
        <a:tabLst/>
        <a:defRPr sz="5200" b="0" i="0" u="none" strike="noStrike" cap="none" spc="0" baseline="0">
          <a:ln>
            <a:noFill/>
          </a:ln>
          <a:solidFill>
            <a:srgbClr val="000000"/>
          </a:solidFill>
          <a:uFillTx/>
          <a:latin typeface="Helvetica Neue"/>
          <a:ea typeface="Helvetica Neue"/>
          <a:cs typeface="Helvetica Neue"/>
          <a:sym typeface="Helvetica Neue"/>
        </a:defRPr>
      </a:lvl6pPr>
      <a:lvl7pPr marL="4445000" marR="0" indent="-635000" algn="l" defTabSz="825500" latinLnBrk="0">
        <a:lnSpc>
          <a:spcPct val="100000"/>
        </a:lnSpc>
        <a:spcBef>
          <a:spcPts val="5900"/>
        </a:spcBef>
        <a:spcAft>
          <a:spcPts val="0"/>
        </a:spcAft>
        <a:buClrTx/>
        <a:buSzPct val="125000"/>
        <a:buFontTx/>
        <a:buChar char="•"/>
        <a:tabLst/>
        <a:defRPr sz="5200" b="0" i="0" u="none" strike="noStrike" cap="none" spc="0" baseline="0">
          <a:ln>
            <a:noFill/>
          </a:ln>
          <a:solidFill>
            <a:srgbClr val="000000"/>
          </a:solidFill>
          <a:uFillTx/>
          <a:latin typeface="Helvetica Neue"/>
          <a:ea typeface="Helvetica Neue"/>
          <a:cs typeface="Helvetica Neue"/>
          <a:sym typeface="Helvetica Neue"/>
        </a:defRPr>
      </a:lvl7pPr>
      <a:lvl8pPr marL="5080000" marR="0" indent="-635000" algn="l" defTabSz="825500" latinLnBrk="0">
        <a:lnSpc>
          <a:spcPct val="100000"/>
        </a:lnSpc>
        <a:spcBef>
          <a:spcPts val="5900"/>
        </a:spcBef>
        <a:spcAft>
          <a:spcPts val="0"/>
        </a:spcAft>
        <a:buClrTx/>
        <a:buSzPct val="125000"/>
        <a:buFontTx/>
        <a:buChar char="•"/>
        <a:tabLst/>
        <a:defRPr sz="5200" b="0" i="0" u="none" strike="noStrike" cap="none" spc="0" baseline="0">
          <a:ln>
            <a:noFill/>
          </a:ln>
          <a:solidFill>
            <a:srgbClr val="000000"/>
          </a:solidFill>
          <a:uFillTx/>
          <a:latin typeface="Helvetica Neue"/>
          <a:ea typeface="Helvetica Neue"/>
          <a:cs typeface="Helvetica Neue"/>
          <a:sym typeface="Helvetica Neue"/>
        </a:defRPr>
      </a:lvl8pPr>
      <a:lvl9pPr marL="5715000" marR="0" indent="-635000" algn="l" defTabSz="825500" latinLnBrk="0">
        <a:lnSpc>
          <a:spcPct val="100000"/>
        </a:lnSpc>
        <a:spcBef>
          <a:spcPts val="5900"/>
        </a:spcBef>
        <a:spcAft>
          <a:spcPts val="0"/>
        </a:spcAft>
        <a:buClrTx/>
        <a:buSzPct val="125000"/>
        <a:buFontTx/>
        <a:buChar char="•"/>
        <a:tabLst/>
        <a:defRPr sz="5200" b="0" i="0" u="none" strike="noStrike" cap="none" spc="0" baseline="0">
          <a:ln>
            <a:noFill/>
          </a:ln>
          <a:solidFill>
            <a:srgbClr val="000000"/>
          </a:solidFill>
          <a:uFillTx/>
          <a:latin typeface="Helvetica Neue"/>
          <a:ea typeface="Helvetica Neue"/>
          <a:cs typeface="Helvetica Neue"/>
          <a:sym typeface="Helvetica Neue"/>
        </a:defRPr>
      </a:lvl9pPr>
    </p:bodyStyle>
    <p:otherStyle>
      <a:lvl1pPr marL="0" marR="0" indent="0" algn="ctr" defTabSz="825500" latinLnBrk="0">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Helvetica Neue Light"/>
        </a:defRPr>
      </a:lvl1pPr>
      <a:lvl2pPr marL="0" marR="0" indent="228600" algn="ctr" defTabSz="825500" latinLnBrk="0">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Helvetica Neue Light"/>
        </a:defRPr>
      </a:lvl2pPr>
      <a:lvl3pPr marL="0" marR="0" indent="457200" algn="ctr" defTabSz="825500" latinLnBrk="0">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Helvetica Neue Light"/>
        </a:defRPr>
      </a:lvl3pPr>
      <a:lvl4pPr marL="0" marR="0" indent="685800" algn="ctr" defTabSz="825500" latinLnBrk="0">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Helvetica Neue Light"/>
        </a:defRPr>
      </a:lvl4pPr>
      <a:lvl5pPr marL="0" marR="0" indent="914400" algn="ctr" defTabSz="825500" latinLnBrk="0">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Helvetica Neue Light"/>
        </a:defRPr>
      </a:lvl5pPr>
      <a:lvl6pPr marL="0" marR="0" indent="1143000" algn="ctr" defTabSz="825500" latinLnBrk="0">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Helvetica Neue Light"/>
        </a:defRPr>
      </a:lvl6pPr>
      <a:lvl7pPr marL="0" marR="0" indent="1371600" algn="ctr" defTabSz="825500" latinLnBrk="0">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Helvetica Neue Light"/>
        </a:defRPr>
      </a:lvl7pPr>
      <a:lvl8pPr marL="0" marR="0" indent="1600200" algn="ctr" defTabSz="825500" latinLnBrk="0">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Helvetica Neue Light"/>
        </a:defRPr>
      </a:lvl8pPr>
      <a:lvl9pPr marL="0" marR="0" indent="1828800" algn="ctr" defTabSz="825500" latinLnBrk="0">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Helvetica Neue Ligh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hyperlink" Target="https://youtu.be/H3NoAU0Kn9A" TargetMode="External"/><Relationship Id="rId2" Type="http://schemas.openxmlformats.org/officeDocument/2006/relationships/hyperlink" Target="http://www.myozfund.org/"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tiff"/><Relationship Id="rId7" Type="http://schemas.openxmlformats.org/officeDocument/2006/relationships/image" Target="../media/image9.tiff"/><Relationship Id="rId2" Type="http://schemas.openxmlformats.org/officeDocument/2006/relationships/image" Target="../media/image4.png"/><Relationship Id="rId1" Type="http://schemas.openxmlformats.org/officeDocument/2006/relationships/slideLayout" Target="../slideLayouts/slideLayout9.xml"/><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22.png"/><Relationship Id="rId18" Type="http://schemas.openxmlformats.org/officeDocument/2006/relationships/image" Target="../media/image7.png"/><Relationship Id="rId26" Type="http://schemas.openxmlformats.org/officeDocument/2006/relationships/image" Target="../media/image29.png"/><Relationship Id="rId3" Type="http://schemas.openxmlformats.org/officeDocument/2006/relationships/image" Target="../media/image12.jpeg"/><Relationship Id="rId21" Type="http://schemas.openxmlformats.org/officeDocument/2006/relationships/image" Target="../media/image25.png"/><Relationship Id="rId7" Type="http://schemas.openxmlformats.org/officeDocument/2006/relationships/image" Target="../media/image16.jpeg"/><Relationship Id="rId12" Type="http://schemas.openxmlformats.org/officeDocument/2006/relationships/image" Target="../media/image21.png"/><Relationship Id="rId17" Type="http://schemas.openxmlformats.org/officeDocument/2006/relationships/hyperlink" Target="mailto:craig.tighe@dlapiper.com" TargetMode="External"/><Relationship Id="rId25" Type="http://schemas.openxmlformats.org/officeDocument/2006/relationships/image" Target="../media/image28.png"/><Relationship Id="rId2" Type="http://schemas.openxmlformats.org/officeDocument/2006/relationships/image" Target="../media/image11.jpeg"/><Relationship Id="rId16" Type="http://schemas.openxmlformats.org/officeDocument/2006/relationships/image" Target="../media/image23.jpg"/><Relationship Id="rId20" Type="http://schemas.openxmlformats.org/officeDocument/2006/relationships/image" Target="../media/image24.png"/><Relationship Id="rId1" Type="http://schemas.openxmlformats.org/officeDocument/2006/relationships/slideLayout" Target="../slideLayouts/slideLayout6.xml"/><Relationship Id="rId6" Type="http://schemas.openxmlformats.org/officeDocument/2006/relationships/image" Target="../media/image15.png"/><Relationship Id="rId11" Type="http://schemas.openxmlformats.org/officeDocument/2006/relationships/image" Target="../media/image20.png"/><Relationship Id="rId24" Type="http://schemas.openxmlformats.org/officeDocument/2006/relationships/image" Target="../media/image27.png"/><Relationship Id="rId5" Type="http://schemas.openxmlformats.org/officeDocument/2006/relationships/image" Target="../media/image14.png"/><Relationship Id="rId15" Type="http://schemas.openxmlformats.org/officeDocument/2006/relationships/image" Target="../media/image6.png"/><Relationship Id="rId23" Type="http://schemas.openxmlformats.org/officeDocument/2006/relationships/image" Target="../media/image10.png"/><Relationship Id="rId10" Type="http://schemas.openxmlformats.org/officeDocument/2006/relationships/image" Target="../media/image19.png"/><Relationship Id="rId19" Type="http://schemas.openxmlformats.org/officeDocument/2006/relationships/image" Target="../media/image8.svg"/><Relationship Id="rId4" Type="http://schemas.openxmlformats.org/officeDocument/2006/relationships/image" Target="../media/image13.png"/><Relationship Id="rId9" Type="http://schemas.openxmlformats.org/officeDocument/2006/relationships/image" Target="../media/image18.png"/><Relationship Id="rId14" Type="http://schemas.openxmlformats.org/officeDocument/2006/relationships/image" Target="../media/image9.tiff"/><Relationship Id="rId22" Type="http://schemas.openxmlformats.org/officeDocument/2006/relationships/image" Target="../media/image26.png"/></Relationships>
</file>

<file path=ppt/slides/_rels/slide6.xml.rels><?xml version="1.0" encoding="UTF-8" standalone="yes"?>
<Relationships xmlns="http://schemas.openxmlformats.org/package/2006/relationships"><Relationship Id="rId3" Type="http://schemas.openxmlformats.org/officeDocument/2006/relationships/hyperlink" Target="http://www.myozfund.org/" TargetMode="External"/><Relationship Id="rId2" Type="http://schemas.openxmlformats.org/officeDocument/2006/relationships/notesSlide" Target="../notesSlides/notesSlide1.xml"/><Relationship Id="rId1" Type="http://schemas.openxmlformats.org/officeDocument/2006/relationships/slideLayout" Target="../slideLayouts/slideLayout10.xml"/><Relationship Id="rId4" Type="http://schemas.openxmlformats.org/officeDocument/2006/relationships/hyperlink" Target="https://www.youtube.com/watch?v=H3NoAU0Kn9A"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s://esrimedia.maps.arcgis.com/apps/View/index.html?appid=77f3cad12b6c4bffb816332544f04542" TargetMode="External"/><Relationship Id="rId2" Type="http://schemas.openxmlformats.org/officeDocument/2006/relationships/notesSlide" Target="../notesSlides/notesSlide2.xml"/><Relationship Id="rId1" Type="http://schemas.openxmlformats.org/officeDocument/2006/relationships/slideLayout" Target="../slideLayouts/slideLayout6.xml"/><Relationship Id="rId4" Type="http://schemas.openxmlformats.org/officeDocument/2006/relationships/image" Target="../media/image30.png"/></Relationships>
</file>

<file path=ppt/slides/_rels/slide8.xml.rels><?xml version="1.0" encoding="UTF-8" standalone="yes"?>
<Relationships xmlns="http://schemas.openxmlformats.org/package/2006/relationships"><Relationship Id="rId8" Type="http://schemas.openxmlformats.org/officeDocument/2006/relationships/image" Target="../media/image34.jpeg"/><Relationship Id="rId3" Type="http://schemas.openxmlformats.org/officeDocument/2006/relationships/hyperlink" Target="https://pixabay.com/en/male-female-icon-avatar-man-woman-1354358/" TargetMode="External"/><Relationship Id="rId7" Type="http://schemas.openxmlformats.org/officeDocument/2006/relationships/hyperlink" Target="https://www.solvibrations.org/solar-powered-environment/" TargetMode="External"/><Relationship Id="rId12" Type="http://schemas.openxmlformats.org/officeDocument/2006/relationships/image" Target="../media/image1.png"/><Relationship Id="rId2" Type="http://schemas.openxmlformats.org/officeDocument/2006/relationships/image" Target="../media/image31.png"/><Relationship Id="rId1" Type="http://schemas.openxmlformats.org/officeDocument/2006/relationships/slideLayout" Target="../slideLayouts/slideLayout6.xml"/><Relationship Id="rId6" Type="http://schemas.openxmlformats.org/officeDocument/2006/relationships/image" Target="../media/image33.png"/><Relationship Id="rId11" Type="http://schemas.openxmlformats.org/officeDocument/2006/relationships/hyperlink" Target="http://www.pngall.com/battery-charging-png" TargetMode="External"/><Relationship Id="rId5" Type="http://schemas.openxmlformats.org/officeDocument/2006/relationships/hyperlink" Target="http://bondgirlintechnicolor.blogspot.com/2011/11/cari-dvd-e-libri.html" TargetMode="External"/><Relationship Id="rId10" Type="http://schemas.openxmlformats.org/officeDocument/2006/relationships/image" Target="../media/image35.png"/><Relationship Id="rId4" Type="http://schemas.openxmlformats.org/officeDocument/2006/relationships/image" Target="../media/image32.jpg"/><Relationship Id="rId9" Type="http://schemas.openxmlformats.org/officeDocument/2006/relationships/hyperlink" Target="https://commons.wikimedia.org/wiki/File:Symbol_electric_vehicle_charging_stations.jpg" TargetMode="External"/></Relationships>
</file>

<file path=ppt/slides/_rels/slide9.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hyperlink" Target="https://opzones.ca.gov/oz-map/)" TargetMode="External"/><Relationship Id="rId2" Type="http://schemas.openxmlformats.org/officeDocument/2006/relationships/notesSlide" Target="../notesSlides/notesSlide4.xml"/><Relationship Id="rId1" Type="http://schemas.openxmlformats.org/officeDocument/2006/relationships/slideLayout" Target="../slideLayouts/slideLayout10.xml"/><Relationship Id="rId4" Type="http://schemas.openxmlformats.org/officeDocument/2006/relationships/hyperlink" Target="http://www.myozfund.org/" TargetMode="External"/></Relationships>
</file>

<file path=ppt/slides/_rels/slide12.xml.rels><?xml version="1.0" encoding="UTF-8" standalone="yes"?>
<Relationships xmlns="http://schemas.openxmlformats.org/package/2006/relationships"><Relationship Id="rId3" Type="http://schemas.openxmlformats.org/officeDocument/2006/relationships/hyperlink" Target="http://www.myozfund.org/" TargetMode="External"/><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2" Type="http://schemas.openxmlformats.org/officeDocument/2006/relationships/hyperlink" Target="http://www.myozfund.org/" TargetMode="Externa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1.xml"/><Relationship Id="rId1" Type="http://schemas.openxmlformats.org/officeDocument/2006/relationships/slideLayout" Target="../slideLayouts/slideLayout11.xml"/><Relationship Id="rId4" Type="http://schemas.openxmlformats.org/officeDocument/2006/relationships/image" Target="../media/image39.png"/></Relationships>
</file>

<file path=ppt/slides/_rels/slide2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2.xml"/><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8" Type="http://schemas.openxmlformats.org/officeDocument/2006/relationships/image" Target="../media/image44.jpg"/><Relationship Id="rId3" Type="http://schemas.openxmlformats.org/officeDocument/2006/relationships/hyperlink" Target="https://www.vexels.com/vectors/preview/72006/real-estate-selling-process-infographics" TargetMode="External"/><Relationship Id="rId7" Type="http://schemas.openxmlformats.org/officeDocument/2006/relationships/hyperlink" Target="http://sin9nblog.tistory.com/91" TargetMode="External"/><Relationship Id="rId2" Type="http://schemas.openxmlformats.org/officeDocument/2006/relationships/image" Target="../media/image41.png"/><Relationship Id="rId1" Type="http://schemas.openxmlformats.org/officeDocument/2006/relationships/slideLayout" Target="../slideLayouts/slideLayout11.xml"/><Relationship Id="rId6" Type="http://schemas.openxmlformats.org/officeDocument/2006/relationships/image" Target="../media/image43.jpeg"/><Relationship Id="rId5" Type="http://schemas.openxmlformats.org/officeDocument/2006/relationships/hyperlink" Target="http://lehighvalleyramblings.blogspot.com/2012/03/despite-niz-pa-bad-place-to-do-business.html" TargetMode="External"/><Relationship Id="rId4" Type="http://schemas.openxmlformats.org/officeDocument/2006/relationships/image" Target="../media/image42.jpg"/><Relationship Id="rId9" Type="http://schemas.openxmlformats.org/officeDocument/2006/relationships/hyperlink" Target="https://people-equation.com/leaders-see-the-potential-in-nearly-every-situation/" TargetMode="External"/></Relationships>
</file>

<file path=ppt/slides/_rels/slide2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4.xml"/><Relationship Id="rId1" Type="http://schemas.openxmlformats.org/officeDocument/2006/relationships/slideLayout" Target="../slideLayouts/slideLayout10.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12.xml"/><Relationship Id="rId5" Type="http://schemas.openxmlformats.org/officeDocument/2006/relationships/image" Target="../media/image48.jpg"/><Relationship Id="rId4" Type="http://schemas.openxmlformats.org/officeDocument/2006/relationships/image" Target="../media/image47.png"/></Relationships>
</file>

<file path=ppt/slides/_rels/slide32.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tiff"/><Relationship Id="rId7" Type="http://schemas.openxmlformats.org/officeDocument/2006/relationships/image" Target="../media/image9.tiff"/><Relationship Id="rId2" Type="http://schemas.openxmlformats.org/officeDocument/2006/relationships/image" Target="../media/image4.png"/><Relationship Id="rId1" Type="http://schemas.openxmlformats.org/officeDocument/2006/relationships/slideLayout" Target="../slideLayouts/slideLayout9.xml"/><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2">
            <a:extLst>
              <a:ext uri="{28A0092B-C50C-407E-A947-70E740481C1C}">
                <a14:useLocalDpi xmlns:a14="http://schemas.microsoft.com/office/drawing/2010/main" val="0"/>
              </a:ext>
            </a:extLst>
          </a:blip>
          <a:srcRect l="-362" r="-376"/>
          <a:stretch/>
        </p:blipFill>
        <p:spPr>
          <a:xfrm rot="18900000">
            <a:off x="736663" y="2433082"/>
            <a:ext cx="25417582" cy="12808820"/>
          </a:xfrm>
          <a:prstGeom prst="rect">
            <a:avLst/>
          </a:prstGeom>
        </p:spPr>
      </p:pic>
      <p:sp>
        <p:nvSpPr>
          <p:cNvPr id="5" name="文本框 4"/>
          <p:cNvSpPr txBox="1"/>
          <p:nvPr/>
        </p:nvSpPr>
        <p:spPr>
          <a:xfrm>
            <a:off x="1442257" y="2061395"/>
            <a:ext cx="9721042" cy="2308324"/>
          </a:xfrm>
          <a:prstGeom prst="rect">
            <a:avLst/>
          </a:prstGeom>
          <a:noFill/>
        </p:spPr>
        <p:txBody>
          <a:bodyPr wrap="square" rtlCol="0">
            <a:spAutoFit/>
          </a:bodyPr>
          <a:lstStyle/>
          <a:p>
            <a:r>
              <a:rPr kumimoji="1" lang="en-US" altLang="zh-CN" sz="7200" dirty="0">
                <a:solidFill>
                  <a:srgbClr val="4C4C4C"/>
                </a:solidFill>
                <a:latin typeface="DIN OT Black" charset="0"/>
                <a:ea typeface="DIN OT Black" charset="0"/>
                <a:cs typeface="DIN OT Black" charset="0"/>
              </a:rPr>
              <a:t>Clean Energy Investing in Opportunity Zones</a:t>
            </a:r>
            <a:endParaRPr kumimoji="1" lang="zh-CN" altLang="en-US" sz="7200" dirty="0">
              <a:solidFill>
                <a:srgbClr val="4C4C4C"/>
              </a:solidFill>
              <a:latin typeface="DIN OT Black" charset="0"/>
              <a:ea typeface="DIN OT Black" charset="0"/>
              <a:cs typeface="DIN OT Black" charset="0"/>
            </a:endParaRPr>
          </a:p>
        </p:txBody>
      </p:sp>
      <p:pic>
        <p:nvPicPr>
          <p:cNvPr id="6" name="图片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54478" y="-9289314"/>
            <a:ext cx="12971720" cy="4375756"/>
          </a:xfrm>
          <a:prstGeom prst="rect">
            <a:avLst/>
          </a:prstGeom>
        </p:spPr>
      </p:pic>
      <p:sp>
        <p:nvSpPr>
          <p:cNvPr id="10" name="文本框 9"/>
          <p:cNvSpPr txBox="1"/>
          <p:nvPr/>
        </p:nvSpPr>
        <p:spPr>
          <a:xfrm>
            <a:off x="2214758" y="4605694"/>
            <a:ext cx="8176040" cy="954107"/>
          </a:xfrm>
          <a:prstGeom prst="rect">
            <a:avLst/>
          </a:prstGeom>
          <a:noFill/>
        </p:spPr>
        <p:txBody>
          <a:bodyPr wrap="square" rtlCol="0">
            <a:spAutoFit/>
          </a:bodyPr>
          <a:lstStyle/>
          <a:p>
            <a:r>
              <a:rPr kumimoji="1" lang="en-US" altLang="zh-CN" sz="5600" dirty="0" err="1">
                <a:solidFill>
                  <a:srgbClr val="4C4C4C"/>
                </a:solidFill>
                <a:latin typeface="DIN OT" charset="0"/>
                <a:ea typeface="DIN OT" charset="0"/>
                <a:cs typeface="DIN OT" charset="0"/>
              </a:rPr>
              <a:t>www.MyOZFund.org</a:t>
            </a:r>
            <a:endParaRPr kumimoji="1" lang="zh-CN" altLang="en-US" sz="5600" dirty="0">
              <a:solidFill>
                <a:srgbClr val="4C4C4C"/>
              </a:solidFill>
              <a:latin typeface="DIN OT" charset="0"/>
              <a:ea typeface="DIN OT" charset="0"/>
              <a:cs typeface="DIN OT" charset="0"/>
            </a:endParaRPr>
          </a:p>
        </p:txBody>
      </p:sp>
      <p:sp>
        <p:nvSpPr>
          <p:cNvPr id="7" name="文本框 9">
            <a:extLst>
              <a:ext uri="{FF2B5EF4-FFF2-40B4-BE49-F238E27FC236}">
                <a16:creationId xmlns:a16="http://schemas.microsoft.com/office/drawing/2014/main" id="{5FEAFAB5-BA43-BE44-9AC5-55D306CD0874}"/>
              </a:ext>
            </a:extLst>
          </p:cNvPr>
          <p:cNvSpPr txBox="1"/>
          <p:nvPr/>
        </p:nvSpPr>
        <p:spPr>
          <a:xfrm>
            <a:off x="15773400" y="11043769"/>
            <a:ext cx="8210006" cy="1323439"/>
          </a:xfrm>
          <a:prstGeom prst="rect">
            <a:avLst/>
          </a:prstGeom>
          <a:noFill/>
        </p:spPr>
        <p:txBody>
          <a:bodyPr wrap="square" rtlCol="0">
            <a:spAutoFit/>
          </a:bodyPr>
          <a:lstStyle/>
          <a:p>
            <a:r>
              <a:rPr kumimoji="1" lang="en-US" altLang="zh-CN" sz="4000" dirty="0">
                <a:solidFill>
                  <a:srgbClr val="4C4C4C"/>
                </a:solidFill>
                <a:latin typeface="DIN OT" charset="0"/>
                <a:ea typeface="DIN OT" charset="0"/>
                <a:cs typeface="DIN OT" charset="0"/>
              </a:rPr>
              <a:t>DOE “Set!” Submission</a:t>
            </a:r>
          </a:p>
          <a:p>
            <a:r>
              <a:rPr kumimoji="1" lang="en-US" altLang="zh-CN" sz="4000" dirty="0">
                <a:solidFill>
                  <a:srgbClr val="4C4C4C"/>
                </a:solidFill>
                <a:latin typeface="DIN OT" charset="0"/>
                <a:ea typeface="DIN OT" charset="0"/>
                <a:cs typeface="DIN OT" charset="0"/>
              </a:rPr>
              <a:t>July 9, 2019</a:t>
            </a:r>
          </a:p>
        </p:txBody>
      </p:sp>
    </p:spTree>
    <p:extLst>
      <p:ext uri="{BB962C8B-B14F-4D97-AF65-F5344CB8AC3E}">
        <p14:creationId xmlns:p14="http://schemas.microsoft.com/office/powerpoint/2010/main" val="35290868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9170AF82-DBE8-A946-90B1-32FE842F4594}"/>
              </a:ext>
            </a:extLst>
          </p:cNvPr>
          <p:cNvSpPr txBox="1"/>
          <p:nvPr/>
        </p:nvSpPr>
        <p:spPr>
          <a:xfrm>
            <a:off x="4597400" y="2703046"/>
            <a:ext cx="16179800" cy="945900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ctr"/>
            <a:r>
              <a:rPr lang="en-US" sz="3800" dirty="0">
                <a:latin typeface="DIN Alternate" panose="020B0500000000000000" pitchFamily="34" charset="77"/>
              </a:rPr>
              <a:t>With the passing of The Opportunity Zone tax incentive in Dec. 2017, ~$6T of capital gains in the US could potentially be invested in transforming the US economy to non-fossil generation, grid management and mobility.</a:t>
            </a:r>
          </a:p>
          <a:p>
            <a:pPr algn="ctr"/>
            <a:endParaRPr lang="en-US" sz="3800" dirty="0">
              <a:latin typeface="DIN Alternate" panose="020B0500000000000000" pitchFamily="34" charset="77"/>
            </a:endParaRPr>
          </a:p>
          <a:p>
            <a:pPr algn="ctr"/>
            <a:r>
              <a:rPr lang="en-US" sz="3800" dirty="0">
                <a:latin typeface="DIN Alternate" panose="020B0500000000000000" pitchFamily="34" charset="77"/>
              </a:rPr>
              <a:t>The challenges are that stakeholders are unaware that the tax incentive exists and that it applies to clean energy, do not have an education on how to use it correctly and have little experience and knowledge on compliant fund structuring to use and benefit from this power new Federal tax incentive.</a:t>
            </a:r>
          </a:p>
          <a:p>
            <a:pPr algn="ctr"/>
            <a:endParaRPr lang="en-US" sz="3800" dirty="0">
              <a:latin typeface="DIN Alternate" panose="020B0500000000000000" pitchFamily="34" charset="77"/>
            </a:endParaRPr>
          </a:p>
          <a:p>
            <a:pPr algn="ctr"/>
            <a:r>
              <a:rPr lang="en-US" sz="3800" dirty="0">
                <a:latin typeface="DIN Alternate" panose="020B0500000000000000" pitchFamily="34" charset="77"/>
              </a:rPr>
              <a:t>Our solution is simple: </a:t>
            </a:r>
            <a:r>
              <a:rPr lang="en-US" sz="3800" dirty="0">
                <a:latin typeface="DIN Alternate" panose="020B0500000000000000" pitchFamily="34" charset="77"/>
                <a:hlinkClick r:id="rId2"/>
              </a:rPr>
              <a:t>www.MyOZFund.org</a:t>
            </a:r>
            <a:r>
              <a:rPr lang="en-US" dirty="0">
                <a:latin typeface="DIN Alternate" panose="020B0500000000000000" pitchFamily="34" charset="77"/>
              </a:rPr>
              <a:t> (be sure to watch the simple explainer </a:t>
            </a:r>
            <a:r>
              <a:rPr lang="en-US" dirty="0">
                <a:latin typeface="DIN Alternate" panose="020B0500000000000000" pitchFamily="34" charset="77"/>
                <a:hlinkClick r:id="rId3"/>
              </a:rPr>
              <a:t>video</a:t>
            </a:r>
            <a:r>
              <a:rPr lang="en-US" dirty="0">
                <a:latin typeface="DIN Alternate" panose="020B0500000000000000" pitchFamily="34" charset="77"/>
              </a:rPr>
              <a:t>)</a:t>
            </a:r>
          </a:p>
          <a:p>
            <a:pPr algn="ctr"/>
            <a:endParaRPr lang="en-US" sz="3800" dirty="0">
              <a:latin typeface="DIN Alternate" panose="020B0500000000000000" pitchFamily="34" charset="77"/>
            </a:endParaRPr>
          </a:p>
          <a:p>
            <a:pPr algn="ctr"/>
            <a:endParaRPr lang="en-US" sz="3800" dirty="0">
              <a:latin typeface="DIN Alternate" panose="020B0500000000000000" pitchFamily="34" charset="77"/>
            </a:endParaRPr>
          </a:p>
          <a:p>
            <a:pPr algn="ctr"/>
            <a:endParaRPr lang="en-US" sz="3800" dirty="0">
              <a:latin typeface="DIN Alternate" panose="020B0500000000000000" pitchFamily="34" charset="77"/>
            </a:endParaRPr>
          </a:p>
          <a:p>
            <a:pPr algn="ctr"/>
            <a:endParaRPr lang="en-US" sz="3800" dirty="0">
              <a:latin typeface="DIN Alternate" panose="020B0500000000000000" pitchFamily="34" charset="77"/>
            </a:endParaRPr>
          </a:p>
          <a:p>
            <a:pPr algn="ctr"/>
            <a:r>
              <a:rPr lang="en-US" sz="3800" dirty="0">
                <a:latin typeface="DIN Alternate" panose="020B0500000000000000" pitchFamily="34" charset="77"/>
              </a:rPr>
              <a:t>Think of this new digital platform as a “mashup” of LegalZoom + DocuSign + TurboTax for QOFs in clean energy</a:t>
            </a:r>
          </a:p>
        </p:txBody>
      </p:sp>
      <p:sp>
        <p:nvSpPr>
          <p:cNvPr id="6" name="TextBox 5">
            <a:extLst>
              <a:ext uri="{FF2B5EF4-FFF2-40B4-BE49-F238E27FC236}">
                <a16:creationId xmlns:a16="http://schemas.microsoft.com/office/drawing/2014/main" id="{1E36EDE9-2B77-D14C-83D7-ED770D4F8E13}"/>
              </a:ext>
            </a:extLst>
          </p:cNvPr>
          <p:cNvSpPr txBox="1"/>
          <p:nvPr/>
        </p:nvSpPr>
        <p:spPr>
          <a:xfrm>
            <a:off x="7376159" y="1082585"/>
            <a:ext cx="8683467" cy="87203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r>
              <a:rPr lang="en-US" sz="5000" dirty="0"/>
              <a:t>Submission Summary Slide</a:t>
            </a:r>
          </a:p>
        </p:txBody>
      </p:sp>
      <p:sp>
        <p:nvSpPr>
          <p:cNvPr id="4" name="矩形 9">
            <a:extLst>
              <a:ext uri="{FF2B5EF4-FFF2-40B4-BE49-F238E27FC236}">
                <a16:creationId xmlns:a16="http://schemas.microsoft.com/office/drawing/2014/main" id="{B320841D-F250-704A-A2FC-A94EEF6AF850}"/>
              </a:ext>
            </a:extLst>
          </p:cNvPr>
          <p:cNvSpPr/>
          <p:nvPr/>
        </p:nvSpPr>
        <p:spPr>
          <a:xfrm>
            <a:off x="3048000" y="13321847"/>
            <a:ext cx="18288000" cy="415926"/>
          </a:xfrm>
          <a:prstGeom prst="rect">
            <a:avLst/>
          </a:prstGeom>
          <a:gradFill>
            <a:gsLst>
              <a:gs pos="0">
                <a:srgbClr val="185377"/>
              </a:gs>
              <a:gs pos="100000">
                <a:srgbClr val="FF7E0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6000"/>
          </a:p>
        </p:txBody>
      </p:sp>
      <p:sp>
        <p:nvSpPr>
          <p:cNvPr id="7" name="TextBox 6">
            <a:extLst>
              <a:ext uri="{FF2B5EF4-FFF2-40B4-BE49-F238E27FC236}">
                <a16:creationId xmlns:a16="http://schemas.microsoft.com/office/drawing/2014/main" id="{00D08F52-A9BE-7C4D-AD83-40CE9DC63800}"/>
              </a:ext>
            </a:extLst>
          </p:cNvPr>
          <p:cNvSpPr txBox="1"/>
          <p:nvPr/>
        </p:nvSpPr>
        <p:spPr>
          <a:xfrm>
            <a:off x="9125858" y="8652842"/>
            <a:ext cx="11651342" cy="185691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457200" lvl="2" indent="-457200" algn="l">
              <a:buFont typeface="Arial" panose="020B0604020202020204" pitchFamily="34" charset="0"/>
              <a:buChar char="•"/>
            </a:pPr>
            <a:r>
              <a:rPr lang="en-US" sz="3800" dirty="0">
                <a:latin typeface="DIN Alternate" panose="020B0500000000000000" pitchFamily="34" charset="77"/>
              </a:rPr>
              <a:t>Awareness</a:t>
            </a:r>
          </a:p>
          <a:p>
            <a:pPr marL="457200" lvl="2" indent="-457200" algn="l">
              <a:buFont typeface="Arial" panose="020B0604020202020204" pitchFamily="34" charset="0"/>
              <a:buChar char="•"/>
            </a:pPr>
            <a:r>
              <a:rPr lang="en-US" sz="3800" dirty="0">
                <a:latin typeface="DIN Alternate" panose="020B0500000000000000" pitchFamily="34" charset="77"/>
              </a:rPr>
              <a:t>Education</a:t>
            </a:r>
          </a:p>
          <a:p>
            <a:pPr marL="457200" lvl="2" indent="-457200" algn="l">
              <a:buFont typeface="Arial" panose="020B0604020202020204" pitchFamily="34" charset="0"/>
              <a:buChar char="•"/>
            </a:pPr>
            <a:r>
              <a:rPr lang="en-US" sz="3800" dirty="0">
                <a:latin typeface="DIN Alternate" panose="020B0500000000000000" pitchFamily="34" charset="77"/>
              </a:rPr>
              <a:t>Facilitation of compliant, user-owned QOF structures</a:t>
            </a:r>
          </a:p>
        </p:txBody>
      </p:sp>
    </p:spTree>
    <p:extLst>
      <p:ext uri="{BB962C8B-B14F-4D97-AF65-F5344CB8AC3E}">
        <p14:creationId xmlns:p14="http://schemas.microsoft.com/office/powerpoint/2010/main" val="341101340"/>
      </p:ext>
    </p:extLst>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9170AF82-DBE8-A946-90B1-32FE842F4594}"/>
              </a:ext>
            </a:extLst>
          </p:cNvPr>
          <p:cNvSpPr txBox="1"/>
          <p:nvPr/>
        </p:nvSpPr>
        <p:spPr>
          <a:xfrm>
            <a:off x="3575050" y="4498379"/>
            <a:ext cx="17233900" cy="471924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ctr"/>
            <a:r>
              <a:rPr lang="en-US" sz="7500" dirty="0">
                <a:latin typeface="DIN Alternate" panose="020B0500000000000000" pitchFamily="34" charset="77"/>
              </a:rPr>
              <a:t>New Energy Nexus, DLA Piper, Homecoming Capital, High Noon Advisors, Bitwise Industries are all committed to making this a successful project.</a:t>
            </a:r>
          </a:p>
        </p:txBody>
      </p:sp>
      <p:sp>
        <p:nvSpPr>
          <p:cNvPr id="6" name="TextBox 5">
            <a:extLst>
              <a:ext uri="{FF2B5EF4-FFF2-40B4-BE49-F238E27FC236}">
                <a16:creationId xmlns:a16="http://schemas.microsoft.com/office/drawing/2014/main" id="{1E36EDE9-2B77-D14C-83D7-ED770D4F8E13}"/>
              </a:ext>
            </a:extLst>
          </p:cNvPr>
          <p:cNvSpPr txBox="1"/>
          <p:nvPr/>
        </p:nvSpPr>
        <p:spPr>
          <a:xfrm>
            <a:off x="9218810" y="1082585"/>
            <a:ext cx="4998163" cy="87203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r>
              <a:rPr lang="en-US" sz="5000" dirty="0"/>
              <a:t>Partner Support</a:t>
            </a:r>
          </a:p>
        </p:txBody>
      </p:sp>
      <p:sp>
        <p:nvSpPr>
          <p:cNvPr id="4" name="矩形 9">
            <a:extLst>
              <a:ext uri="{FF2B5EF4-FFF2-40B4-BE49-F238E27FC236}">
                <a16:creationId xmlns:a16="http://schemas.microsoft.com/office/drawing/2014/main" id="{B320841D-F250-704A-A2FC-A94EEF6AF850}"/>
              </a:ext>
            </a:extLst>
          </p:cNvPr>
          <p:cNvSpPr/>
          <p:nvPr/>
        </p:nvSpPr>
        <p:spPr>
          <a:xfrm>
            <a:off x="3048000" y="13321847"/>
            <a:ext cx="18288000" cy="415926"/>
          </a:xfrm>
          <a:prstGeom prst="rect">
            <a:avLst/>
          </a:prstGeom>
          <a:gradFill>
            <a:gsLst>
              <a:gs pos="0">
                <a:srgbClr val="185377"/>
              </a:gs>
              <a:gs pos="100000">
                <a:srgbClr val="FF7E0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6000"/>
          </a:p>
        </p:txBody>
      </p:sp>
    </p:spTree>
    <p:extLst>
      <p:ext uri="{BB962C8B-B14F-4D97-AF65-F5344CB8AC3E}">
        <p14:creationId xmlns:p14="http://schemas.microsoft.com/office/powerpoint/2010/main" val="138702628"/>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 name="Rectangle"/>
          <p:cNvSpPr/>
          <p:nvPr/>
        </p:nvSpPr>
        <p:spPr>
          <a:xfrm>
            <a:off x="-455844" y="-256413"/>
            <a:ext cx="25295688" cy="14228826"/>
          </a:xfrm>
          <a:prstGeom prst="rect">
            <a:avLst/>
          </a:prstGeom>
          <a:gradFill>
            <a:gsLst>
              <a:gs pos="0">
                <a:srgbClr val="FF2600"/>
              </a:gs>
              <a:gs pos="100000">
                <a:srgbClr val="FF8900"/>
              </a:gs>
            </a:gsLst>
            <a:lin ang="18900000"/>
          </a:gradFill>
          <a:ln w="12700">
            <a:miter lim="400000"/>
          </a:ln>
        </p:spPr>
        <p:txBody>
          <a:bodyPr lIns="0" tIns="0" rIns="0" bIns="0" anchor="ctr"/>
          <a:lstStyle/>
          <a:p>
            <a:pPr>
              <a:defRPr sz="3200" b="0">
                <a:solidFill>
                  <a:srgbClr val="FFFFFF"/>
                </a:solidFill>
                <a:latin typeface="+mj-lt"/>
                <a:ea typeface="+mj-ea"/>
                <a:cs typeface="+mj-cs"/>
                <a:sym typeface="Helvetica Neue Medium"/>
              </a:defRPr>
            </a:pPr>
            <a:endParaRPr dirty="0"/>
          </a:p>
        </p:txBody>
      </p:sp>
      <p:sp>
        <p:nvSpPr>
          <p:cNvPr id="391" name="newenergynexus.co"/>
          <p:cNvSpPr txBox="1"/>
          <p:nvPr/>
        </p:nvSpPr>
        <p:spPr>
          <a:xfrm>
            <a:off x="1430147" y="11538924"/>
            <a:ext cx="1907573" cy="37959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algn="l">
              <a:defRPr sz="1800" b="0">
                <a:solidFill>
                  <a:srgbClr val="FFFFFF"/>
                </a:solidFill>
                <a:latin typeface="Gotham Pro Regular"/>
                <a:ea typeface="Gotham Pro Regular"/>
                <a:cs typeface="Gotham Pro Regular"/>
                <a:sym typeface="Gotham Pro Regular"/>
              </a:defRPr>
            </a:lvl1pPr>
          </a:lstStyle>
          <a:p>
            <a:r>
              <a:t>energynexus.co</a:t>
            </a:r>
          </a:p>
        </p:txBody>
      </p:sp>
      <p:sp>
        <p:nvSpPr>
          <p:cNvPr id="392" name="Line"/>
          <p:cNvSpPr/>
          <p:nvPr/>
        </p:nvSpPr>
        <p:spPr>
          <a:xfrm>
            <a:off x="1346200" y="12052300"/>
            <a:ext cx="21640801" cy="0"/>
          </a:xfrm>
          <a:prstGeom prst="line">
            <a:avLst/>
          </a:prstGeom>
          <a:ln w="38100" cap="rnd">
            <a:solidFill>
              <a:srgbClr val="FFFFFF"/>
            </a:solidFill>
            <a:custDash>
              <a:ds d="100000" sp="200000"/>
            </a:custDash>
          </a:ln>
        </p:spPr>
        <p:txBody>
          <a:bodyPr lIns="50800" tIns="50800" rIns="50800" bIns="50800" anchor="ctr"/>
          <a:lstStyle/>
          <a:p>
            <a:pPr>
              <a:defRPr sz="3200" b="0">
                <a:solidFill>
                  <a:srgbClr val="FFFFFF"/>
                </a:solidFill>
                <a:latin typeface="+mj-lt"/>
                <a:ea typeface="+mj-ea"/>
                <a:cs typeface="+mj-cs"/>
                <a:sym typeface="Helvetica Neue Medium"/>
              </a:defRPr>
            </a:pPr>
            <a:endParaRPr/>
          </a:p>
        </p:txBody>
      </p:sp>
      <p:pic>
        <p:nvPicPr>
          <p:cNvPr id="7" name="Picture 6"/>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657637" y="713641"/>
            <a:ext cx="7018454" cy="4000923"/>
          </a:xfrm>
          <a:prstGeom prst="rect">
            <a:avLst/>
          </a:prstGeom>
        </p:spPr>
      </p:pic>
      <p:pic>
        <p:nvPicPr>
          <p:cNvPr id="11" name="Picture 10">
            <a:extLst>
              <a:ext uri="{FF2B5EF4-FFF2-40B4-BE49-F238E27FC236}">
                <a16:creationId xmlns:a16="http://schemas.microsoft.com/office/drawing/2014/main" id="{9B27FDDC-6641-5D4F-831E-B8FBDCD9E82F}"/>
              </a:ext>
            </a:extLst>
          </p:cNvPr>
          <p:cNvPicPr>
            <a:picLocks noChangeAspect="1"/>
          </p:cNvPicPr>
          <p:nvPr/>
        </p:nvPicPr>
        <p:blipFill>
          <a:blip r:embed="rId3"/>
          <a:stretch>
            <a:fillRect/>
          </a:stretch>
        </p:blipFill>
        <p:spPr>
          <a:xfrm>
            <a:off x="17052477" y="5003089"/>
            <a:ext cx="6560017" cy="5097311"/>
          </a:xfrm>
          <a:prstGeom prst="rect">
            <a:avLst/>
          </a:prstGeom>
        </p:spPr>
      </p:pic>
      <p:sp>
        <p:nvSpPr>
          <p:cNvPr id="12" name="TextBox 11">
            <a:extLst>
              <a:ext uri="{FF2B5EF4-FFF2-40B4-BE49-F238E27FC236}">
                <a16:creationId xmlns:a16="http://schemas.microsoft.com/office/drawing/2014/main" id="{E69FCCD2-B11C-2D41-8F24-6596F82D1527}"/>
              </a:ext>
            </a:extLst>
          </p:cNvPr>
          <p:cNvSpPr txBox="1"/>
          <p:nvPr/>
        </p:nvSpPr>
        <p:spPr>
          <a:xfrm>
            <a:off x="8375392" y="10213629"/>
            <a:ext cx="6633226" cy="302647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lang="en-US" sz="10000" dirty="0"/>
              <a:t>Thank You</a:t>
            </a:r>
          </a:p>
          <a:p>
            <a:pPr marL="0" marR="0" indent="0" algn="ctr" defTabSz="825500" rtl="0" fontAlgn="auto" latinLnBrk="0" hangingPunct="0">
              <a:lnSpc>
                <a:spcPct val="100000"/>
              </a:lnSpc>
              <a:spcBef>
                <a:spcPts val="0"/>
              </a:spcBef>
              <a:spcAft>
                <a:spcPts val="0"/>
              </a:spcAft>
              <a:buClrTx/>
              <a:buSzTx/>
              <a:buFontTx/>
              <a:buNone/>
              <a:tabLst/>
            </a:pPr>
            <a:endParaRPr kumimoji="0" lang="en-US" b="1" i="0" u="none" strike="noStrike" cap="none" spc="0" normalizeH="0" baseline="0" dirty="0">
              <a:ln>
                <a:noFill/>
              </a:ln>
              <a:solidFill>
                <a:srgbClr val="000000"/>
              </a:solidFill>
              <a:effectLst/>
              <a:uFillTx/>
              <a:latin typeface="Helvetica Neue"/>
              <a:ea typeface="Helvetica Neue"/>
              <a:cs typeface="Helvetica Neue"/>
              <a:sym typeface="Helvetica Neue"/>
            </a:endParaRPr>
          </a:p>
          <a:p>
            <a:pPr marL="0" marR="0" indent="0" algn="ctr" defTabSz="825500" rtl="0" fontAlgn="auto" latinLnBrk="0" hangingPunct="0">
              <a:lnSpc>
                <a:spcPct val="100000"/>
              </a:lnSpc>
              <a:spcBef>
                <a:spcPts val="0"/>
              </a:spcBef>
              <a:spcAft>
                <a:spcPts val="0"/>
              </a:spcAft>
              <a:buClrTx/>
              <a:buSzTx/>
              <a:buFontTx/>
              <a:buNone/>
              <a:tabLst/>
            </a:pPr>
            <a:r>
              <a:rPr lang="en-US" dirty="0"/>
              <a:t>Jon Bonanno</a:t>
            </a:r>
          </a:p>
          <a:p>
            <a:pPr marL="0" marR="0" indent="0" algn="ctr" defTabSz="825500" rtl="0" fontAlgn="auto" latinLnBrk="0" hangingPunct="0">
              <a:lnSpc>
                <a:spcPct val="100000"/>
              </a:lnSpc>
              <a:spcBef>
                <a:spcPts val="0"/>
              </a:spcBef>
              <a:spcAft>
                <a:spcPts val="0"/>
              </a:spcAft>
              <a:buClrTx/>
              <a:buSzTx/>
              <a:buFontTx/>
              <a:buNone/>
              <a:tabLst/>
            </a:pPr>
            <a:r>
              <a:rPr kumimoji="0" lang="en-US" b="1" i="0" u="none" strike="noStrike" cap="none" spc="0" normalizeH="0" baseline="0" dirty="0" err="1">
                <a:ln>
                  <a:noFill/>
                </a:ln>
                <a:solidFill>
                  <a:srgbClr val="000000"/>
                </a:solidFill>
                <a:effectLst/>
                <a:uFillTx/>
                <a:latin typeface="Helvetica Neue"/>
                <a:ea typeface="Helvetica Neue"/>
                <a:cs typeface="Helvetica Neue"/>
                <a:sym typeface="Helvetica Neue"/>
              </a:rPr>
              <a:t>getstarted@myozfund.org</a:t>
            </a:r>
            <a:endParaRPr kumimoji="0" lang="en-US" b="1" i="0" u="none" strike="noStrike" cap="none" spc="0" normalizeH="0" baseline="0" dirty="0">
              <a:ln>
                <a:noFill/>
              </a:ln>
              <a:solidFill>
                <a:srgbClr val="000000"/>
              </a:solidFill>
              <a:effectLst/>
              <a:uFillTx/>
              <a:latin typeface="Helvetica Neue"/>
              <a:ea typeface="Helvetica Neue"/>
              <a:cs typeface="Helvetica Neue"/>
              <a:sym typeface="Helvetica Neue"/>
            </a:endParaRPr>
          </a:p>
        </p:txBody>
      </p:sp>
      <p:pic>
        <p:nvPicPr>
          <p:cNvPr id="4" name="Picture 3" descr="A close up of a sign&#10;&#10;Description automatically generated">
            <a:extLst>
              <a:ext uri="{FF2B5EF4-FFF2-40B4-BE49-F238E27FC236}">
                <a16:creationId xmlns:a16="http://schemas.microsoft.com/office/drawing/2014/main" id="{6CD69CE3-7F5A-8945-AB1B-3A387E088B3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7727" y="6192677"/>
            <a:ext cx="7958215" cy="3002550"/>
          </a:xfrm>
          <a:prstGeom prst="rect">
            <a:avLst/>
          </a:prstGeom>
        </p:spPr>
      </p:pic>
      <p:pic>
        <p:nvPicPr>
          <p:cNvPr id="14" name="Graphic 13">
            <a:extLst>
              <a:ext uri="{FF2B5EF4-FFF2-40B4-BE49-F238E27FC236}">
                <a16:creationId xmlns:a16="http://schemas.microsoft.com/office/drawing/2014/main" id="{BCB10FAC-DB17-DA4A-BE69-72D05D58619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389513" y="5149612"/>
            <a:ext cx="7331777" cy="4280527"/>
          </a:xfrm>
          <a:prstGeom prst="rect">
            <a:avLst/>
          </a:prstGeom>
        </p:spPr>
      </p:pic>
      <p:sp>
        <p:nvSpPr>
          <p:cNvPr id="2" name="Rounded Rectangle 1">
            <a:extLst>
              <a:ext uri="{FF2B5EF4-FFF2-40B4-BE49-F238E27FC236}">
                <a16:creationId xmlns:a16="http://schemas.microsoft.com/office/drawing/2014/main" id="{F337B0A1-C723-0743-8375-914228AF9B86}"/>
              </a:ext>
            </a:extLst>
          </p:cNvPr>
          <p:cNvSpPr/>
          <p:nvPr/>
        </p:nvSpPr>
        <p:spPr>
          <a:xfrm>
            <a:off x="18142002" y="535120"/>
            <a:ext cx="4232930" cy="4000923"/>
          </a:xfrm>
          <a:prstGeom prst="roundRect">
            <a:avLst/>
          </a:prstGeom>
          <a:solidFill>
            <a:schemeClr val="bg1"/>
          </a:solidFill>
          <a:ln w="12700" cap="flat">
            <a:noFill/>
            <a:miter lim="400000"/>
          </a:ln>
          <a:effectLst>
            <a:outerShdw blurRad="381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dirty="0">
              <a:ln>
                <a:noFill/>
              </a:ln>
              <a:solidFill>
                <a:srgbClr val="FFFFFF"/>
              </a:solidFill>
              <a:effectLst/>
              <a:uFillTx/>
              <a:latin typeface="+mj-lt"/>
              <a:ea typeface="+mj-ea"/>
              <a:cs typeface="+mj-cs"/>
              <a:sym typeface="Helvetica Neue Medium"/>
            </a:endParaRPr>
          </a:p>
        </p:txBody>
      </p:sp>
      <p:pic>
        <p:nvPicPr>
          <p:cNvPr id="13" name="Picture 12">
            <a:extLst>
              <a:ext uri="{FF2B5EF4-FFF2-40B4-BE49-F238E27FC236}">
                <a16:creationId xmlns:a16="http://schemas.microsoft.com/office/drawing/2014/main" id="{A50F4981-BBF4-D64C-91D4-96BBEDFF8D85}"/>
              </a:ext>
            </a:extLst>
          </p:cNvPr>
          <p:cNvPicPr>
            <a:picLocks noChangeAspect="1"/>
          </p:cNvPicPr>
          <p:nvPr/>
        </p:nvPicPr>
        <p:blipFill>
          <a:blip r:embed="rId7"/>
          <a:stretch>
            <a:fillRect/>
          </a:stretch>
        </p:blipFill>
        <p:spPr>
          <a:xfrm>
            <a:off x="18142002" y="877216"/>
            <a:ext cx="4232930" cy="3168908"/>
          </a:xfrm>
          <a:prstGeom prst="rect">
            <a:avLst/>
          </a:prstGeom>
        </p:spPr>
      </p:pic>
      <p:pic>
        <p:nvPicPr>
          <p:cNvPr id="15" name="Picture 14">
            <a:extLst>
              <a:ext uri="{FF2B5EF4-FFF2-40B4-BE49-F238E27FC236}">
                <a16:creationId xmlns:a16="http://schemas.microsoft.com/office/drawing/2014/main" id="{21E34041-A872-4545-964F-B789AE098512}"/>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615433" y="1998213"/>
            <a:ext cx="7958215" cy="1652225"/>
          </a:xfrm>
          <a:prstGeom prst="rect">
            <a:avLst/>
          </a:prstGeom>
        </p:spPr>
      </p:pic>
    </p:spTree>
    <p:extLst>
      <p:ext uri="{BB962C8B-B14F-4D97-AF65-F5344CB8AC3E}">
        <p14:creationId xmlns:p14="http://schemas.microsoft.com/office/powerpoint/2010/main" val="1707985935"/>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4D10083E-4DA6-E347-A9BF-303804AE02C2}"/>
              </a:ext>
            </a:extLst>
          </p:cNvPr>
          <p:cNvSpPr txBox="1"/>
          <p:nvPr/>
        </p:nvSpPr>
        <p:spPr>
          <a:xfrm>
            <a:off x="4780935" y="2810939"/>
            <a:ext cx="10389802" cy="182614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l"/>
            <a:r>
              <a:rPr lang="en-US" sz="2800" dirty="0">
                <a:latin typeface="DIN Alternate" panose="020B0500000000000000" pitchFamily="34" charset="77"/>
              </a:rPr>
              <a:t>Jon Bonanno</a:t>
            </a:r>
          </a:p>
          <a:p>
            <a:pPr algn="l"/>
            <a:r>
              <a:rPr lang="en-US" sz="2800" dirty="0">
                <a:latin typeface="DIN Alternate" panose="020B0500000000000000" pitchFamily="34" charset="77"/>
              </a:rPr>
              <a:t>Speaker</a:t>
            </a:r>
          </a:p>
          <a:p>
            <a:pPr algn="l"/>
            <a:r>
              <a:rPr lang="en-US" sz="2800" dirty="0">
                <a:latin typeface="DIN Alternate" panose="020B0500000000000000" pitchFamily="34" charset="77"/>
              </a:rPr>
              <a:t>CXO, New Energy Nexus &amp; California Clean Energy Fund</a:t>
            </a:r>
          </a:p>
          <a:p>
            <a:pPr algn="l"/>
            <a:r>
              <a:rPr lang="en-US" sz="2800" dirty="0" err="1">
                <a:latin typeface="DIN Alternate" panose="020B0500000000000000" pitchFamily="34" charset="77"/>
              </a:rPr>
              <a:t>jon@newenergynexus.com</a:t>
            </a:r>
            <a:endParaRPr lang="en-US" sz="2800" dirty="0">
              <a:latin typeface="DIN Alternate" panose="020B0500000000000000" pitchFamily="34" charset="77"/>
            </a:endParaRPr>
          </a:p>
        </p:txBody>
      </p:sp>
      <p:pic>
        <p:nvPicPr>
          <p:cNvPr id="8" name="Picture 7">
            <a:extLst>
              <a:ext uri="{FF2B5EF4-FFF2-40B4-BE49-F238E27FC236}">
                <a16:creationId xmlns:a16="http://schemas.microsoft.com/office/drawing/2014/main" id="{11CF93B0-8A20-8B4C-A52F-D76A6AC867FA}"/>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1677080" y="2621644"/>
            <a:ext cx="2464860" cy="2120900"/>
          </a:xfrm>
          <a:prstGeom prst="rect">
            <a:avLst/>
          </a:prstGeom>
        </p:spPr>
      </p:pic>
      <p:sp>
        <p:nvSpPr>
          <p:cNvPr id="10" name="TextBox 9">
            <a:extLst>
              <a:ext uri="{FF2B5EF4-FFF2-40B4-BE49-F238E27FC236}">
                <a16:creationId xmlns:a16="http://schemas.microsoft.com/office/drawing/2014/main" id="{0BCFBC6D-C9BA-7B49-854D-305A24F6618C}"/>
              </a:ext>
            </a:extLst>
          </p:cNvPr>
          <p:cNvSpPr txBox="1"/>
          <p:nvPr/>
        </p:nvSpPr>
        <p:spPr>
          <a:xfrm>
            <a:off x="4780934" y="8321312"/>
            <a:ext cx="7188696" cy="182614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l"/>
            <a:r>
              <a:rPr lang="en-US" sz="2800" dirty="0">
                <a:latin typeface="DIN Alternate" panose="020B0500000000000000" pitchFamily="34" charset="77"/>
              </a:rPr>
              <a:t>Greg Rosen</a:t>
            </a:r>
          </a:p>
          <a:p>
            <a:pPr algn="l"/>
            <a:r>
              <a:rPr lang="en-US" sz="2800" dirty="0">
                <a:latin typeface="DIN Alternate" panose="020B0500000000000000" pitchFamily="34" charset="77"/>
              </a:rPr>
              <a:t>Support Partner</a:t>
            </a:r>
          </a:p>
          <a:p>
            <a:pPr algn="l"/>
            <a:r>
              <a:rPr lang="en-US" sz="2800" dirty="0">
                <a:latin typeface="DIN Alternate" panose="020B0500000000000000" pitchFamily="34" charset="77"/>
              </a:rPr>
              <a:t>Principal, High Noon Advisors</a:t>
            </a:r>
          </a:p>
          <a:p>
            <a:pPr algn="l"/>
            <a:r>
              <a:rPr lang="en-US" sz="2800" dirty="0" err="1">
                <a:latin typeface="DIN Alternate" panose="020B0500000000000000" pitchFamily="34" charset="77"/>
              </a:rPr>
              <a:t>greg.rosen@highnoonadvisors.com</a:t>
            </a:r>
            <a:endParaRPr lang="en-US" sz="2800" dirty="0">
              <a:latin typeface="DIN Alternate" panose="020B0500000000000000" pitchFamily="34" charset="77"/>
            </a:endParaRPr>
          </a:p>
        </p:txBody>
      </p:sp>
      <p:pic>
        <p:nvPicPr>
          <p:cNvPr id="14" name="Picture 13">
            <a:extLst>
              <a:ext uri="{FF2B5EF4-FFF2-40B4-BE49-F238E27FC236}">
                <a16:creationId xmlns:a16="http://schemas.microsoft.com/office/drawing/2014/main" id="{8C1D0EE0-ABD6-7B41-8744-0A0A355DCB05}"/>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677080" y="8021671"/>
            <a:ext cx="2464860" cy="2464860"/>
          </a:xfrm>
          <a:prstGeom prst="rect">
            <a:avLst/>
          </a:prstGeom>
        </p:spPr>
      </p:pic>
      <p:pic>
        <p:nvPicPr>
          <p:cNvPr id="23" name="Picture 22">
            <a:extLst>
              <a:ext uri="{FF2B5EF4-FFF2-40B4-BE49-F238E27FC236}">
                <a16:creationId xmlns:a16="http://schemas.microsoft.com/office/drawing/2014/main" id="{DD817779-3CFA-F744-B996-CC9BDB3D0EDD}"/>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1497930" y="9244857"/>
            <a:ext cx="1270000" cy="1270000"/>
          </a:xfrm>
          <a:prstGeom prst="rect">
            <a:avLst/>
          </a:prstGeom>
        </p:spPr>
      </p:pic>
      <p:pic>
        <p:nvPicPr>
          <p:cNvPr id="25" name="Picture 24">
            <a:extLst>
              <a:ext uri="{FF2B5EF4-FFF2-40B4-BE49-F238E27FC236}">
                <a16:creationId xmlns:a16="http://schemas.microsoft.com/office/drawing/2014/main" id="{DF27773F-14C8-8B44-9266-70AAC31478D0}"/>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21180514" y="8479839"/>
            <a:ext cx="1816936" cy="428704"/>
          </a:xfrm>
          <a:prstGeom prst="rect">
            <a:avLst/>
          </a:prstGeom>
        </p:spPr>
      </p:pic>
      <p:pic>
        <p:nvPicPr>
          <p:cNvPr id="29" name="Picture 28">
            <a:extLst>
              <a:ext uri="{FF2B5EF4-FFF2-40B4-BE49-F238E27FC236}">
                <a16:creationId xmlns:a16="http://schemas.microsoft.com/office/drawing/2014/main" id="{5581A9BA-FF9F-B442-A42F-C2A76962DD0E}"/>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19134544" y="8031124"/>
            <a:ext cx="1019148" cy="1212402"/>
          </a:xfrm>
          <a:prstGeom prst="rect">
            <a:avLst/>
          </a:prstGeom>
        </p:spPr>
      </p:pic>
      <p:pic>
        <p:nvPicPr>
          <p:cNvPr id="31" name="Picture 30">
            <a:extLst>
              <a:ext uri="{FF2B5EF4-FFF2-40B4-BE49-F238E27FC236}">
                <a16:creationId xmlns:a16="http://schemas.microsoft.com/office/drawing/2014/main" id="{79FC9493-F2E7-2145-B4DA-A17D3DEE7675}"/>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16780522" y="9415289"/>
            <a:ext cx="1219200" cy="1219200"/>
          </a:xfrm>
          <a:prstGeom prst="rect">
            <a:avLst/>
          </a:prstGeom>
        </p:spPr>
      </p:pic>
      <p:pic>
        <p:nvPicPr>
          <p:cNvPr id="35" name="Picture 34">
            <a:extLst>
              <a:ext uri="{FF2B5EF4-FFF2-40B4-BE49-F238E27FC236}">
                <a16:creationId xmlns:a16="http://schemas.microsoft.com/office/drawing/2014/main" id="{38F204E7-AAE0-844B-B204-F1FC28E80536}"/>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19009118" y="9444961"/>
            <a:ext cx="1270000" cy="1257300"/>
          </a:xfrm>
          <a:prstGeom prst="rect">
            <a:avLst/>
          </a:prstGeom>
        </p:spPr>
      </p:pic>
      <p:pic>
        <p:nvPicPr>
          <p:cNvPr id="41" name="Picture 40">
            <a:extLst>
              <a:ext uri="{FF2B5EF4-FFF2-40B4-BE49-F238E27FC236}">
                <a16:creationId xmlns:a16="http://schemas.microsoft.com/office/drawing/2014/main" id="{94C179D0-E313-494F-922A-7CF47FA1655E}"/>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16586554" y="3969111"/>
            <a:ext cx="3336608" cy="919906"/>
          </a:xfrm>
          <a:prstGeom prst="rect">
            <a:avLst/>
          </a:prstGeom>
        </p:spPr>
      </p:pic>
      <p:pic>
        <p:nvPicPr>
          <p:cNvPr id="43" name="Picture 42">
            <a:extLst>
              <a:ext uri="{FF2B5EF4-FFF2-40B4-BE49-F238E27FC236}">
                <a16:creationId xmlns:a16="http://schemas.microsoft.com/office/drawing/2014/main" id="{ED47D089-9AAB-DE4F-B0BA-60883A10BB11}"/>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20241282" y="2260238"/>
            <a:ext cx="1270000" cy="1270000"/>
          </a:xfrm>
          <a:prstGeom prst="rect">
            <a:avLst/>
          </a:prstGeom>
        </p:spPr>
      </p:pic>
      <p:pic>
        <p:nvPicPr>
          <p:cNvPr id="45" name="Picture 44">
            <a:extLst>
              <a:ext uri="{FF2B5EF4-FFF2-40B4-BE49-F238E27FC236}">
                <a16:creationId xmlns:a16="http://schemas.microsoft.com/office/drawing/2014/main" id="{852E3A92-4F7C-DE4B-ADEB-1F3D57B3281F}"/>
              </a:ext>
            </a:extLst>
          </p:cNvPr>
          <p:cNvPicPr>
            <a:picLocks noChangeAspect="1"/>
          </p:cNvPicPr>
          <p:nvPr/>
        </p:nvPicPr>
        <p:blipFill rotWithShape="1">
          <a:blip r:embed="rId11" cstate="email">
            <a:extLst>
              <a:ext uri="{28A0092B-C50C-407E-A947-70E740481C1C}">
                <a14:useLocalDpi xmlns:a14="http://schemas.microsoft.com/office/drawing/2010/main"/>
              </a:ext>
            </a:extLst>
          </a:blip>
          <a:srcRect/>
          <a:stretch/>
        </p:blipFill>
        <p:spPr>
          <a:xfrm>
            <a:off x="21896922" y="3025606"/>
            <a:ext cx="1125390" cy="1573248"/>
          </a:xfrm>
          <a:prstGeom prst="rect">
            <a:avLst/>
          </a:prstGeom>
        </p:spPr>
      </p:pic>
      <p:pic>
        <p:nvPicPr>
          <p:cNvPr id="49" name="Picture 48">
            <a:extLst>
              <a:ext uri="{FF2B5EF4-FFF2-40B4-BE49-F238E27FC236}">
                <a16:creationId xmlns:a16="http://schemas.microsoft.com/office/drawing/2014/main" id="{CC1CECD8-9512-604D-801A-BD082A6CE8DD}"/>
              </a:ext>
            </a:extLst>
          </p:cNvPr>
          <p:cNvPicPr>
            <a:picLocks noChangeAspect="1"/>
          </p:cNvPicPr>
          <p:nvPr/>
        </p:nvPicPr>
        <p:blipFill rotWithShape="1">
          <a:blip r:embed="rId12" cstate="email">
            <a:extLst>
              <a:ext uri="{28A0092B-C50C-407E-A947-70E740481C1C}">
                <a14:useLocalDpi xmlns:a14="http://schemas.microsoft.com/office/drawing/2010/main"/>
              </a:ext>
            </a:extLst>
          </a:blip>
          <a:srcRect/>
          <a:stretch/>
        </p:blipFill>
        <p:spPr>
          <a:xfrm>
            <a:off x="20048778" y="3761484"/>
            <a:ext cx="1270000" cy="1127532"/>
          </a:xfrm>
          <a:prstGeom prst="rect">
            <a:avLst/>
          </a:prstGeom>
        </p:spPr>
      </p:pic>
      <p:pic>
        <p:nvPicPr>
          <p:cNvPr id="55" name="Picture 54">
            <a:extLst>
              <a:ext uri="{FF2B5EF4-FFF2-40B4-BE49-F238E27FC236}">
                <a16:creationId xmlns:a16="http://schemas.microsoft.com/office/drawing/2014/main" id="{E061082B-6D86-AE41-AFD4-BB552949E3DE}"/>
              </a:ext>
            </a:extLst>
          </p:cNvPr>
          <p:cNvPicPr>
            <a:picLocks noChangeAspect="1"/>
          </p:cNvPicPr>
          <p:nvPr/>
        </p:nvPicPr>
        <p:blipFill>
          <a:blip r:embed="rId13" cstate="email">
            <a:extLst>
              <a:ext uri="{28A0092B-C50C-407E-A947-70E740481C1C}">
                <a14:useLocalDpi xmlns:a14="http://schemas.microsoft.com/office/drawing/2010/main"/>
              </a:ext>
            </a:extLst>
          </a:blip>
          <a:stretch>
            <a:fillRect/>
          </a:stretch>
        </p:blipFill>
        <p:spPr>
          <a:xfrm>
            <a:off x="16023946" y="8443346"/>
            <a:ext cx="2540448" cy="725842"/>
          </a:xfrm>
          <a:prstGeom prst="rect">
            <a:avLst/>
          </a:prstGeom>
        </p:spPr>
      </p:pic>
      <p:pic>
        <p:nvPicPr>
          <p:cNvPr id="56" name="Picture 55">
            <a:extLst>
              <a:ext uri="{FF2B5EF4-FFF2-40B4-BE49-F238E27FC236}">
                <a16:creationId xmlns:a16="http://schemas.microsoft.com/office/drawing/2014/main" id="{5F9FFDBC-5043-EA44-A789-67379A2C3C6D}"/>
              </a:ext>
            </a:extLst>
          </p:cNvPr>
          <p:cNvPicPr>
            <a:picLocks noChangeAspect="1"/>
          </p:cNvPicPr>
          <p:nvPr/>
        </p:nvPicPr>
        <p:blipFill>
          <a:blip r:embed="rId14"/>
          <a:stretch>
            <a:fillRect/>
          </a:stretch>
        </p:blipFill>
        <p:spPr>
          <a:xfrm>
            <a:off x="13202984" y="8413845"/>
            <a:ext cx="2350138" cy="1759389"/>
          </a:xfrm>
          <a:prstGeom prst="rect">
            <a:avLst/>
          </a:prstGeom>
        </p:spPr>
      </p:pic>
      <p:pic>
        <p:nvPicPr>
          <p:cNvPr id="24" name="Picture 23" descr="A close up of a sign&#10;&#10;Description automatically generated">
            <a:extLst>
              <a:ext uri="{FF2B5EF4-FFF2-40B4-BE49-F238E27FC236}">
                <a16:creationId xmlns:a16="http://schemas.microsoft.com/office/drawing/2014/main" id="{A910BACF-8D26-9D42-BDD7-BA1401D367D1}"/>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16682130" y="2560834"/>
            <a:ext cx="2979984" cy="1124316"/>
          </a:xfrm>
          <a:prstGeom prst="rect">
            <a:avLst/>
          </a:prstGeom>
        </p:spPr>
      </p:pic>
      <p:pic>
        <p:nvPicPr>
          <p:cNvPr id="3" name="Picture 2" descr="A person wearing a suit and tie smiling at the camera&#10;&#10;Description automatically generated">
            <a:extLst>
              <a:ext uri="{FF2B5EF4-FFF2-40B4-BE49-F238E27FC236}">
                <a16:creationId xmlns:a16="http://schemas.microsoft.com/office/drawing/2014/main" id="{3EA98B79-D3D0-A74E-8CA2-455042A8DADE}"/>
              </a:ext>
            </a:extLst>
          </p:cNvPr>
          <p:cNvPicPr>
            <a:picLocks noChangeAspect="1"/>
          </p:cNvPicPr>
          <p:nvPr/>
        </p:nvPicPr>
        <p:blipFill>
          <a:blip r:embed="rId16"/>
          <a:stretch>
            <a:fillRect/>
          </a:stretch>
        </p:blipFill>
        <p:spPr>
          <a:xfrm>
            <a:off x="1755218" y="5076371"/>
            <a:ext cx="2530928" cy="2607622"/>
          </a:xfrm>
          <a:prstGeom prst="rect">
            <a:avLst/>
          </a:prstGeom>
        </p:spPr>
      </p:pic>
      <p:sp>
        <p:nvSpPr>
          <p:cNvPr id="27" name="TextBox 26">
            <a:extLst>
              <a:ext uri="{FF2B5EF4-FFF2-40B4-BE49-F238E27FC236}">
                <a16:creationId xmlns:a16="http://schemas.microsoft.com/office/drawing/2014/main" id="{CAF7B076-1AC7-9841-8B89-2B837E80C63F}"/>
              </a:ext>
            </a:extLst>
          </p:cNvPr>
          <p:cNvSpPr txBox="1"/>
          <p:nvPr/>
        </p:nvSpPr>
        <p:spPr>
          <a:xfrm>
            <a:off x="4780935" y="5261295"/>
            <a:ext cx="10389802" cy="182614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l"/>
            <a:r>
              <a:rPr lang="en-US" sz="2800" dirty="0">
                <a:latin typeface="DIN Alternate" panose="020B0500000000000000" pitchFamily="34" charset="77"/>
              </a:rPr>
              <a:t>Craig Tighe</a:t>
            </a:r>
          </a:p>
          <a:p>
            <a:pPr algn="l"/>
            <a:r>
              <a:rPr lang="en-US" sz="2800" dirty="0">
                <a:latin typeface="DIN Alternate" panose="020B0500000000000000" pitchFamily="34" charset="77"/>
              </a:rPr>
              <a:t>Support Partner</a:t>
            </a:r>
          </a:p>
          <a:p>
            <a:pPr algn="l"/>
            <a:r>
              <a:rPr lang="en-US" sz="2800" dirty="0">
                <a:latin typeface="DIN Alternate" panose="020B0500000000000000" pitchFamily="34" charset="77"/>
              </a:rPr>
              <a:t>General Partner, Energy &amp; Corporate Securities, DLP Piper</a:t>
            </a:r>
          </a:p>
          <a:p>
            <a:pPr algn="l"/>
            <a:r>
              <a:rPr lang="en-US" sz="2800" dirty="0">
                <a:latin typeface="DIN Alternate" panose="020B0500000000000000" pitchFamily="34" charset="77"/>
                <a:hlinkClick r:id="rId17"/>
              </a:rPr>
              <a:t>craig.tighe@dlapiper.com</a:t>
            </a:r>
            <a:endParaRPr lang="en-US" sz="2800" dirty="0">
              <a:latin typeface="DIN Alternate" panose="020B0500000000000000" pitchFamily="34" charset="77"/>
            </a:endParaRPr>
          </a:p>
        </p:txBody>
      </p:sp>
      <p:pic>
        <p:nvPicPr>
          <p:cNvPr id="7" name="Graphic 6">
            <a:extLst>
              <a:ext uri="{FF2B5EF4-FFF2-40B4-BE49-F238E27FC236}">
                <a16:creationId xmlns:a16="http://schemas.microsoft.com/office/drawing/2014/main" id="{64C99F60-79FA-DE4F-BCBC-3C88E1FF79E8}"/>
              </a:ext>
            </a:extLst>
          </p:cNvPr>
          <p:cNvPicPr>
            <a:picLocks noChangeAspect="1"/>
          </p:cNvPicPr>
          <p:nvPr/>
        </p:nvPicPr>
        <p:blipFill>
          <a:blip r:embed="rId18">
            <a:extLst>
              <a:ext uri="{96DAC541-7B7A-43D3-8B79-37D633B846F1}">
                <asvg:svgBlip xmlns:asvg="http://schemas.microsoft.com/office/drawing/2016/SVG/main" r:embed="rId19"/>
              </a:ext>
            </a:extLst>
          </a:blip>
          <a:stretch>
            <a:fillRect/>
          </a:stretch>
        </p:blipFill>
        <p:spPr>
          <a:xfrm>
            <a:off x="14423778" y="5357500"/>
            <a:ext cx="3289946" cy="1920776"/>
          </a:xfrm>
          <a:prstGeom prst="rect">
            <a:avLst/>
          </a:prstGeom>
        </p:spPr>
      </p:pic>
      <p:pic>
        <p:nvPicPr>
          <p:cNvPr id="13" name="Picture 12">
            <a:extLst>
              <a:ext uri="{FF2B5EF4-FFF2-40B4-BE49-F238E27FC236}">
                <a16:creationId xmlns:a16="http://schemas.microsoft.com/office/drawing/2014/main" id="{E7327860-3EBE-4C4D-9B08-05EE039F1BEA}"/>
              </a:ext>
            </a:extLst>
          </p:cNvPr>
          <p:cNvPicPr>
            <a:picLocks noChangeAspect="1"/>
          </p:cNvPicPr>
          <p:nvPr/>
        </p:nvPicPr>
        <p:blipFill>
          <a:blip r:embed="rId20"/>
          <a:stretch>
            <a:fillRect/>
          </a:stretch>
        </p:blipFill>
        <p:spPr>
          <a:xfrm>
            <a:off x="18172122" y="5414372"/>
            <a:ext cx="1807032" cy="1807032"/>
          </a:xfrm>
          <a:prstGeom prst="rect">
            <a:avLst/>
          </a:prstGeom>
        </p:spPr>
      </p:pic>
      <p:sp>
        <p:nvSpPr>
          <p:cNvPr id="26" name="TextBox 25">
            <a:extLst>
              <a:ext uri="{FF2B5EF4-FFF2-40B4-BE49-F238E27FC236}">
                <a16:creationId xmlns:a16="http://schemas.microsoft.com/office/drawing/2014/main" id="{A4B9D20E-5E04-3F4E-A568-4BE78904334E}"/>
              </a:ext>
            </a:extLst>
          </p:cNvPr>
          <p:cNvSpPr txBox="1"/>
          <p:nvPr/>
        </p:nvSpPr>
        <p:spPr>
          <a:xfrm>
            <a:off x="7711998" y="1004206"/>
            <a:ext cx="8011810" cy="87203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lang="en-US" sz="5000" dirty="0">
                <a:solidFill>
                  <a:srgbClr val="7F7F7F"/>
                </a:solidFill>
                <a:latin typeface="DIN Alternate" panose="020B0500000000000000" pitchFamily="34" charset="77"/>
              </a:rPr>
              <a:t>Speakers &amp; Support Partners</a:t>
            </a:r>
            <a:endParaRPr kumimoji="0" lang="en-US" sz="5000" b="1" i="0" u="none" strike="noStrike" cap="none" spc="0" normalizeH="0" baseline="0" dirty="0">
              <a:ln>
                <a:noFill/>
              </a:ln>
              <a:solidFill>
                <a:srgbClr val="7F7F7F"/>
              </a:solidFill>
              <a:effectLst/>
              <a:uFillTx/>
              <a:latin typeface="DIN Alternate" panose="020B0500000000000000" pitchFamily="34" charset="77"/>
              <a:sym typeface="Helvetica Neue"/>
            </a:endParaRPr>
          </a:p>
        </p:txBody>
      </p:sp>
      <p:cxnSp>
        <p:nvCxnSpPr>
          <p:cNvPr id="28" name="Straight Connector 27">
            <a:extLst>
              <a:ext uri="{FF2B5EF4-FFF2-40B4-BE49-F238E27FC236}">
                <a16:creationId xmlns:a16="http://schemas.microsoft.com/office/drawing/2014/main" id="{172B2E81-5325-1E46-B6B7-EDD55142A944}"/>
              </a:ext>
            </a:extLst>
          </p:cNvPr>
          <p:cNvCxnSpPr>
            <a:cxnSpLocks/>
          </p:cNvCxnSpPr>
          <p:nvPr/>
        </p:nvCxnSpPr>
        <p:spPr>
          <a:xfrm>
            <a:off x="8325573" y="1840679"/>
            <a:ext cx="6555621" cy="18584"/>
          </a:xfrm>
          <a:prstGeom prst="line">
            <a:avLst/>
          </a:prstGeom>
          <a:ln w="57150">
            <a:solidFill>
              <a:srgbClr val="FFC000"/>
            </a:solidFill>
          </a:ln>
        </p:spPr>
        <p:style>
          <a:lnRef idx="1">
            <a:schemeClr val="accent1"/>
          </a:lnRef>
          <a:fillRef idx="0">
            <a:schemeClr val="accent1"/>
          </a:fillRef>
          <a:effectRef idx="0">
            <a:schemeClr val="accent1"/>
          </a:effectRef>
          <a:fontRef idx="minor">
            <a:schemeClr val="tx1"/>
          </a:fontRef>
        </p:style>
      </p:cxnSp>
      <p:pic>
        <p:nvPicPr>
          <p:cNvPr id="30" name="图片 5">
            <a:extLst>
              <a:ext uri="{FF2B5EF4-FFF2-40B4-BE49-F238E27FC236}">
                <a16:creationId xmlns:a16="http://schemas.microsoft.com/office/drawing/2014/main" id="{C1A0A57F-B753-DD45-AA1B-BEF8A2479F13}"/>
              </a:ext>
            </a:extLst>
          </p:cNvPr>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13307071" y="3252740"/>
            <a:ext cx="3317162" cy="1118979"/>
          </a:xfrm>
          <a:prstGeom prst="rect">
            <a:avLst/>
          </a:prstGeom>
        </p:spPr>
      </p:pic>
      <p:sp>
        <p:nvSpPr>
          <p:cNvPr id="32" name="矩形 9">
            <a:extLst>
              <a:ext uri="{FF2B5EF4-FFF2-40B4-BE49-F238E27FC236}">
                <a16:creationId xmlns:a16="http://schemas.microsoft.com/office/drawing/2014/main" id="{DD3276C0-CE16-694E-9F9D-91AF1EE10583}"/>
              </a:ext>
            </a:extLst>
          </p:cNvPr>
          <p:cNvSpPr/>
          <p:nvPr/>
        </p:nvSpPr>
        <p:spPr>
          <a:xfrm>
            <a:off x="3048000" y="13375880"/>
            <a:ext cx="18288000" cy="415926"/>
          </a:xfrm>
          <a:prstGeom prst="rect">
            <a:avLst/>
          </a:prstGeom>
          <a:gradFill>
            <a:gsLst>
              <a:gs pos="0">
                <a:srgbClr val="185377"/>
              </a:gs>
              <a:gs pos="100000">
                <a:srgbClr val="FF7E0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6000"/>
          </a:p>
        </p:txBody>
      </p:sp>
      <p:pic>
        <p:nvPicPr>
          <p:cNvPr id="4" name="Picture 3">
            <a:extLst>
              <a:ext uri="{FF2B5EF4-FFF2-40B4-BE49-F238E27FC236}">
                <a16:creationId xmlns:a16="http://schemas.microsoft.com/office/drawing/2014/main" id="{9087818C-4F83-304C-8BB0-FFA8E24A6805}"/>
              </a:ext>
            </a:extLst>
          </p:cNvPr>
          <p:cNvPicPr>
            <a:picLocks noChangeAspect="1"/>
          </p:cNvPicPr>
          <p:nvPr/>
        </p:nvPicPr>
        <p:blipFill rotWithShape="1">
          <a:blip r:embed="rId22" cstate="print">
            <a:extLst>
              <a:ext uri="{28A0092B-C50C-407E-A947-70E740481C1C}">
                <a14:useLocalDpi xmlns:a14="http://schemas.microsoft.com/office/drawing/2010/main" val="0"/>
              </a:ext>
            </a:extLst>
          </a:blip>
          <a:srcRect l="6183" r="8290" b="4735"/>
          <a:stretch/>
        </p:blipFill>
        <p:spPr>
          <a:xfrm>
            <a:off x="1730504" y="10744511"/>
            <a:ext cx="2386722" cy="2405596"/>
          </a:xfrm>
          <a:prstGeom prst="rect">
            <a:avLst/>
          </a:prstGeom>
        </p:spPr>
      </p:pic>
      <p:pic>
        <p:nvPicPr>
          <p:cNvPr id="9" name="Picture 8">
            <a:extLst>
              <a:ext uri="{FF2B5EF4-FFF2-40B4-BE49-F238E27FC236}">
                <a16:creationId xmlns:a16="http://schemas.microsoft.com/office/drawing/2014/main" id="{F52C151C-4601-3448-BDC1-41EDDF11AE30}"/>
              </a:ext>
            </a:extLst>
          </p:cNvPr>
          <p:cNvPicPr>
            <a:picLocks noChangeAspect="1"/>
          </p:cNvPicPr>
          <p:nvPr/>
        </p:nvPicPr>
        <p:blipFill>
          <a:blip r:embed="rId23">
            <a:extLst>
              <a:ext uri="{28A0092B-C50C-407E-A947-70E740481C1C}">
                <a14:useLocalDpi xmlns:a14="http://schemas.microsoft.com/office/drawing/2010/main" val="0"/>
              </a:ext>
            </a:extLst>
          </a:blip>
          <a:stretch>
            <a:fillRect/>
          </a:stretch>
        </p:blipFill>
        <p:spPr>
          <a:xfrm>
            <a:off x="11603383" y="11728419"/>
            <a:ext cx="4698435" cy="975454"/>
          </a:xfrm>
          <a:prstGeom prst="rect">
            <a:avLst/>
          </a:prstGeom>
        </p:spPr>
      </p:pic>
      <p:pic>
        <p:nvPicPr>
          <p:cNvPr id="12" name="Picture 11">
            <a:extLst>
              <a:ext uri="{FF2B5EF4-FFF2-40B4-BE49-F238E27FC236}">
                <a16:creationId xmlns:a16="http://schemas.microsoft.com/office/drawing/2014/main" id="{68C7A40F-42A5-EA4E-99DC-5DD033906DBA}"/>
              </a:ext>
            </a:extLst>
          </p:cNvPr>
          <p:cNvPicPr>
            <a:picLocks noChangeAspect="1"/>
          </p:cNvPicPr>
          <p:nvPr/>
        </p:nvPicPr>
        <p:blipFill>
          <a:blip r:embed="rId24" cstate="print">
            <a:extLst>
              <a:ext uri="{28A0092B-C50C-407E-A947-70E740481C1C}">
                <a14:useLocalDpi xmlns:a14="http://schemas.microsoft.com/office/drawing/2010/main" val="0"/>
              </a:ext>
            </a:extLst>
          </a:blip>
          <a:stretch>
            <a:fillRect/>
          </a:stretch>
        </p:blipFill>
        <p:spPr>
          <a:xfrm>
            <a:off x="16530949" y="11873502"/>
            <a:ext cx="2439458" cy="927462"/>
          </a:xfrm>
          <a:prstGeom prst="rect">
            <a:avLst/>
          </a:prstGeom>
        </p:spPr>
      </p:pic>
      <p:pic>
        <p:nvPicPr>
          <p:cNvPr id="16" name="Picture 15">
            <a:extLst>
              <a:ext uri="{FF2B5EF4-FFF2-40B4-BE49-F238E27FC236}">
                <a16:creationId xmlns:a16="http://schemas.microsoft.com/office/drawing/2014/main" id="{7CE9426D-17B6-C541-9945-C668BDA728C1}"/>
              </a:ext>
            </a:extLst>
          </p:cNvPr>
          <p:cNvPicPr>
            <a:picLocks noChangeAspect="1"/>
          </p:cNvPicPr>
          <p:nvPr/>
        </p:nvPicPr>
        <p:blipFill>
          <a:blip r:embed="rId25" cstate="print">
            <a:extLst>
              <a:ext uri="{28A0092B-C50C-407E-A947-70E740481C1C}">
                <a14:useLocalDpi xmlns:a14="http://schemas.microsoft.com/office/drawing/2010/main" val="0"/>
              </a:ext>
            </a:extLst>
          </a:blip>
          <a:stretch>
            <a:fillRect/>
          </a:stretch>
        </p:blipFill>
        <p:spPr>
          <a:xfrm>
            <a:off x="19016192" y="11897417"/>
            <a:ext cx="3096424" cy="903547"/>
          </a:xfrm>
          <a:prstGeom prst="rect">
            <a:avLst/>
          </a:prstGeom>
        </p:spPr>
      </p:pic>
      <p:sp>
        <p:nvSpPr>
          <p:cNvPr id="34" name="TextBox 33">
            <a:extLst>
              <a:ext uri="{FF2B5EF4-FFF2-40B4-BE49-F238E27FC236}">
                <a16:creationId xmlns:a16="http://schemas.microsoft.com/office/drawing/2014/main" id="{926AC6EA-63D8-8B4A-A2EE-0F0F74418A60}"/>
              </a:ext>
            </a:extLst>
          </p:cNvPr>
          <p:cNvSpPr txBox="1"/>
          <p:nvPr/>
        </p:nvSpPr>
        <p:spPr>
          <a:xfrm>
            <a:off x="4731225" y="11043949"/>
            <a:ext cx="7188696" cy="182614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l"/>
            <a:r>
              <a:rPr lang="en-US" sz="2800" dirty="0">
                <a:latin typeface="DIN Alternate" panose="020B0500000000000000" pitchFamily="34" charset="77"/>
              </a:rPr>
              <a:t>Cody Evans</a:t>
            </a:r>
          </a:p>
          <a:p>
            <a:pPr algn="l"/>
            <a:r>
              <a:rPr lang="en-US" sz="2800" dirty="0">
                <a:latin typeface="DIN Alternate" panose="020B0500000000000000" pitchFamily="34" charset="77"/>
              </a:rPr>
              <a:t>Support Partner</a:t>
            </a:r>
          </a:p>
          <a:p>
            <a:pPr algn="l"/>
            <a:r>
              <a:rPr lang="en-US" sz="2800" dirty="0">
                <a:latin typeface="DIN Alternate" panose="020B0500000000000000" pitchFamily="34" charset="77"/>
              </a:rPr>
              <a:t>Principal, Homecoming Capital</a:t>
            </a:r>
          </a:p>
          <a:p>
            <a:pPr algn="l"/>
            <a:r>
              <a:rPr lang="en-US" sz="2800" dirty="0">
                <a:latin typeface="DIN Alternate" panose="020B0500000000000000" pitchFamily="34" charset="77"/>
              </a:rPr>
              <a:t>cody@homecomingcapital.com</a:t>
            </a:r>
          </a:p>
        </p:txBody>
      </p:sp>
      <p:pic>
        <p:nvPicPr>
          <p:cNvPr id="18" name="Picture 17">
            <a:extLst>
              <a:ext uri="{FF2B5EF4-FFF2-40B4-BE49-F238E27FC236}">
                <a16:creationId xmlns:a16="http://schemas.microsoft.com/office/drawing/2014/main" id="{0F134603-3A06-9C42-8FED-A0D643EACDA9}"/>
              </a:ext>
            </a:extLst>
          </p:cNvPr>
          <p:cNvPicPr>
            <a:picLocks noChangeAspect="1"/>
          </p:cNvPicPr>
          <p:nvPr/>
        </p:nvPicPr>
        <p:blipFill>
          <a:blip r:embed="rId26">
            <a:extLst>
              <a:ext uri="{28A0092B-C50C-407E-A947-70E740481C1C}">
                <a14:useLocalDpi xmlns:a14="http://schemas.microsoft.com/office/drawing/2010/main" val="0"/>
              </a:ext>
            </a:extLst>
          </a:blip>
          <a:stretch>
            <a:fillRect/>
          </a:stretch>
        </p:blipFill>
        <p:spPr>
          <a:xfrm>
            <a:off x="22390091" y="11897417"/>
            <a:ext cx="1070674" cy="1153833"/>
          </a:xfrm>
          <a:prstGeom prst="rect">
            <a:avLst/>
          </a:prstGeom>
        </p:spPr>
      </p:pic>
    </p:spTree>
    <p:extLst>
      <p:ext uri="{BB962C8B-B14F-4D97-AF65-F5344CB8AC3E}">
        <p14:creationId xmlns:p14="http://schemas.microsoft.com/office/powerpoint/2010/main" val="2117127361"/>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TextBox 35">
            <a:extLst>
              <a:ext uri="{FF2B5EF4-FFF2-40B4-BE49-F238E27FC236}">
                <a16:creationId xmlns:a16="http://schemas.microsoft.com/office/drawing/2014/main" id="{7D70B9EC-6296-8C44-A527-B82D23563075}"/>
              </a:ext>
            </a:extLst>
          </p:cNvPr>
          <p:cNvSpPr txBox="1"/>
          <p:nvPr/>
        </p:nvSpPr>
        <p:spPr>
          <a:xfrm>
            <a:off x="6543406" y="1082584"/>
            <a:ext cx="10348988" cy="87203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kumimoji="0" lang="en-US" sz="5000" b="1" i="0" u="none" strike="noStrike" cap="none" spc="0" normalizeH="0" baseline="0" dirty="0">
                <a:ln>
                  <a:noFill/>
                </a:ln>
                <a:solidFill>
                  <a:srgbClr val="7F7F7F"/>
                </a:solidFill>
                <a:effectLst/>
                <a:uFillTx/>
                <a:latin typeface="DIN Alternate" panose="020B0500000000000000" pitchFamily="34" charset="77"/>
                <a:sym typeface="Helvetica Neue"/>
              </a:rPr>
              <a:t>EV Rubber O</a:t>
            </a:r>
            <a:r>
              <a:rPr lang="en-US" sz="5000" dirty="0">
                <a:solidFill>
                  <a:srgbClr val="7F7F7F"/>
                </a:solidFill>
                <a:latin typeface="DIN Alternate" panose="020B0500000000000000" pitchFamily="34" charset="77"/>
              </a:rPr>
              <a:t>n The Clean Energy Road</a:t>
            </a:r>
            <a:r>
              <a:rPr kumimoji="0" lang="en-US" sz="5000" b="1" i="0" u="none" strike="noStrike" cap="none" spc="0" normalizeH="0" baseline="0" dirty="0">
                <a:ln>
                  <a:noFill/>
                </a:ln>
                <a:solidFill>
                  <a:srgbClr val="7F7F7F"/>
                </a:solidFill>
                <a:effectLst/>
                <a:uFillTx/>
                <a:latin typeface="DIN Alternate" panose="020B0500000000000000" pitchFamily="34" charset="77"/>
                <a:sym typeface="Helvetica Neue"/>
              </a:rPr>
              <a:t> </a:t>
            </a:r>
          </a:p>
        </p:txBody>
      </p:sp>
      <p:cxnSp>
        <p:nvCxnSpPr>
          <p:cNvPr id="11" name="Straight Connector 10">
            <a:extLst>
              <a:ext uri="{FF2B5EF4-FFF2-40B4-BE49-F238E27FC236}">
                <a16:creationId xmlns:a16="http://schemas.microsoft.com/office/drawing/2014/main" id="{56C1B9CF-9DE3-4C9F-BBC0-3EFF1AED6C1A}"/>
              </a:ext>
            </a:extLst>
          </p:cNvPr>
          <p:cNvCxnSpPr>
            <a:cxnSpLocks/>
          </p:cNvCxnSpPr>
          <p:nvPr/>
        </p:nvCxnSpPr>
        <p:spPr>
          <a:xfrm>
            <a:off x="8325573" y="1945183"/>
            <a:ext cx="6555621" cy="18584"/>
          </a:xfrm>
          <a:prstGeom prst="line">
            <a:avLst/>
          </a:prstGeom>
          <a:ln w="57150">
            <a:solidFill>
              <a:srgbClr val="FFC000"/>
            </a:solidFill>
          </a:ln>
        </p:spPr>
        <p:style>
          <a:lnRef idx="1">
            <a:schemeClr val="accent1"/>
          </a:lnRef>
          <a:fillRef idx="0">
            <a:schemeClr val="accent1"/>
          </a:fillRef>
          <a:effectRef idx="0">
            <a:schemeClr val="accent1"/>
          </a:effectRef>
          <a:fontRef idx="minor">
            <a:schemeClr val="tx1"/>
          </a:fontRef>
        </p:style>
      </p:cxnSp>
      <p:sp>
        <p:nvSpPr>
          <p:cNvPr id="6" name="矩形 9">
            <a:extLst>
              <a:ext uri="{FF2B5EF4-FFF2-40B4-BE49-F238E27FC236}">
                <a16:creationId xmlns:a16="http://schemas.microsoft.com/office/drawing/2014/main" id="{56ECA8A4-81B9-6847-93E5-DD779E2583E4}"/>
              </a:ext>
            </a:extLst>
          </p:cNvPr>
          <p:cNvSpPr/>
          <p:nvPr/>
        </p:nvSpPr>
        <p:spPr>
          <a:xfrm>
            <a:off x="3048000" y="13321847"/>
            <a:ext cx="18288000" cy="415926"/>
          </a:xfrm>
          <a:prstGeom prst="rect">
            <a:avLst/>
          </a:prstGeom>
          <a:gradFill>
            <a:gsLst>
              <a:gs pos="0">
                <a:srgbClr val="185377"/>
              </a:gs>
              <a:gs pos="100000">
                <a:srgbClr val="FF7E0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6000"/>
          </a:p>
        </p:txBody>
      </p:sp>
      <p:sp>
        <p:nvSpPr>
          <p:cNvPr id="2" name="Rectangle 1">
            <a:extLst>
              <a:ext uri="{FF2B5EF4-FFF2-40B4-BE49-F238E27FC236}">
                <a16:creationId xmlns:a16="http://schemas.microsoft.com/office/drawing/2014/main" id="{49E9BEEA-6190-D645-A5F7-1D7EFE7806EB}"/>
              </a:ext>
            </a:extLst>
          </p:cNvPr>
          <p:cNvSpPr/>
          <p:nvPr/>
        </p:nvSpPr>
        <p:spPr>
          <a:xfrm>
            <a:off x="1300887" y="4260698"/>
            <a:ext cx="22020772" cy="4708981"/>
          </a:xfrm>
          <a:prstGeom prst="rect">
            <a:avLst/>
          </a:prstGeom>
        </p:spPr>
        <p:txBody>
          <a:bodyPr wrap="none">
            <a:spAutoFit/>
          </a:bodyPr>
          <a:lstStyle/>
          <a:p>
            <a:r>
              <a:rPr lang="en-US" sz="20000" dirty="0">
                <a:solidFill>
                  <a:srgbClr val="7F7F7F"/>
                </a:solidFill>
                <a:latin typeface="DIN Alternate" panose="020B0500000000000000" pitchFamily="34" charset="77"/>
                <a:hlinkClick r:id="rId3"/>
              </a:rPr>
              <a:t>www.MyOZFund.org</a:t>
            </a:r>
            <a:endParaRPr lang="en-US" sz="20000" dirty="0">
              <a:solidFill>
                <a:srgbClr val="7F7F7F"/>
              </a:solidFill>
              <a:latin typeface="DIN Alternate" panose="020B0500000000000000" pitchFamily="34" charset="77"/>
            </a:endParaRPr>
          </a:p>
          <a:p>
            <a:r>
              <a:rPr lang="en-US" sz="10000" i="1" dirty="0">
                <a:latin typeface="DIN Alternate" panose="020B0500000000000000" pitchFamily="34" charset="77"/>
              </a:rPr>
              <a:t>compliant, low-cost and fast</a:t>
            </a:r>
          </a:p>
        </p:txBody>
      </p:sp>
      <p:sp>
        <p:nvSpPr>
          <p:cNvPr id="3" name="TextBox 2">
            <a:extLst>
              <a:ext uri="{FF2B5EF4-FFF2-40B4-BE49-F238E27FC236}">
                <a16:creationId xmlns:a16="http://schemas.microsoft.com/office/drawing/2014/main" id="{A5228EB0-557B-F943-9BAF-818DE5752FEA}"/>
              </a:ext>
            </a:extLst>
          </p:cNvPr>
          <p:cNvSpPr txBox="1"/>
          <p:nvPr/>
        </p:nvSpPr>
        <p:spPr>
          <a:xfrm>
            <a:off x="10831851" y="9227388"/>
            <a:ext cx="2720296" cy="102592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lang="en-US" sz="6000" dirty="0">
                <a:latin typeface="DIN Alternate" panose="020B0500000000000000" pitchFamily="34" charset="77"/>
                <a:hlinkClick r:id="rId4"/>
              </a:rPr>
              <a:t>&lt;video&gt;</a:t>
            </a:r>
            <a:endParaRPr kumimoji="0" lang="en-US" sz="6000" b="1" i="0" u="none" strike="noStrike" cap="none" spc="0" normalizeH="0" baseline="0" dirty="0">
              <a:ln>
                <a:noFill/>
              </a:ln>
              <a:solidFill>
                <a:srgbClr val="000000"/>
              </a:solidFill>
              <a:effectLst/>
              <a:uFillTx/>
              <a:latin typeface="DIN Alternate" panose="020B0500000000000000" pitchFamily="34" charset="77"/>
              <a:sym typeface="Helvetica Neue"/>
            </a:endParaRPr>
          </a:p>
        </p:txBody>
      </p:sp>
      <p:sp>
        <p:nvSpPr>
          <p:cNvPr id="4" name="TextBox 3">
            <a:extLst>
              <a:ext uri="{FF2B5EF4-FFF2-40B4-BE49-F238E27FC236}">
                <a16:creationId xmlns:a16="http://schemas.microsoft.com/office/drawing/2014/main" id="{1822F87F-B375-E54A-859F-47E1A7AA6D7E}"/>
              </a:ext>
            </a:extLst>
          </p:cNvPr>
          <p:cNvSpPr txBox="1"/>
          <p:nvPr/>
        </p:nvSpPr>
        <p:spPr>
          <a:xfrm>
            <a:off x="4934403" y="10812952"/>
            <a:ext cx="14515192" cy="194925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kumimoji="0" lang="en-US" sz="6000" b="1" i="0" u="none" strike="noStrike" cap="none" spc="0" normalizeH="0" baseline="0" dirty="0">
                <a:ln>
                  <a:noFill/>
                </a:ln>
                <a:solidFill>
                  <a:srgbClr val="000000"/>
                </a:solidFill>
                <a:effectLst/>
                <a:uFillTx/>
                <a:latin typeface="DIN Alternate" panose="020B0500000000000000" pitchFamily="34" charset="77"/>
                <a:sym typeface="Helvetica Neue"/>
              </a:rPr>
              <a:t>First Project Equity Transaction Completed</a:t>
            </a:r>
          </a:p>
          <a:p>
            <a:pPr marL="0" marR="0" indent="0" algn="ctr" defTabSz="825500" rtl="0" fontAlgn="auto" latinLnBrk="0" hangingPunct="0">
              <a:lnSpc>
                <a:spcPct val="100000"/>
              </a:lnSpc>
              <a:spcBef>
                <a:spcPts val="0"/>
              </a:spcBef>
              <a:spcAft>
                <a:spcPts val="0"/>
              </a:spcAft>
              <a:buClrTx/>
              <a:buSzTx/>
              <a:buFontTx/>
              <a:buNone/>
              <a:tabLst/>
            </a:pPr>
            <a:r>
              <a:rPr lang="en-US" sz="6000" dirty="0">
                <a:latin typeface="DIN Alternate" panose="020B0500000000000000" pitchFamily="34" charset="77"/>
              </a:rPr>
              <a:t>First Corporate Equity Transaction Underway</a:t>
            </a:r>
            <a:endParaRPr kumimoji="0" lang="en-US" sz="6000" b="1" i="0" u="none" strike="noStrike" cap="none" spc="0" normalizeH="0" baseline="0" dirty="0">
              <a:ln>
                <a:noFill/>
              </a:ln>
              <a:solidFill>
                <a:srgbClr val="000000"/>
              </a:solidFill>
              <a:effectLst/>
              <a:uFillTx/>
              <a:latin typeface="DIN Alternate" panose="020B0500000000000000" pitchFamily="34" charset="77"/>
              <a:sym typeface="Helvetica Neue"/>
            </a:endParaRPr>
          </a:p>
        </p:txBody>
      </p:sp>
    </p:spTree>
    <p:extLst>
      <p:ext uri="{BB962C8B-B14F-4D97-AF65-F5344CB8AC3E}">
        <p14:creationId xmlns:p14="http://schemas.microsoft.com/office/powerpoint/2010/main" val="6387507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6AB2A6DC-028C-004F-BD70-2B0D0E1C003F}"/>
              </a:ext>
            </a:extLst>
          </p:cNvPr>
          <p:cNvSpPr txBox="1"/>
          <p:nvPr/>
        </p:nvSpPr>
        <p:spPr>
          <a:xfrm>
            <a:off x="1656499" y="1980651"/>
            <a:ext cx="20713645" cy="518090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457200" marR="0" indent="-457200" algn="l" defTabSz="825500" rtl="0" fontAlgn="auto" latinLnBrk="0" hangingPunct="0">
              <a:lnSpc>
                <a:spcPct val="100000"/>
              </a:lnSpc>
              <a:spcBef>
                <a:spcPts val="0"/>
              </a:spcBef>
              <a:spcAft>
                <a:spcPts val="0"/>
              </a:spcAft>
              <a:buClrTx/>
              <a:buSzTx/>
              <a:buFont typeface="Arial" panose="020B0604020202020204" pitchFamily="34" charset="0"/>
              <a:buChar char="•"/>
              <a:tabLst/>
            </a:pPr>
            <a:r>
              <a:rPr kumimoji="0" lang="en-US" sz="3000" i="0" u="none" strike="noStrike" cap="none" spc="0" normalizeH="0" baseline="0" dirty="0">
                <a:ln>
                  <a:noFill/>
                </a:ln>
                <a:solidFill>
                  <a:srgbClr val="000000"/>
                </a:solidFill>
                <a:effectLst/>
                <a:uFillTx/>
                <a:latin typeface="Helvetica Neue"/>
                <a:ea typeface="Helvetica Neue"/>
                <a:cs typeface="Helvetica Neue"/>
                <a:sym typeface="Helvetica Neue"/>
              </a:rPr>
              <a:t>The Tax Cuts and Jobs Act of 2017 created “Opportunity Zones” Incentive: The Investment in Opportunity Act</a:t>
            </a:r>
          </a:p>
          <a:p>
            <a:pPr marL="457200" lvl="2" indent="-457200" algn="l">
              <a:buFont typeface="Arial" panose="020B0604020202020204" pitchFamily="34" charset="0"/>
              <a:buChar char="•"/>
            </a:pPr>
            <a:r>
              <a:rPr lang="en-US" dirty="0"/>
              <a:t>Final Zone Map: </a:t>
            </a:r>
            <a:r>
              <a:rPr lang="en-US" dirty="0">
                <a:hlinkClick r:id="rId3"/>
              </a:rPr>
              <a:t>https://esrimedia.maps.arcgis.com/apps/View/index.html?appid=77f3cad12b6c4bffb816332544f04542</a:t>
            </a:r>
            <a:endParaRPr lang="en-US" dirty="0"/>
          </a:p>
          <a:p>
            <a:pPr marL="457200" lvl="2" indent="-457200" algn="l">
              <a:buFont typeface="Arial" panose="020B0604020202020204" pitchFamily="34" charset="0"/>
              <a:buChar char="•"/>
            </a:pPr>
            <a:r>
              <a:rPr lang="en-US" dirty="0"/>
              <a:t>There are 8,761 zones throughout the US, </a:t>
            </a:r>
            <a:r>
              <a:rPr lang="en-US" u="sng" dirty="0"/>
              <a:t>including nearly all of Puerto Rico</a:t>
            </a:r>
          </a:p>
          <a:p>
            <a:pPr marL="457200" lvl="2" indent="-457200" algn="l">
              <a:buFont typeface="Arial" panose="020B0604020202020204" pitchFamily="34" charset="0"/>
              <a:buChar char="•"/>
            </a:pPr>
            <a:r>
              <a:rPr lang="en-US" dirty="0"/>
              <a:t>These zones are low income zones and the purpose of the Act is to encourage long-term patient capital to vitalize these areas.</a:t>
            </a:r>
          </a:p>
          <a:p>
            <a:pPr marL="457200" lvl="2" indent="-457200" algn="l">
              <a:buFont typeface="Arial" panose="020B0604020202020204" pitchFamily="34" charset="0"/>
              <a:buChar char="•"/>
            </a:pPr>
            <a:r>
              <a:rPr lang="en-US" dirty="0"/>
              <a:t>Updated and clarifying Treasury</a:t>
            </a:r>
            <a:r>
              <a:rPr kumimoji="0" lang="en-US" i="0" u="none" strike="noStrike" cap="none" spc="0" normalizeH="0" baseline="0" dirty="0">
                <a:ln>
                  <a:noFill/>
                </a:ln>
                <a:solidFill>
                  <a:srgbClr val="000000"/>
                </a:solidFill>
                <a:effectLst/>
                <a:uFillTx/>
                <a:latin typeface="Helvetica Neue"/>
                <a:ea typeface="Helvetica Neue"/>
                <a:cs typeface="Helvetica Neue"/>
                <a:sym typeface="Helvetica Neue"/>
              </a:rPr>
              <a:t> rules for the Opportunity Zone tax treatment </a:t>
            </a:r>
            <a:r>
              <a:rPr lang="en-US" dirty="0"/>
              <a:t>released</a:t>
            </a:r>
            <a:r>
              <a:rPr kumimoji="0" lang="en-US" i="0" u="none" strike="noStrike" cap="none" spc="0" normalizeH="0" baseline="0" dirty="0">
                <a:ln>
                  <a:noFill/>
                </a:ln>
                <a:solidFill>
                  <a:srgbClr val="000000"/>
                </a:solidFill>
                <a:effectLst/>
                <a:uFillTx/>
                <a:latin typeface="Helvetica Neue"/>
                <a:ea typeface="Helvetica Neue"/>
                <a:cs typeface="Helvetica Neue"/>
                <a:sym typeface="Helvetica Neue"/>
              </a:rPr>
              <a:t> April 2019</a:t>
            </a:r>
          </a:p>
          <a:p>
            <a:pPr marL="457200" lvl="2" indent="-457200" algn="l">
              <a:buFont typeface="Arial" panose="020B0604020202020204" pitchFamily="34" charset="0"/>
              <a:buChar char="•"/>
            </a:pPr>
            <a:r>
              <a:rPr lang="en-US" dirty="0"/>
              <a:t>There is no capital limit on deal size, investor amount or fund size.</a:t>
            </a:r>
          </a:p>
          <a:p>
            <a:pPr marL="457200" lvl="2" indent="-457200" algn="l">
              <a:buFont typeface="Arial" panose="020B0604020202020204" pitchFamily="34" charset="0"/>
              <a:buChar char="•"/>
            </a:pPr>
            <a:r>
              <a:rPr lang="en-US" dirty="0"/>
              <a:t>Qualified Opportunity Zones remain in effect for 10 years following designation</a:t>
            </a:r>
          </a:p>
          <a:p>
            <a:pPr marL="457200" lvl="2" indent="-457200" algn="l">
              <a:buFont typeface="Arial" panose="020B0604020202020204" pitchFamily="34" charset="0"/>
              <a:buChar char="•"/>
            </a:pPr>
            <a:endParaRPr kumimoji="0" lang="en-US" b="0" i="0" u="none" strike="noStrike" cap="none" spc="0" normalizeH="0" baseline="0" dirty="0">
              <a:ln>
                <a:noFill/>
              </a:ln>
              <a:solidFill>
                <a:srgbClr val="000000"/>
              </a:solidFill>
              <a:effectLst/>
              <a:uFillTx/>
              <a:latin typeface="Helvetica Neue"/>
              <a:ea typeface="Helvetica Neue"/>
              <a:cs typeface="Helvetica Neue"/>
              <a:sym typeface="Helvetica Neue"/>
            </a:endParaRPr>
          </a:p>
          <a:p>
            <a:pPr marL="0" marR="0" indent="0" algn="l" defTabSz="825500" rtl="0" fontAlgn="auto" latinLnBrk="0" hangingPunct="0">
              <a:lnSpc>
                <a:spcPct val="100000"/>
              </a:lnSpc>
              <a:spcBef>
                <a:spcPts val="0"/>
              </a:spcBef>
              <a:spcAft>
                <a:spcPts val="0"/>
              </a:spcAft>
              <a:buClrTx/>
              <a:buSzTx/>
              <a:buFontTx/>
              <a:buNone/>
              <a:tabLst/>
            </a:pPr>
            <a:endParaRPr kumimoji="0" lang="en-US" sz="3000" b="1" i="0" u="none" strike="noStrike" cap="none" spc="0" normalizeH="0" baseline="0" dirty="0">
              <a:ln>
                <a:noFill/>
              </a:ln>
              <a:solidFill>
                <a:srgbClr val="000000"/>
              </a:solidFill>
              <a:effectLst/>
              <a:uFillTx/>
              <a:latin typeface="Helvetica Neue"/>
              <a:ea typeface="Helvetica Neue"/>
              <a:cs typeface="Helvetica Neue"/>
              <a:sym typeface="Helvetica Neue"/>
            </a:endParaRPr>
          </a:p>
        </p:txBody>
      </p:sp>
      <p:pic>
        <p:nvPicPr>
          <p:cNvPr id="4" name="Picture 3" descr="A close up of a map&#10;&#10;Description automatically generated">
            <a:extLst>
              <a:ext uri="{FF2B5EF4-FFF2-40B4-BE49-F238E27FC236}">
                <a16:creationId xmlns:a16="http://schemas.microsoft.com/office/drawing/2014/main" id="{EB694C8B-02A6-5D4C-9E54-C85D71407BF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82145" y="6329146"/>
            <a:ext cx="12478840" cy="6611787"/>
          </a:xfrm>
          <a:prstGeom prst="rect">
            <a:avLst/>
          </a:prstGeom>
        </p:spPr>
      </p:pic>
      <p:sp>
        <p:nvSpPr>
          <p:cNvPr id="7" name="TextBox 6">
            <a:extLst>
              <a:ext uri="{FF2B5EF4-FFF2-40B4-BE49-F238E27FC236}">
                <a16:creationId xmlns:a16="http://schemas.microsoft.com/office/drawing/2014/main" id="{E3B67A37-9095-2C45-B1E2-1B321A530E6C}"/>
              </a:ext>
            </a:extLst>
          </p:cNvPr>
          <p:cNvSpPr txBox="1"/>
          <p:nvPr/>
        </p:nvSpPr>
        <p:spPr>
          <a:xfrm>
            <a:off x="7084426" y="1004206"/>
            <a:ext cx="9266960" cy="87203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lang="en-US" sz="5000" dirty="0">
                <a:solidFill>
                  <a:srgbClr val="7F7F7F"/>
                </a:solidFill>
                <a:latin typeface="DIN Alternate" panose="020B0500000000000000" pitchFamily="34" charset="77"/>
              </a:rPr>
              <a:t>Basics of the Opportunity Zone Act</a:t>
            </a:r>
            <a:endParaRPr kumimoji="0" lang="en-US" sz="5000" b="1" i="0" u="none" strike="noStrike" cap="none" spc="0" normalizeH="0" baseline="0" dirty="0">
              <a:ln>
                <a:noFill/>
              </a:ln>
              <a:solidFill>
                <a:srgbClr val="7F7F7F"/>
              </a:solidFill>
              <a:effectLst/>
              <a:uFillTx/>
              <a:latin typeface="DIN Alternate" panose="020B0500000000000000" pitchFamily="34" charset="77"/>
              <a:sym typeface="Helvetica Neue"/>
            </a:endParaRPr>
          </a:p>
        </p:txBody>
      </p:sp>
      <p:cxnSp>
        <p:nvCxnSpPr>
          <p:cNvPr id="8" name="Straight Connector 7">
            <a:extLst>
              <a:ext uri="{FF2B5EF4-FFF2-40B4-BE49-F238E27FC236}">
                <a16:creationId xmlns:a16="http://schemas.microsoft.com/office/drawing/2014/main" id="{00CAF063-3736-0846-A109-57D29DEE31BC}"/>
              </a:ext>
            </a:extLst>
          </p:cNvPr>
          <p:cNvCxnSpPr>
            <a:cxnSpLocks/>
          </p:cNvCxnSpPr>
          <p:nvPr/>
        </p:nvCxnSpPr>
        <p:spPr>
          <a:xfrm>
            <a:off x="8325573" y="1840679"/>
            <a:ext cx="6555621" cy="18584"/>
          </a:xfrm>
          <a:prstGeom prst="line">
            <a:avLst/>
          </a:prstGeom>
          <a:ln w="57150">
            <a:solidFill>
              <a:srgbClr val="FFC000"/>
            </a:solidFill>
          </a:ln>
        </p:spPr>
        <p:style>
          <a:lnRef idx="1">
            <a:schemeClr val="accent1"/>
          </a:lnRef>
          <a:fillRef idx="0">
            <a:schemeClr val="accent1"/>
          </a:fillRef>
          <a:effectRef idx="0">
            <a:schemeClr val="accent1"/>
          </a:effectRef>
          <a:fontRef idx="minor">
            <a:schemeClr val="tx1"/>
          </a:fontRef>
        </p:style>
      </p:cxnSp>
      <p:sp>
        <p:nvSpPr>
          <p:cNvPr id="10" name="矩形 9">
            <a:extLst>
              <a:ext uri="{FF2B5EF4-FFF2-40B4-BE49-F238E27FC236}">
                <a16:creationId xmlns:a16="http://schemas.microsoft.com/office/drawing/2014/main" id="{AFE20CA7-17D2-EC40-9137-9853188A5F3F}"/>
              </a:ext>
            </a:extLst>
          </p:cNvPr>
          <p:cNvSpPr/>
          <p:nvPr/>
        </p:nvSpPr>
        <p:spPr>
          <a:xfrm>
            <a:off x="3048000" y="13321847"/>
            <a:ext cx="18288000" cy="415926"/>
          </a:xfrm>
          <a:prstGeom prst="rect">
            <a:avLst/>
          </a:prstGeom>
          <a:gradFill>
            <a:gsLst>
              <a:gs pos="0">
                <a:srgbClr val="185377"/>
              </a:gs>
              <a:gs pos="100000">
                <a:srgbClr val="FF7E0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6000"/>
          </a:p>
        </p:txBody>
      </p:sp>
    </p:spTree>
    <p:extLst>
      <p:ext uri="{BB962C8B-B14F-4D97-AF65-F5344CB8AC3E}">
        <p14:creationId xmlns:p14="http://schemas.microsoft.com/office/powerpoint/2010/main" val="3366975028"/>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a:extLst>
              <a:ext uri="{FF2B5EF4-FFF2-40B4-BE49-F238E27FC236}">
                <a16:creationId xmlns:a16="http://schemas.microsoft.com/office/drawing/2014/main" id="{E71770E1-5AFE-3C4F-B226-E5E00855C122}"/>
              </a:ext>
            </a:extLst>
          </p:cNvPr>
          <p:cNvSpPr/>
          <p:nvPr/>
        </p:nvSpPr>
        <p:spPr>
          <a:xfrm>
            <a:off x="5489112" y="6321412"/>
            <a:ext cx="5568300" cy="3169085"/>
          </a:xfrm>
          <a:prstGeom prst="roundRect">
            <a:avLst/>
          </a:prstGeom>
          <a:solidFill>
            <a:srgbClr val="FD8624">
              <a:alpha val="91000"/>
            </a:srgbClr>
          </a:solidFill>
          <a:ln w="12700" cap="flat">
            <a:noFill/>
            <a:miter lim="400000"/>
          </a:ln>
          <a:effectLst>
            <a:outerShdw blurRad="381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dirty="0">
              <a:ln>
                <a:noFill/>
              </a:ln>
              <a:solidFill>
                <a:srgbClr val="FFFFFF"/>
              </a:solidFill>
              <a:effectLst/>
              <a:uFillTx/>
              <a:latin typeface="+mj-lt"/>
              <a:ea typeface="+mj-ea"/>
              <a:cs typeface="+mj-cs"/>
              <a:sym typeface="Helvetica Neue Medium"/>
            </a:endParaRPr>
          </a:p>
        </p:txBody>
      </p:sp>
      <p:sp>
        <p:nvSpPr>
          <p:cNvPr id="6" name="TextBox 5">
            <a:extLst>
              <a:ext uri="{FF2B5EF4-FFF2-40B4-BE49-F238E27FC236}">
                <a16:creationId xmlns:a16="http://schemas.microsoft.com/office/drawing/2014/main" id="{F2B55194-521B-1C41-8FD5-FAFA67A6A256}"/>
              </a:ext>
            </a:extLst>
          </p:cNvPr>
          <p:cNvSpPr txBox="1"/>
          <p:nvPr/>
        </p:nvSpPr>
        <p:spPr>
          <a:xfrm>
            <a:off x="1699672" y="2696959"/>
            <a:ext cx="3949287" cy="194925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kumimoji="0" lang="en-US" sz="4000" b="1" i="0" u="none" strike="noStrike" cap="none" spc="0" normalizeH="0" baseline="0" dirty="0">
                <a:ln>
                  <a:noFill/>
                </a:ln>
                <a:solidFill>
                  <a:srgbClr val="000000"/>
                </a:solidFill>
                <a:effectLst/>
                <a:uFillTx/>
                <a:latin typeface="DIN Alternate" panose="020B0500000000000000" pitchFamily="34" charset="77"/>
                <a:sym typeface="Helvetica Neue"/>
              </a:rPr>
              <a:t>Tax payers can get </a:t>
            </a:r>
            <a:r>
              <a:rPr kumimoji="0" lang="en-US" sz="4000" b="1" i="0" u="none" strike="noStrike" cap="none" spc="0" normalizeH="0" baseline="0" dirty="0">
                <a:ln>
                  <a:noFill/>
                </a:ln>
                <a:solidFill>
                  <a:srgbClr val="00B050"/>
                </a:solidFill>
                <a:effectLst/>
                <a:uFillTx/>
                <a:latin typeface="DIN Alternate" panose="020B0500000000000000" pitchFamily="34" charset="77"/>
                <a:sym typeface="Helvetica Neue"/>
              </a:rPr>
              <a:t>tax deferral</a:t>
            </a:r>
            <a:r>
              <a:rPr kumimoji="0" lang="en-US" sz="4000" b="1" i="0" u="none" strike="noStrike" cap="none" spc="0" normalizeH="0" baseline="0" dirty="0">
                <a:ln>
                  <a:noFill/>
                </a:ln>
                <a:solidFill>
                  <a:srgbClr val="92D050"/>
                </a:solidFill>
                <a:effectLst/>
                <a:uFillTx/>
                <a:latin typeface="DIN Alternate" panose="020B0500000000000000" pitchFamily="34" charset="77"/>
                <a:sym typeface="Helvetica Neue"/>
              </a:rPr>
              <a:t> </a:t>
            </a:r>
            <a:r>
              <a:rPr kumimoji="0" lang="en-US" sz="4000" b="1" i="0" u="none" strike="noStrike" cap="none" spc="0" normalizeH="0" baseline="0" dirty="0">
                <a:ln>
                  <a:noFill/>
                </a:ln>
                <a:solidFill>
                  <a:schemeClr val="tx1"/>
                </a:solidFill>
                <a:effectLst/>
                <a:uFillTx/>
                <a:latin typeface="DIN Alternate" panose="020B0500000000000000" pitchFamily="34" charset="77"/>
                <a:sym typeface="Helvetica Neue"/>
              </a:rPr>
              <a:t>(</a:t>
            </a:r>
            <a:r>
              <a:rPr kumimoji="0" lang="en-US" sz="4000" b="1" i="0" u="none" strike="noStrike" cap="none" spc="0" normalizeH="0" baseline="0" dirty="0">
                <a:ln>
                  <a:noFill/>
                </a:ln>
                <a:solidFill>
                  <a:srgbClr val="000000"/>
                </a:solidFill>
                <a:effectLst/>
                <a:uFillTx/>
                <a:latin typeface="DIN Alternate" panose="020B0500000000000000" pitchFamily="34" charset="77"/>
                <a:sym typeface="Helvetica Neue"/>
              </a:rPr>
              <a:t>&amp; more)</a:t>
            </a:r>
          </a:p>
        </p:txBody>
      </p:sp>
      <p:sp>
        <p:nvSpPr>
          <p:cNvPr id="7" name="TextBox 6">
            <a:extLst>
              <a:ext uri="{FF2B5EF4-FFF2-40B4-BE49-F238E27FC236}">
                <a16:creationId xmlns:a16="http://schemas.microsoft.com/office/drawing/2014/main" id="{721275FA-2575-9F49-94DB-2A24DA5708D0}"/>
              </a:ext>
            </a:extLst>
          </p:cNvPr>
          <p:cNvSpPr txBox="1"/>
          <p:nvPr/>
        </p:nvSpPr>
        <p:spPr>
          <a:xfrm>
            <a:off x="6289268" y="6908308"/>
            <a:ext cx="3949287" cy="194925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lang="en-US" sz="4000" dirty="0">
                <a:latin typeface="DIN Alternate" panose="020B0500000000000000" pitchFamily="34" charset="77"/>
              </a:rPr>
              <a:t>Qualified Opportunity Zone Fund (“QOF”)</a:t>
            </a:r>
            <a:endParaRPr kumimoji="0" lang="en-US" sz="4000" b="1" i="0" u="none" strike="noStrike" cap="none" spc="0" normalizeH="0" baseline="0" dirty="0">
              <a:ln>
                <a:noFill/>
              </a:ln>
              <a:solidFill>
                <a:srgbClr val="000000"/>
              </a:solidFill>
              <a:effectLst/>
              <a:uFillTx/>
              <a:latin typeface="DIN Alternate" panose="020B0500000000000000" pitchFamily="34" charset="77"/>
              <a:sym typeface="Helvetica Neue"/>
            </a:endParaRPr>
          </a:p>
        </p:txBody>
      </p:sp>
      <p:sp>
        <p:nvSpPr>
          <p:cNvPr id="8" name="TextBox 7">
            <a:extLst>
              <a:ext uri="{FF2B5EF4-FFF2-40B4-BE49-F238E27FC236}">
                <a16:creationId xmlns:a16="http://schemas.microsoft.com/office/drawing/2014/main" id="{98A5FAED-F441-5641-9941-3CAEEB89D7D1}"/>
              </a:ext>
            </a:extLst>
          </p:cNvPr>
          <p:cNvSpPr txBox="1"/>
          <p:nvPr/>
        </p:nvSpPr>
        <p:spPr>
          <a:xfrm>
            <a:off x="5786166" y="10618428"/>
            <a:ext cx="7483517" cy="194925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lang="en-US" sz="4000" dirty="0">
                <a:latin typeface="DIN Alternate" panose="020B0500000000000000" pitchFamily="34" charset="77"/>
              </a:rPr>
              <a:t>Qualified Opportunity Zone Fund Business (“</a:t>
            </a:r>
            <a:r>
              <a:rPr lang="en-US" sz="4000" dirty="0" err="1">
                <a:latin typeface="DIN Alternate" panose="020B0500000000000000" pitchFamily="34" charset="77"/>
              </a:rPr>
              <a:t>QOZBiz</a:t>
            </a:r>
            <a:r>
              <a:rPr lang="en-US" sz="4000" dirty="0">
                <a:latin typeface="DIN Alternate" panose="020B0500000000000000" pitchFamily="34" charset="77"/>
              </a:rPr>
              <a:t>”) or Business Property (“QOZBP”)</a:t>
            </a:r>
            <a:endParaRPr kumimoji="0" lang="en-US" sz="4000" b="1" i="0" u="none" strike="noStrike" cap="none" spc="0" normalizeH="0" baseline="0" dirty="0">
              <a:ln>
                <a:noFill/>
              </a:ln>
              <a:solidFill>
                <a:srgbClr val="000000"/>
              </a:solidFill>
              <a:effectLst/>
              <a:uFillTx/>
              <a:latin typeface="DIN Alternate" panose="020B0500000000000000" pitchFamily="34" charset="77"/>
              <a:sym typeface="Helvetica Neue"/>
            </a:endParaRPr>
          </a:p>
        </p:txBody>
      </p:sp>
      <p:sp>
        <p:nvSpPr>
          <p:cNvPr id="9" name="TextBox 8">
            <a:extLst>
              <a:ext uri="{FF2B5EF4-FFF2-40B4-BE49-F238E27FC236}">
                <a16:creationId xmlns:a16="http://schemas.microsoft.com/office/drawing/2014/main" id="{41ACFA10-0874-1D44-B19B-1F96384D6F22}"/>
              </a:ext>
            </a:extLst>
          </p:cNvPr>
          <p:cNvSpPr txBox="1"/>
          <p:nvPr/>
        </p:nvSpPr>
        <p:spPr>
          <a:xfrm>
            <a:off x="12187038" y="3757150"/>
            <a:ext cx="4713136" cy="133369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lang="en-US" sz="4000" dirty="0">
                <a:latin typeface="DIN Alternate" panose="020B0500000000000000" pitchFamily="34" charset="77"/>
              </a:rPr>
              <a:t>…make a timely investment in…</a:t>
            </a:r>
            <a:endParaRPr kumimoji="0" lang="en-US" sz="4000" b="1" i="0" u="none" strike="noStrike" cap="none" spc="0" normalizeH="0" baseline="0" dirty="0">
              <a:ln>
                <a:noFill/>
              </a:ln>
              <a:solidFill>
                <a:srgbClr val="000000"/>
              </a:solidFill>
              <a:effectLst/>
              <a:uFillTx/>
              <a:latin typeface="DIN Alternate" panose="020B0500000000000000" pitchFamily="34" charset="77"/>
              <a:sym typeface="Helvetica Neue"/>
            </a:endParaRPr>
          </a:p>
        </p:txBody>
      </p:sp>
      <p:sp>
        <p:nvSpPr>
          <p:cNvPr id="10" name="TextBox 9">
            <a:extLst>
              <a:ext uri="{FF2B5EF4-FFF2-40B4-BE49-F238E27FC236}">
                <a16:creationId xmlns:a16="http://schemas.microsoft.com/office/drawing/2014/main" id="{1F45B2E2-8C56-4147-9327-E578F97DCC12}"/>
              </a:ext>
            </a:extLst>
          </p:cNvPr>
          <p:cNvSpPr txBox="1"/>
          <p:nvPr/>
        </p:nvSpPr>
        <p:spPr>
          <a:xfrm>
            <a:off x="15151114" y="6953384"/>
            <a:ext cx="5300965" cy="71814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lang="en-US" sz="4000" dirty="0">
                <a:latin typeface="DIN Alternate" panose="020B0500000000000000" pitchFamily="34" charset="77"/>
              </a:rPr>
              <a:t>…which invests in…</a:t>
            </a:r>
            <a:endParaRPr kumimoji="0" lang="en-US" sz="4000" b="1" i="0" u="none" strike="noStrike" cap="none" spc="0" normalizeH="0" baseline="0" dirty="0">
              <a:ln>
                <a:noFill/>
              </a:ln>
              <a:solidFill>
                <a:srgbClr val="000000"/>
              </a:solidFill>
              <a:effectLst/>
              <a:uFillTx/>
              <a:latin typeface="DIN Alternate" panose="020B0500000000000000" pitchFamily="34" charset="77"/>
              <a:sym typeface="Helvetica Neue"/>
            </a:endParaRPr>
          </a:p>
        </p:txBody>
      </p:sp>
      <p:pic>
        <p:nvPicPr>
          <p:cNvPr id="12" name="Picture 11" descr="A picture containing vector graphics&#10;&#10;Description automatically generated">
            <a:extLst>
              <a:ext uri="{FF2B5EF4-FFF2-40B4-BE49-F238E27FC236}">
                <a16:creationId xmlns:a16="http://schemas.microsoft.com/office/drawing/2014/main" id="{6CC5052A-42CF-DD49-9643-DA4032BD691C}"/>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6114167" y="2852129"/>
            <a:ext cx="4064000" cy="2184400"/>
          </a:xfrm>
          <a:prstGeom prst="rect">
            <a:avLst/>
          </a:prstGeom>
        </p:spPr>
      </p:pic>
      <p:pic>
        <p:nvPicPr>
          <p:cNvPr id="14" name="Picture 13">
            <a:extLst>
              <a:ext uri="{FF2B5EF4-FFF2-40B4-BE49-F238E27FC236}">
                <a16:creationId xmlns:a16="http://schemas.microsoft.com/office/drawing/2014/main" id="{CF90B538-416E-8D46-9E64-A4ABEA01886D}"/>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11217259" y="6367157"/>
            <a:ext cx="3153023" cy="2620118"/>
          </a:xfrm>
          <a:prstGeom prst="rect">
            <a:avLst/>
          </a:prstGeom>
        </p:spPr>
      </p:pic>
      <p:pic>
        <p:nvPicPr>
          <p:cNvPr id="17" name="Picture 16">
            <a:extLst>
              <a:ext uri="{FF2B5EF4-FFF2-40B4-BE49-F238E27FC236}">
                <a16:creationId xmlns:a16="http://schemas.microsoft.com/office/drawing/2014/main" id="{E87841CD-2619-8848-96F7-D50D845B3C36}"/>
              </a:ext>
            </a:extLst>
          </p:cNvPr>
          <p:cNvPicPr>
            <a:picLocks noChangeAspect="1"/>
          </p:cNvPicPr>
          <p:nvPr/>
        </p:nvPicPr>
        <p:blipFill>
          <a:blip r:embed="rId6" cstate="print">
            <a:extLst>
              <a:ext uri="{28A0092B-C50C-407E-A947-70E740481C1C}">
                <a14:useLocalDpi xmlns:a14="http://schemas.microsoft.com/office/drawing/2010/main" val="0"/>
              </a:ext>
              <a:ext uri="{837473B0-CC2E-450A-ABE3-18F120FF3D39}">
                <a1611:picAttrSrcUrl xmlns:a1611="http://schemas.microsoft.com/office/drawing/2016/11/main" r:id="rId7"/>
              </a:ext>
            </a:extLst>
          </a:blip>
          <a:stretch>
            <a:fillRect/>
          </a:stretch>
        </p:blipFill>
        <p:spPr>
          <a:xfrm>
            <a:off x="13669242" y="10095916"/>
            <a:ext cx="2009527" cy="2067681"/>
          </a:xfrm>
          <a:prstGeom prst="rect">
            <a:avLst/>
          </a:prstGeom>
        </p:spPr>
      </p:pic>
      <p:pic>
        <p:nvPicPr>
          <p:cNvPr id="20" name="Picture 19" descr="A close up of a sign&#10;&#10;Description automatically generated">
            <a:extLst>
              <a:ext uri="{FF2B5EF4-FFF2-40B4-BE49-F238E27FC236}">
                <a16:creationId xmlns:a16="http://schemas.microsoft.com/office/drawing/2014/main" id="{C11D71BE-7DD4-7046-B436-2A0E0F7F25B1}"/>
              </a:ext>
            </a:extLst>
          </p:cNvPr>
          <p:cNvPicPr>
            <a:picLocks noChangeAspect="1"/>
          </p:cNvPicPr>
          <p:nvPr/>
        </p:nvPicPr>
        <p:blipFill>
          <a:blip r:embed="rId8" cstate="print">
            <a:extLst>
              <a:ext uri="{28A0092B-C50C-407E-A947-70E740481C1C}">
                <a14:useLocalDpi xmlns:a14="http://schemas.microsoft.com/office/drawing/2010/main" val="0"/>
              </a:ext>
              <a:ext uri="{837473B0-CC2E-450A-ABE3-18F120FF3D39}">
                <a1611:picAttrSrcUrl xmlns:a1611="http://schemas.microsoft.com/office/drawing/2016/11/main" r:id="rId9"/>
              </a:ext>
            </a:extLst>
          </a:blip>
          <a:stretch>
            <a:fillRect/>
          </a:stretch>
        </p:blipFill>
        <p:spPr>
          <a:xfrm>
            <a:off x="16066389" y="10321894"/>
            <a:ext cx="2009527" cy="2009527"/>
          </a:xfrm>
          <a:prstGeom prst="rect">
            <a:avLst/>
          </a:prstGeom>
        </p:spPr>
      </p:pic>
      <p:pic>
        <p:nvPicPr>
          <p:cNvPr id="23" name="Picture 22" descr="A picture containing object, clock&#10;&#10;Description automatically generated">
            <a:extLst>
              <a:ext uri="{FF2B5EF4-FFF2-40B4-BE49-F238E27FC236}">
                <a16:creationId xmlns:a16="http://schemas.microsoft.com/office/drawing/2014/main" id="{7F440D60-F2D4-8240-BA35-F9F28B7458CE}"/>
              </a:ext>
            </a:extLst>
          </p:cNvPr>
          <p:cNvPicPr>
            <a:picLocks noChangeAspect="1"/>
          </p:cNvPicPr>
          <p:nvPr/>
        </p:nvPicPr>
        <p:blipFill>
          <a:blip r:embed="rId10" cstate="print">
            <a:extLst>
              <a:ext uri="{28A0092B-C50C-407E-A947-70E740481C1C}">
                <a14:useLocalDpi xmlns:a14="http://schemas.microsoft.com/office/drawing/2010/main" val="0"/>
              </a:ext>
              <a:ext uri="{837473B0-CC2E-450A-ABE3-18F120FF3D39}">
                <a1611:picAttrSrcUrl xmlns:a1611="http://schemas.microsoft.com/office/drawing/2016/11/main" r:id="rId11"/>
              </a:ext>
            </a:extLst>
          </a:blip>
          <a:stretch>
            <a:fillRect/>
          </a:stretch>
        </p:blipFill>
        <p:spPr>
          <a:xfrm>
            <a:off x="18463536" y="10323971"/>
            <a:ext cx="2009528" cy="2009528"/>
          </a:xfrm>
          <a:prstGeom prst="rect">
            <a:avLst/>
          </a:prstGeom>
        </p:spPr>
      </p:pic>
      <p:sp>
        <p:nvSpPr>
          <p:cNvPr id="27" name="Bent Arrow 26">
            <a:extLst>
              <a:ext uri="{FF2B5EF4-FFF2-40B4-BE49-F238E27FC236}">
                <a16:creationId xmlns:a16="http://schemas.microsoft.com/office/drawing/2014/main" id="{F1E9DF8D-6EC3-6445-979B-386456329BE1}"/>
              </a:ext>
            </a:extLst>
          </p:cNvPr>
          <p:cNvSpPr/>
          <p:nvPr/>
        </p:nvSpPr>
        <p:spPr>
          <a:xfrm>
            <a:off x="10644672" y="4153390"/>
            <a:ext cx="2146421" cy="1333698"/>
          </a:xfrm>
          <a:prstGeom prst="bentArrow">
            <a:avLst/>
          </a:prstGeom>
          <a:blipFill rotWithShape="1">
            <a:blip r:embed="rId12"/>
            <a:srcRect/>
            <a:tile tx="0" ty="0" sx="100000" sy="100000" flip="none" algn="tl"/>
          </a:blipFill>
          <a:ln w="12700" cap="flat">
            <a:noFill/>
            <a:miter lim="400000"/>
          </a:ln>
          <a:effectLst>
            <a:outerShdw blurRad="381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a:ln>
                <a:noFill/>
              </a:ln>
              <a:solidFill>
                <a:srgbClr val="FFFFFF"/>
              </a:solidFill>
              <a:effectLst/>
              <a:uFillTx/>
              <a:latin typeface="+mj-lt"/>
              <a:ea typeface="+mj-ea"/>
              <a:cs typeface="+mj-cs"/>
              <a:sym typeface="Helvetica Neue Medium"/>
            </a:endParaRPr>
          </a:p>
        </p:txBody>
      </p:sp>
      <p:cxnSp>
        <p:nvCxnSpPr>
          <p:cNvPr id="32" name="Straight Arrow Connector 31">
            <a:extLst>
              <a:ext uri="{FF2B5EF4-FFF2-40B4-BE49-F238E27FC236}">
                <a16:creationId xmlns:a16="http://schemas.microsoft.com/office/drawing/2014/main" id="{49E21286-09AD-A840-A04D-C3D5419C986A}"/>
              </a:ext>
            </a:extLst>
          </p:cNvPr>
          <p:cNvCxnSpPr>
            <a:cxnSpLocks/>
          </p:cNvCxnSpPr>
          <p:nvPr/>
        </p:nvCxnSpPr>
        <p:spPr>
          <a:xfrm>
            <a:off x="10753030" y="4958115"/>
            <a:ext cx="1180986" cy="978290"/>
          </a:xfrm>
          <a:prstGeom prst="straightConnector1">
            <a:avLst/>
          </a:prstGeom>
          <a:noFill/>
          <a:ln w="203200" cap="flat">
            <a:solidFill>
              <a:srgbClr val="000000"/>
            </a:solidFill>
            <a:prstDash val="solid"/>
            <a:miter lim="400000"/>
            <a:tailEnd type="triangle" w="lg" len="sm"/>
          </a:ln>
          <a:effectLst/>
          <a:sp3d/>
        </p:spPr>
        <p:style>
          <a:lnRef idx="0">
            <a:scrgbClr r="0" g="0" b="0"/>
          </a:lnRef>
          <a:fillRef idx="0">
            <a:scrgbClr r="0" g="0" b="0"/>
          </a:fillRef>
          <a:effectRef idx="0">
            <a:scrgbClr r="0" g="0" b="0"/>
          </a:effectRef>
          <a:fontRef idx="none"/>
        </p:style>
      </p:cxnSp>
      <p:cxnSp>
        <p:nvCxnSpPr>
          <p:cNvPr id="35" name="Straight Arrow Connector 34">
            <a:extLst>
              <a:ext uri="{FF2B5EF4-FFF2-40B4-BE49-F238E27FC236}">
                <a16:creationId xmlns:a16="http://schemas.microsoft.com/office/drawing/2014/main" id="{5B24C3EE-4C7D-214C-812E-B1849CC845F5}"/>
              </a:ext>
            </a:extLst>
          </p:cNvPr>
          <p:cNvCxnSpPr>
            <a:cxnSpLocks/>
          </p:cNvCxnSpPr>
          <p:nvPr/>
        </p:nvCxnSpPr>
        <p:spPr>
          <a:xfrm>
            <a:off x="14711143" y="8097445"/>
            <a:ext cx="1180986" cy="978290"/>
          </a:xfrm>
          <a:prstGeom prst="straightConnector1">
            <a:avLst/>
          </a:prstGeom>
          <a:noFill/>
          <a:ln w="203200" cap="flat">
            <a:solidFill>
              <a:srgbClr val="000000"/>
            </a:solidFill>
            <a:prstDash val="solid"/>
            <a:miter lim="400000"/>
            <a:tailEnd type="triangle" w="lg" len="sm"/>
          </a:ln>
          <a:effectLst/>
          <a:sp3d/>
        </p:spPr>
        <p:style>
          <a:lnRef idx="0">
            <a:scrgbClr r="0" g="0" b="0"/>
          </a:lnRef>
          <a:fillRef idx="0">
            <a:scrgbClr r="0" g="0" b="0"/>
          </a:fillRef>
          <a:effectRef idx="0">
            <a:scrgbClr r="0" g="0" b="0"/>
          </a:effectRef>
          <a:fontRef idx="none"/>
        </p:style>
      </p:cxnSp>
      <p:sp>
        <p:nvSpPr>
          <p:cNvPr id="16" name="TextBox 15">
            <a:extLst>
              <a:ext uri="{FF2B5EF4-FFF2-40B4-BE49-F238E27FC236}">
                <a16:creationId xmlns:a16="http://schemas.microsoft.com/office/drawing/2014/main" id="{9D9BF410-C67A-9246-923D-28E3253D9B17}"/>
              </a:ext>
            </a:extLst>
          </p:cNvPr>
          <p:cNvSpPr txBox="1"/>
          <p:nvPr/>
        </p:nvSpPr>
        <p:spPr>
          <a:xfrm>
            <a:off x="6613148" y="1004206"/>
            <a:ext cx="10209526" cy="87203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lang="en-US" sz="5000" dirty="0">
                <a:solidFill>
                  <a:srgbClr val="7F7F7F"/>
                </a:solidFill>
                <a:latin typeface="DIN Alternate" panose="020B0500000000000000" pitchFamily="34" charset="77"/>
              </a:rPr>
              <a:t>How Opportunity Zone Finance Works</a:t>
            </a:r>
            <a:endParaRPr kumimoji="0" lang="en-US" sz="5000" b="1" i="0" u="none" strike="noStrike" cap="none" spc="0" normalizeH="0" baseline="0" dirty="0">
              <a:ln>
                <a:noFill/>
              </a:ln>
              <a:solidFill>
                <a:srgbClr val="7F7F7F"/>
              </a:solidFill>
              <a:effectLst/>
              <a:uFillTx/>
              <a:latin typeface="DIN Alternate" panose="020B0500000000000000" pitchFamily="34" charset="77"/>
              <a:sym typeface="Helvetica Neue"/>
            </a:endParaRPr>
          </a:p>
        </p:txBody>
      </p:sp>
      <p:cxnSp>
        <p:nvCxnSpPr>
          <p:cNvPr id="18" name="Straight Connector 17">
            <a:extLst>
              <a:ext uri="{FF2B5EF4-FFF2-40B4-BE49-F238E27FC236}">
                <a16:creationId xmlns:a16="http://schemas.microsoft.com/office/drawing/2014/main" id="{6626DF07-609A-DA4C-A89F-8F46EC01B727}"/>
              </a:ext>
            </a:extLst>
          </p:cNvPr>
          <p:cNvCxnSpPr>
            <a:cxnSpLocks/>
          </p:cNvCxnSpPr>
          <p:nvPr/>
        </p:nvCxnSpPr>
        <p:spPr>
          <a:xfrm>
            <a:off x="8325573" y="1840679"/>
            <a:ext cx="6555621" cy="18584"/>
          </a:xfrm>
          <a:prstGeom prst="line">
            <a:avLst/>
          </a:prstGeom>
          <a:ln w="57150">
            <a:solidFill>
              <a:srgbClr val="FFC000"/>
            </a:solidFill>
          </a:ln>
        </p:spPr>
        <p:style>
          <a:lnRef idx="1">
            <a:schemeClr val="accent1"/>
          </a:lnRef>
          <a:fillRef idx="0">
            <a:schemeClr val="accent1"/>
          </a:fillRef>
          <a:effectRef idx="0">
            <a:schemeClr val="accent1"/>
          </a:effectRef>
          <a:fontRef idx="minor">
            <a:schemeClr val="tx1"/>
          </a:fontRef>
        </p:style>
      </p:cxnSp>
      <p:sp>
        <p:nvSpPr>
          <p:cNvPr id="19" name="矩形 9">
            <a:extLst>
              <a:ext uri="{FF2B5EF4-FFF2-40B4-BE49-F238E27FC236}">
                <a16:creationId xmlns:a16="http://schemas.microsoft.com/office/drawing/2014/main" id="{0085FF90-B0F7-9047-A3E1-3659E2C257F0}"/>
              </a:ext>
            </a:extLst>
          </p:cNvPr>
          <p:cNvSpPr/>
          <p:nvPr/>
        </p:nvSpPr>
        <p:spPr>
          <a:xfrm>
            <a:off x="3048000" y="13321847"/>
            <a:ext cx="18288000" cy="415926"/>
          </a:xfrm>
          <a:prstGeom prst="rect">
            <a:avLst/>
          </a:prstGeom>
          <a:gradFill>
            <a:gsLst>
              <a:gs pos="0">
                <a:srgbClr val="185377"/>
              </a:gs>
              <a:gs pos="100000">
                <a:srgbClr val="FF7E0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6000"/>
          </a:p>
        </p:txBody>
      </p:sp>
    </p:spTree>
    <p:extLst>
      <p:ext uri="{BB962C8B-B14F-4D97-AF65-F5344CB8AC3E}">
        <p14:creationId xmlns:p14="http://schemas.microsoft.com/office/powerpoint/2010/main" val="2049568661"/>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9">
            <a:extLst>
              <a:ext uri="{FF2B5EF4-FFF2-40B4-BE49-F238E27FC236}">
                <a16:creationId xmlns:a16="http://schemas.microsoft.com/office/drawing/2014/main" id="{3106874A-9D6F-A649-9A53-1F42E74131AE}"/>
              </a:ext>
            </a:extLst>
          </p:cNvPr>
          <p:cNvSpPr/>
          <p:nvPr/>
        </p:nvSpPr>
        <p:spPr>
          <a:xfrm>
            <a:off x="3048000" y="13321847"/>
            <a:ext cx="18288000" cy="415926"/>
          </a:xfrm>
          <a:prstGeom prst="rect">
            <a:avLst/>
          </a:prstGeom>
          <a:gradFill>
            <a:gsLst>
              <a:gs pos="0">
                <a:srgbClr val="185377"/>
              </a:gs>
              <a:gs pos="100000">
                <a:srgbClr val="FF7E0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6000"/>
          </a:p>
        </p:txBody>
      </p:sp>
      <p:sp>
        <p:nvSpPr>
          <p:cNvPr id="2" name="TextBox 1">
            <a:extLst>
              <a:ext uri="{FF2B5EF4-FFF2-40B4-BE49-F238E27FC236}">
                <a16:creationId xmlns:a16="http://schemas.microsoft.com/office/drawing/2014/main" id="{A50575FD-618D-7240-812A-1A70741B12D2}"/>
              </a:ext>
            </a:extLst>
          </p:cNvPr>
          <p:cNvSpPr txBox="1"/>
          <p:nvPr/>
        </p:nvSpPr>
        <p:spPr>
          <a:xfrm>
            <a:off x="1364900" y="1887838"/>
            <a:ext cx="21654199" cy="4339650"/>
          </a:xfrm>
          <a:prstGeom prst="rect">
            <a:avLst/>
          </a:prstGeom>
          <a:noFill/>
        </p:spPr>
        <p:txBody>
          <a:bodyPr wrap="square" rtlCol="0">
            <a:spAutoFit/>
          </a:bodyPr>
          <a:lstStyle/>
          <a:p>
            <a:r>
              <a:rPr lang="en-US" altLang="zh-CN" sz="6000" dirty="0">
                <a:solidFill>
                  <a:srgbClr val="4C4C4C"/>
                </a:solidFill>
                <a:latin typeface="DIN OT" charset="0"/>
                <a:ea typeface="DIN OT" charset="0"/>
                <a:cs typeface="DIN OT" charset="0"/>
              </a:rPr>
              <a:t>Under the right circumstances there is additional economic benefit</a:t>
            </a:r>
          </a:p>
          <a:p>
            <a:r>
              <a:rPr lang="en-US" altLang="zh-CN" sz="4800" i="1" dirty="0">
                <a:solidFill>
                  <a:srgbClr val="4C4C4C"/>
                </a:solidFill>
                <a:latin typeface="DIN OT" charset="0"/>
                <a:ea typeface="DIN OT" charset="0"/>
                <a:cs typeface="DIN OT" charset="0"/>
              </a:rPr>
              <a:t>It is best if the OZ investor also uses the ITC benefits, but a Sponsor can also use them if structured appropriately (but keep an eye on transaction costs)</a:t>
            </a:r>
          </a:p>
          <a:p>
            <a:endParaRPr lang="en-US" altLang="zh-CN" sz="6000" dirty="0">
              <a:solidFill>
                <a:srgbClr val="4C4C4C"/>
              </a:solidFill>
              <a:latin typeface="DIN OT" charset="0"/>
              <a:ea typeface="DIN OT" charset="0"/>
              <a:cs typeface="DIN OT" charset="0"/>
            </a:endParaRPr>
          </a:p>
          <a:p>
            <a:endParaRPr lang="en-US" sz="6000" dirty="0"/>
          </a:p>
        </p:txBody>
      </p:sp>
      <p:sp>
        <p:nvSpPr>
          <p:cNvPr id="11" name="TextBox 10">
            <a:extLst>
              <a:ext uri="{FF2B5EF4-FFF2-40B4-BE49-F238E27FC236}">
                <a16:creationId xmlns:a16="http://schemas.microsoft.com/office/drawing/2014/main" id="{CF5D3094-009F-3344-AA40-A2AA157DA495}"/>
              </a:ext>
            </a:extLst>
          </p:cNvPr>
          <p:cNvSpPr txBox="1"/>
          <p:nvPr/>
        </p:nvSpPr>
        <p:spPr>
          <a:xfrm>
            <a:off x="5932675" y="1004206"/>
            <a:ext cx="11570475" cy="87203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lang="en-US" sz="5000" dirty="0">
                <a:solidFill>
                  <a:srgbClr val="7F7F7F"/>
                </a:solidFill>
                <a:latin typeface="DIN Alternate" panose="020B0500000000000000" pitchFamily="34" charset="77"/>
              </a:rPr>
              <a:t>Transformational Economic Value Creation</a:t>
            </a:r>
            <a:endParaRPr kumimoji="0" lang="en-US" sz="5000" b="1" i="0" u="none" strike="noStrike" cap="none" spc="0" normalizeH="0" baseline="0" dirty="0">
              <a:ln>
                <a:noFill/>
              </a:ln>
              <a:solidFill>
                <a:srgbClr val="7F7F7F"/>
              </a:solidFill>
              <a:effectLst/>
              <a:uFillTx/>
              <a:latin typeface="DIN Alternate" panose="020B0500000000000000" pitchFamily="34" charset="77"/>
              <a:sym typeface="Helvetica Neue"/>
            </a:endParaRPr>
          </a:p>
        </p:txBody>
      </p:sp>
      <p:cxnSp>
        <p:nvCxnSpPr>
          <p:cNvPr id="12" name="Straight Connector 11">
            <a:extLst>
              <a:ext uri="{FF2B5EF4-FFF2-40B4-BE49-F238E27FC236}">
                <a16:creationId xmlns:a16="http://schemas.microsoft.com/office/drawing/2014/main" id="{6FD640AB-0267-C440-912C-F391A89C0575}"/>
              </a:ext>
            </a:extLst>
          </p:cNvPr>
          <p:cNvCxnSpPr>
            <a:cxnSpLocks/>
          </p:cNvCxnSpPr>
          <p:nvPr/>
        </p:nvCxnSpPr>
        <p:spPr>
          <a:xfrm>
            <a:off x="8325573" y="1869254"/>
            <a:ext cx="6555621" cy="18584"/>
          </a:xfrm>
          <a:prstGeom prst="line">
            <a:avLst/>
          </a:prstGeom>
          <a:ln w="57150">
            <a:solidFill>
              <a:srgbClr val="FFC000"/>
            </a:solidFill>
          </a:ln>
        </p:spPr>
        <p:style>
          <a:lnRef idx="1">
            <a:schemeClr val="accent1"/>
          </a:lnRef>
          <a:fillRef idx="0">
            <a:schemeClr val="accent1"/>
          </a:fillRef>
          <a:effectRef idx="0">
            <a:schemeClr val="accent1"/>
          </a:effectRef>
          <a:fontRef idx="minor">
            <a:schemeClr val="tx1"/>
          </a:fontRef>
        </p:style>
      </p:cxnSp>
      <p:pic>
        <p:nvPicPr>
          <p:cNvPr id="16" name="Picture 15">
            <a:extLst>
              <a:ext uri="{FF2B5EF4-FFF2-40B4-BE49-F238E27FC236}">
                <a16:creationId xmlns:a16="http://schemas.microsoft.com/office/drawing/2014/main" id="{925900BE-55EE-D442-9BA4-1BBD0AB432F4}"/>
              </a:ext>
            </a:extLst>
          </p:cNvPr>
          <p:cNvPicPr>
            <a:picLocks noChangeAspect="1"/>
          </p:cNvPicPr>
          <p:nvPr/>
        </p:nvPicPr>
        <p:blipFill>
          <a:blip r:embed="rId2"/>
          <a:stretch>
            <a:fillRect/>
          </a:stretch>
        </p:blipFill>
        <p:spPr>
          <a:xfrm>
            <a:off x="1469675" y="4452348"/>
            <a:ext cx="21654198" cy="8661679"/>
          </a:xfrm>
          <a:prstGeom prst="rect">
            <a:avLst/>
          </a:prstGeom>
        </p:spPr>
      </p:pic>
    </p:spTree>
    <p:extLst>
      <p:ext uri="{BB962C8B-B14F-4D97-AF65-F5344CB8AC3E}">
        <p14:creationId xmlns:p14="http://schemas.microsoft.com/office/powerpoint/2010/main" val="20869078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left)">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wipe(left)">
                                      <p:cBhvr>
                                        <p:cTn id="12"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TextBox 35">
            <a:extLst>
              <a:ext uri="{FF2B5EF4-FFF2-40B4-BE49-F238E27FC236}">
                <a16:creationId xmlns:a16="http://schemas.microsoft.com/office/drawing/2014/main" id="{7D70B9EC-6296-8C44-A527-B82D23563075}"/>
              </a:ext>
            </a:extLst>
          </p:cNvPr>
          <p:cNvSpPr txBox="1"/>
          <p:nvPr/>
        </p:nvSpPr>
        <p:spPr>
          <a:xfrm>
            <a:off x="6972209" y="1082584"/>
            <a:ext cx="9491381" cy="87203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kumimoji="0" lang="en-US" sz="5000" b="1" i="0" u="none" strike="noStrike" cap="none" spc="0" normalizeH="0" baseline="0" dirty="0">
                <a:ln>
                  <a:noFill/>
                </a:ln>
                <a:solidFill>
                  <a:srgbClr val="7F7F7F"/>
                </a:solidFill>
                <a:effectLst/>
                <a:uFillTx/>
                <a:latin typeface="DIN Alternate" panose="020B0500000000000000" pitchFamily="34" charset="77"/>
                <a:sym typeface="Helvetica Neue"/>
              </a:rPr>
              <a:t>Clean Energy Developers’ Benefits </a:t>
            </a:r>
          </a:p>
        </p:txBody>
      </p:sp>
      <p:cxnSp>
        <p:nvCxnSpPr>
          <p:cNvPr id="11" name="Straight Connector 10">
            <a:extLst>
              <a:ext uri="{FF2B5EF4-FFF2-40B4-BE49-F238E27FC236}">
                <a16:creationId xmlns:a16="http://schemas.microsoft.com/office/drawing/2014/main" id="{56C1B9CF-9DE3-4C9F-BBC0-3EFF1AED6C1A}"/>
              </a:ext>
            </a:extLst>
          </p:cNvPr>
          <p:cNvCxnSpPr>
            <a:cxnSpLocks/>
          </p:cNvCxnSpPr>
          <p:nvPr/>
        </p:nvCxnSpPr>
        <p:spPr>
          <a:xfrm>
            <a:off x="8325573" y="1945183"/>
            <a:ext cx="6555621" cy="18584"/>
          </a:xfrm>
          <a:prstGeom prst="line">
            <a:avLst/>
          </a:prstGeom>
          <a:ln w="57150">
            <a:solidFill>
              <a:srgbClr val="FFC000"/>
            </a:solidFill>
          </a:ln>
        </p:spPr>
        <p:style>
          <a:lnRef idx="1">
            <a:schemeClr val="accent1"/>
          </a:lnRef>
          <a:fillRef idx="0">
            <a:schemeClr val="accent1"/>
          </a:fillRef>
          <a:effectRef idx="0">
            <a:schemeClr val="accent1"/>
          </a:effectRef>
          <a:fontRef idx="minor">
            <a:schemeClr val="tx1"/>
          </a:fontRef>
        </p:style>
      </p:cxnSp>
      <p:sp>
        <p:nvSpPr>
          <p:cNvPr id="6" name="矩形 9">
            <a:extLst>
              <a:ext uri="{FF2B5EF4-FFF2-40B4-BE49-F238E27FC236}">
                <a16:creationId xmlns:a16="http://schemas.microsoft.com/office/drawing/2014/main" id="{56ECA8A4-81B9-6847-93E5-DD779E2583E4}"/>
              </a:ext>
            </a:extLst>
          </p:cNvPr>
          <p:cNvSpPr/>
          <p:nvPr/>
        </p:nvSpPr>
        <p:spPr>
          <a:xfrm>
            <a:off x="3048000" y="13321847"/>
            <a:ext cx="18288000" cy="415926"/>
          </a:xfrm>
          <a:prstGeom prst="rect">
            <a:avLst/>
          </a:prstGeom>
          <a:gradFill>
            <a:gsLst>
              <a:gs pos="0">
                <a:srgbClr val="185377"/>
              </a:gs>
              <a:gs pos="100000">
                <a:srgbClr val="FF7E0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6000"/>
          </a:p>
        </p:txBody>
      </p:sp>
      <p:sp>
        <p:nvSpPr>
          <p:cNvPr id="2" name="TextBox 1">
            <a:extLst>
              <a:ext uri="{FF2B5EF4-FFF2-40B4-BE49-F238E27FC236}">
                <a16:creationId xmlns:a16="http://schemas.microsoft.com/office/drawing/2014/main" id="{9B7C8F10-26B2-E349-9092-F80C4EF7F34C}"/>
              </a:ext>
            </a:extLst>
          </p:cNvPr>
          <p:cNvSpPr txBox="1"/>
          <p:nvPr/>
        </p:nvSpPr>
        <p:spPr>
          <a:xfrm>
            <a:off x="2148635" y="3573702"/>
            <a:ext cx="17482390" cy="767389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457200" lvl="1" indent="-457200" algn="l">
              <a:buFont typeface="Arial" panose="020B0604020202020204" pitchFamily="34" charset="0"/>
              <a:buChar char="•"/>
            </a:pPr>
            <a:r>
              <a:rPr lang="en-US" sz="5400" b="0" dirty="0">
                <a:latin typeface="DIN Alternate" panose="020B0500000000000000" pitchFamily="34" charset="77"/>
              </a:rPr>
              <a:t>Bottom line: </a:t>
            </a:r>
            <a:r>
              <a:rPr lang="en-US" sz="4800" b="0" dirty="0">
                <a:latin typeface="DIN Alternate" panose="020B0500000000000000" pitchFamily="34" charset="77"/>
              </a:rPr>
              <a:t>Projects in OZs are worth more than ones that aren’t, if OZ benefit is monetized</a:t>
            </a:r>
          </a:p>
          <a:p>
            <a:pPr marL="457200" lvl="1" indent="-457200" algn="l">
              <a:buFont typeface="Arial" panose="020B0604020202020204" pitchFamily="34" charset="0"/>
              <a:buChar char="•"/>
            </a:pPr>
            <a:endParaRPr lang="en-US" sz="4800" b="0" dirty="0">
              <a:latin typeface="DIN Alternate" panose="020B0500000000000000" pitchFamily="34" charset="77"/>
            </a:endParaRPr>
          </a:p>
          <a:p>
            <a:pPr marL="457200" lvl="1" indent="-457200" algn="l">
              <a:buFont typeface="Arial" panose="020B0604020202020204" pitchFamily="34" charset="0"/>
              <a:buChar char="•"/>
            </a:pPr>
            <a:r>
              <a:rPr lang="en-US" sz="5400" b="0" dirty="0">
                <a:latin typeface="DIN Alternate" panose="020B0500000000000000" pitchFamily="34" charset="77"/>
              </a:rPr>
              <a:t>Sharing potential: </a:t>
            </a:r>
            <a:r>
              <a:rPr lang="en-US" sz="4800" b="0" dirty="0">
                <a:latin typeface="DIN Alternate" panose="020B0500000000000000" pitchFamily="34" charset="77"/>
              </a:rPr>
              <a:t>Extra “</a:t>
            </a:r>
            <a:r>
              <a:rPr lang="en-US" sz="4800" b="0" dirty="0" err="1">
                <a:latin typeface="DIN Alternate" panose="020B0500000000000000" pitchFamily="34" charset="77"/>
              </a:rPr>
              <a:t>umph</a:t>
            </a:r>
            <a:r>
              <a:rPr lang="en-US" sz="4800" b="0" dirty="0">
                <a:latin typeface="DIN Alternate" panose="020B0500000000000000" pitchFamily="34" charset="77"/>
              </a:rPr>
              <a:t>” from the OZ Benefits can be shared with developer and other stakeholders in the project, such as solar power off-takers</a:t>
            </a:r>
          </a:p>
          <a:p>
            <a:pPr algn="l"/>
            <a:endParaRPr lang="en-US" sz="4800" b="0" dirty="0">
              <a:latin typeface="DIN Alternate" panose="020B0500000000000000" pitchFamily="34" charset="77"/>
            </a:endParaRPr>
          </a:p>
          <a:p>
            <a:pPr algn="l"/>
            <a:endParaRPr lang="en-US" sz="4800" b="0" dirty="0">
              <a:latin typeface="DIN Alternate" panose="020B0500000000000000" pitchFamily="34" charset="77"/>
            </a:endParaRPr>
          </a:p>
          <a:p>
            <a:endParaRPr lang="en-US" sz="4800" b="0" dirty="0">
              <a:latin typeface="DIN Alternate" panose="020B0500000000000000" pitchFamily="34" charset="77"/>
            </a:endParaRPr>
          </a:p>
          <a:p>
            <a:pPr marL="0" marR="0" indent="0" algn="ctr" defTabSz="825500" rtl="0" fontAlgn="auto" latinLnBrk="0" hangingPunct="0">
              <a:lnSpc>
                <a:spcPct val="100000"/>
              </a:lnSpc>
              <a:spcBef>
                <a:spcPts val="0"/>
              </a:spcBef>
              <a:spcAft>
                <a:spcPts val="0"/>
              </a:spcAft>
              <a:buClrTx/>
              <a:buSzTx/>
              <a:buFontTx/>
              <a:buNone/>
              <a:tabLst/>
            </a:pPr>
            <a:endParaRPr kumimoji="0" lang="en-US" sz="4800" b="0" i="0" u="none" strike="noStrike" cap="none" spc="0" normalizeH="0" baseline="0" dirty="0">
              <a:ln>
                <a:noFill/>
              </a:ln>
              <a:solidFill>
                <a:srgbClr val="000000"/>
              </a:solidFill>
              <a:effectLst/>
              <a:uFillTx/>
              <a:latin typeface="DIN Alternate" panose="020B0500000000000000" pitchFamily="34" charset="77"/>
              <a:sym typeface="Helvetica Neue"/>
            </a:endParaRPr>
          </a:p>
        </p:txBody>
      </p:sp>
    </p:spTree>
    <p:extLst>
      <p:ext uri="{BB962C8B-B14F-4D97-AF65-F5344CB8AC3E}">
        <p14:creationId xmlns:p14="http://schemas.microsoft.com/office/powerpoint/2010/main" val="391004559"/>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TextBox 35">
            <a:extLst>
              <a:ext uri="{FF2B5EF4-FFF2-40B4-BE49-F238E27FC236}">
                <a16:creationId xmlns:a16="http://schemas.microsoft.com/office/drawing/2014/main" id="{7D70B9EC-6296-8C44-A527-B82D23563075}"/>
              </a:ext>
            </a:extLst>
          </p:cNvPr>
          <p:cNvSpPr txBox="1"/>
          <p:nvPr/>
        </p:nvSpPr>
        <p:spPr>
          <a:xfrm>
            <a:off x="3629953" y="1082584"/>
            <a:ext cx="16175903" cy="87203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lang="en-US" sz="5000" dirty="0">
                <a:solidFill>
                  <a:srgbClr val="7F7F7F"/>
                </a:solidFill>
                <a:latin typeface="DIN Alternate" panose="020B0500000000000000" pitchFamily="34" charset="77"/>
              </a:rPr>
              <a:t>Clean Energy Developer</a:t>
            </a:r>
            <a:r>
              <a:rPr kumimoji="0" lang="en-US" sz="5000" b="1" i="0" u="none" strike="noStrike" cap="none" spc="0" normalizeH="0" baseline="0" dirty="0">
                <a:ln>
                  <a:noFill/>
                </a:ln>
                <a:solidFill>
                  <a:srgbClr val="7F7F7F"/>
                </a:solidFill>
                <a:effectLst/>
                <a:uFillTx/>
                <a:latin typeface="DIN Alternate" panose="020B0500000000000000" pitchFamily="34" charset="77"/>
                <a:sym typeface="Helvetica Neue"/>
              </a:rPr>
              <a:t>s’ </a:t>
            </a:r>
            <a:r>
              <a:rPr lang="en-US" sz="5000" dirty="0">
                <a:solidFill>
                  <a:srgbClr val="7F7F7F"/>
                </a:solidFill>
                <a:latin typeface="DIN Alternate" panose="020B0500000000000000" pitchFamily="34" charset="77"/>
              </a:rPr>
              <a:t>Checklist for Benefitting from OZs</a:t>
            </a:r>
            <a:endParaRPr kumimoji="0" lang="en-US" sz="5000" b="1" i="0" u="none" strike="noStrike" cap="none" spc="0" normalizeH="0" baseline="0" dirty="0">
              <a:ln>
                <a:noFill/>
              </a:ln>
              <a:solidFill>
                <a:srgbClr val="7F7F7F"/>
              </a:solidFill>
              <a:effectLst/>
              <a:uFillTx/>
              <a:latin typeface="DIN Alternate" panose="020B0500000000000000" pitchFamily="34" charset="77"/>
              <a:sym typeface="Helvetica Neue"/>
            </a:endParaRPr>
          </a:p>
        </p:txBody>
      </p:sp>
      <p:cxnSp>
        <p:nvCxnSpPr>
          <p:cNvPr id="11" name="Straight Connector 10">
            <a:extLst>
              <a:ext uri="{FF2B5EF4-FFF2-40B4-BE49-F238E27FC236}">
                <a16:creationId xmlns:a16="http://schemas.microsoft.com/office/drawing/2014/main" id="{56C1B9CF-9DE3-4C9F-BBC0-3EFF1AED6C1A}"/>
              </a:ext>
            </a:extLst>
          </p:cNvPr>
          <p:cNvCxnSpPr>
            <a:cxnSpLocks/>
          </p:cNvCxnSpPr>
          <p:nvPr/>
        </p:nvCxnSpPr>
        <p:spPr>
          <a:xfrm>
            <a:off x="8325573" y="1945183"/>
            <a:ext cx="6555621" cy="18584"/>
          </a:xfrm>
          <a:prstGeom prst="line">
            <a:avLst/>
          </a:prstGeom>
          <a:ln w="57150">
            <a:solidFill>
              <a:srgbClr val="FFC000"/>
            </a:solidFill>
          </a:ln>
        </p:spPr>
        <p:style>
          <a:lnRef idx="1">
            <a:schemeClr val="accent1"/>
          </a:lnRef>
          <a:fillRef idx="0">
            <a:schemeClr val="accent1"/>
          </a:fillRef>
          <a:effectRef idx="0">
            <a:schemeClr val="accent1"/>
          </a:effectRef>
          <a:fontRef idx="minor">
            <a:schemeClr val="tx1"/>
          </a:fontRef>
        </p:style>
      </p:cxnSp>
      <p:sp>
        <p:nvSpPr>
          <p:cNvPr id="38" name="TextBox 37">
            <a:extLst>
              <a:ext uri="{FF2B5EF4-FFF2-40B4-BE49-F238E27FC236}">
                <a16:creationId xmlns:a16="http://schemas.microsoft.com/office/drawing/2014/main" id="{284F9E7F-51D9-1546-AADE-8DF8F42C3F89}"/>
              </a:ext>
            </a:extLst>
          </p:cNvPr>
          <p:cNvSpPr txBox="1"/>
          <p:nvPr/>
        </p:nvSpPr>
        <p:spPr>
          <a:xfrm>
            <a:off x="3364336" y="2523208"/>
            <a:ext cx="17209664" cy="10105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457200" indent="-457200" algn="l">
              <a:buFont typeface="Arial" panose="020B0604020202020204" pitchFamily="34" charset="0"/>
              <a:buChar char="•"/>
            </a:pPr>
            <a:r>
              <a:rPr lang="en-US" sz="5000" b="0" dirty="0">
                <a:latin typeface="DIN Alternate" panose="020B0500000000000000" pitchFamily="34" charset="77"/>
              </a:rPr>
              <a:t>Check and see if any of your projects under development are in an OZ (</a:t>
            </a:r>
            <a:r>
              <a:rPr lang="en-US" sz="5000" b="0" dirty="0" err="1">
                <a:latin typeface="DIN Alternate" panose="020B0500000000000000" pitchFamily="34" charset="77"/>
              </a:rPr>
              <a:t>www.MyOZFund.org</a:t>
            </a:r>
            <a:r>
              <a:rPr lang="en-US" sz="5000" b="0" dirty="0">
                <a:latin typeface="DIN Alternate" panose="020B0500000000000000" pitchFamily="34" charset="77"/>
                <a:hlinkClick r:id="rId3"/>
              </a:rPr>
              <a:t>)</a:t>
            </a:r>
            <a:endParaRPr lang="en-US" sz="5000" b="0" dirty="0">
              <a:latin typeface="DIN Alternate" panose="020B0500000000000000" pitchFamily="34" charset="77"/>
            </a:endParaRPr>
          </a:p>
          <a:p>
            <a:pPr algn="l"/>
            <a:endParaRPr lang="en-US" sz="5000" b="0" dirty="0">
              <a:latin typeface="DIN Alternate" panose="020B0500000000000000" pitchFamily="34" charset="77"/>
            </a:endParaRPr>
          </a:p>
          <a:p>
            <a:pPr marL="457200" indent="-457200" algn="l">
              <a:buFont typeface="Arial" panose="020B0604020202020204" pitchFamily="34" charset="0"/>
              <a:buChar char="•"/>
            </a:pPr>
            <a:r>
              <a:rPr lang="en-US" sz="5000" b="0" dirty="0">
                <a:latin typeface="DIN Alternate" panose="020B0500000000000000" pitchFamily="34" charset="77"/>
              </a:rPr>
              <a:t>Take OZs into consideration when looking at future development activity</a:t>
            </a:r>
          </a:p>
          <a:p>
            <a:pPr algn="l"/>
            <a:endParaRPr lang="en-US" sz="5000" b="0" dirty="0">
              <a:latin typeface="DIN Alternate" panose="020B0500000000000000" pitchFamily="34" charset="77"/>
            </a:endParaRPr>
          </a:p>
          <a:p>
            <a:pPr marL="457200" indent="-457200" algn="l">
              <a:buFont typeface="Arial" panose="020B0604020202020204" pitchFamily="34" charset="0"/>
              <a:buChar char="•"/>
            </a:pPr>
            <a:r>
              <a:rPr lang="en-US" sz="5000" b="0" dirty="0">
                <a:latin typeface="DIN Alternate" panose="020B0500000000000000" pitchFamily="34" charset="77"/>
              </a:rPr>
              <a:t>Go to </a:t>
            </a:r>
            <a:r>
              <a:rPr lang="en-US" sz="5000" b="0" dirty="0">
                <a:latin typeface="DIN Alternate" panose="020B0500000000000000" pitchFamily="34" charset="77"/>
                <a:hlinkClick r:id="rId4"/>
              </a:rPr>
              <a:t>www.MyOZFund.org</a:t>
            </a:r>
            <a:r>
              <a:rPr lang="en-US" sz="5000" b="0" dirty="0">
                <a:latin typeface="DIN Alternate" panose="020B0500000000000000" pitchFamily="34" charset="77"/>
              </a:rPr>
              <a:t> to learn about how you--or an interested investor you are talking to--can monetize the OZ benefits</a:t>
            </a:r>
          </a:p>
          <a:p>
            <a:pPr marL="457200" indent="-457200" algn="l">
              <a:buFont typeface="Arial" panose="020B0604020202020204" pitchFamily="34" charset="0"/>
              <a:buChar char="•"/>
            </a:pPr>
            <a:endParaRPr lang="en-US" sz="5000" b="0" dirty="0">
              <a:latin typeface="DIN Alternate" panose="020B0500000000000000" pitchFamily="34" charset="77"/>
            </a:endParaRPr>
          </a:p>
          <a:p>
            <a:pPr marL="457200" indent="-457200" algn="l">
              <a:buFont typeface="Arial" panose="020B0604020202020204" pitchFamily="34" charset="0"/>
              <a:buChar char="•"/>
            </a:pPr>
            <a:r>
              <a:rPr lang="en-US" sz="5000" b="0" dirty="0">
                <a:latin typeface="DIN Alternate" panose="020B0500000000000000" pitchFamily="34" charset="77"/>
              </a:rPr>
              <a:t>Ask investors if they have the ability to monetize OZ benefits – those that can might give you a better deal than those that can’t (and help educate investors who don’t know about OZs)</a:t>
            </a:r>
          </a:p>
        </p:txBody>
      </p:sp>
      <p:sp>
        <p:nvSpPr>
          <p:cNvPr id="6" name="矩形 9">
            <a:extLst>
              <a:ext uri="{FF2B5EF4-FFF2-40B4-BE49-F238E27FC236}">
                <a16:creationId xmlns:a16="http://schemas.microsoft.com/office/drawing/2014/main" id="{648649DE-A3C4-BB40-80AC-42FFE44266E2}"/>
              </a:ext>
            </a:extLst>
          </p:cNvPr>
          <p:cNvSpPr/>
          <p:nvPr/>
        </p:nvSpPr>
        <p:spPr>
          <a:xfrm>
            <a:off x="3048000" y="13321847"/>
            <a:ext cx="18288000" cy="415926"/>
          </a:xfrm>
          <a:prstGeom prst="rect">
            <a:avLst/>
          </a:prstGeom>
          <a:gradFill>
            <a:gsLst>
              <a:gs pos="0">
                <a:srgbClr val="185377"/>
              </a:gs>
              <a:gs pos="100000">
                <a:srgbClr val="FF7E0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6000"/>
          </a:p>
        </p:txBody>
      </p:sp>
    </p:spTree>
    <p:extLst>
      <p:ext uri="{BB962C8B-B14F-4D97-AF65-F5344CB8AC3E}">
        <p14:creationId xmlns:p14="http://schemas.microsoft.com/office/powerpoint/2010/main" val="27213997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TextBox 35">
            <a:extLst>
              <a:ext uri="{FF2B5EF4-FFF2-40B4-BE49-F238E27FC236}">
                <a16:creationId xmlns:a16="http://schemas.microsoft.com/office/drawing/2014/main" id="{7D70B9EC-6296-8C44-A527-B82D23563075}"/>
              </a:ext>
            </a:extLst>
          </p:cNvPr>
          <p:cNvSpPr txBox="1"/>
          <p:nvPr/>
        </p:nvSpPr>
        <p:spPr>
          <a:xfrm>
            <a:off x="8594444" y="1082584"/>
            <a:ext cx="6246903" cy="87203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lang="en-US" sz="5000" dirty="0">
                <a:solidFill>
                  <a:srgbClr val="7F7F7F"/>
                </a:solidFill>
                <a:latin typeface="DIN Alternate" panose="020B0500000000000000" pitchFamily="34" charset="77"/>
              </a:rPr>
              <a:t>Capital Sources</a:t>
            </a:r>
            <a:r>
              <a:rPr kumimoji="0" lang="en-US" sz="5000" b="1" i="0" u="none" strike="noStrike" cap="none" spc="0" normalizeH="0" baseline="0" dirty="0">
                <a:ln>
                  <a:noFill/>
                </a:ln>
                <a:solidFill>
                  <a:srgbClr val="7F7F7F"/>
                </a:solidFill>
                <a:effectLst/>
                <a:uFillTx/>
                <a:latin typeface="DIN Alternate" panose="020B0500000000000000" pitchFamily="34" charset="77"/>
                <a:sym typeface="Helvetica Neue"/>
              </a:rPr>
              <a:t>’ Roles </a:t>
            </a:r>
          </a:p>
        </p:txBody>
      </p:sp>
      <p:cxnSp>
        <p:nvCxnSpPr>
          <p:cNvPr id="11" name="Straight Connector 10">
            <a:extLst>
              <a:ext uri="{FF2B5EF4-FFF2-40B4-BE49-F238E27FC236}">
                <a16:creationId xmlns:a16="http://schemas.microsoft.com/office/drawing/2014/main" id="{56C1B9CF-9DE3-4C9F-BBC0-3EFF1AED6C1A}"/>
              </a:ext>
            </a:extLst>
          </p:cNvPr>
          <p:cNvCxnSpPr>
            <a:cxnSpLocks/>
          </p:cNvCxnSpPr>
          <p:nvPr/>
        </p:nvCxnSpPr>
        <p:spPr>
          <a:xfrm>
            <a:off x="8325573" y="1945183"/>
            <a:ext cx="6555621" cy="18584"/>
          </a:xfrm>
          <a:prstGeom prst="line">
            <a:avLst/>
          </a:prstGeom>
          <a:ln w="57150">
            <a:solidFill>
              <a:srgbClr val="FFC000"/>
            </a:solidFill>
          </a:ln>
        </p:spPr>
        <p:style>
          <a:lnRef idx="1">
            <a:schemeClr val="accent1"/>
          </a:lnRef>
          <a:fillRef idx="0">
            <a:schemeClr val="accent1"/>
          </a:fillRef>
          <a:effectRef idx="0">
            <a:schemeClr val="accent1"/>
          </a:effectRef>
          <a:fontRef idx="minor">
            <a:schemeClr val="tx1"/>
          </a:fontRef>
        </p:style>
      </p:cxnSp>
      <p:sp>
        <p:nvSpPr>
          <p:cNvPr id="38" name="TextBox 37">
            <a:extLst>
              <a:ext uri="{FF2B5EF4-FFF2-40B4-BE49-F238E27FC236}">
                <a16:creationId xmlns:a16="http://schemas.microsoft.com/office/drawing/2014/main" id="{284F9E7F-51D9-1546-AADE-8DF8F42C3F89}"/>
              </a:ext>
            </a:extLst>
          </p:cNvPr>
          <p:cNvSpPr txBox="1"/>
          <p:nvPr/>
        </p:nvSpPr>
        <p:spPr>
          <a:xfrm>
            <a:off x="3962409" y="3590646"/>
            <a:ext cx="19327162" cy="702756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457200" indent="-457200" algn="l">
              <a:buFont typeface="Arial" panose="020B0604020202020204" pitchFamily="34" charset="0"/>
              <a:buChar char="•"/>
            </a:pPr>
            <a:r>
              <a:rPr lang="en-US" sz="5000" b="0" dirty="0">
                <a:latin typeface="DIN Alternate" panose="020B0500000000000000" pitchFamily="34" charset="77"/>
              </a:rPr>
              <a:t>Identify what clean energy assets are of interest</a:t>
            </a:r>
          </a:p>
          <a:p>
            <a:pPr marL="457200" indent="-457200" algn="l">
              <a:buFont typeface="Arial" panose="020B0604020202020204" pitchFamily="34" charset="0"/>
              <a:buChar char="•"/>
            </a:pPr>
            <a:r>
              <a:rPr lang="en-US" sz="5000" b="0" dirty="0">
                <a:latin typeface="DIN Alternate" panose="020B0500000000000000" pitchFamily="34" charset="77"/>
              </a:rPr>
              <a:t>Form a clean energy due diligence team for that asset class/type</a:t>
            </a:r>
          </a:p>
          <a:p>
            <a:pPr marL="457200" indent="-457200" algn="l">
              <a:buFont typeface="Arial" panose="020B0604020202020204" pitchFamily="34" charset="0"/>
              <a:buChar char="•"/>
            </a:pPr>
            <a:r>
              <a:rPr lang="en-US" sz="5000" b="0" dirty="0">
                <a:latin typeface="DIN Alternate" panose="020B0500000000000000" pitchFamily="34" charset="77"/>
              </a:rPr>
              <a:t>Select key developers with whom to prepare a program</a:t>
            </a:r>
          </a:p>
          <a:p>
            <a:pPr marL="457200" indent="-457200" algn="l">
              <a:buFont typeface="Arial" panose="020B0604020202020204" pitchFamily="34" charset="0"/>
              <a:buChar char="•"/>
            </a:pPr>
            <a:r>
              <a:rPr lang="en-US" sz="5000" b="0" dirty="0">
                <a:latin typeface="DIN Alternate" panose="020B0500000000000000" pitchFamily="34" charset="77"/>
              </a:rPr>
              <a:t>Go to </a:t>
            </a:r>
            <a:r>
              <a:rPr lang="en-US" sz="5000" b="0" dirty="0">
                <a:latin typeface="DIN Alternate" panose="020B0500000000000000" pitchFamily="34" charset="77"/>
                <a:hlinkClick r:id="rId3"/>
              </a:rPr>
              <a:t>www.MyOZFund.org</a:t>
            </a:r>
            <a:endParaRPr lang="en-US" sz="5000" b="0" dirty="0">
              <a:latin typeface="DIN Alternate" panose="020B0500000000000000" pitchFamily="34" charset="77"/>
            </a:endParaRPr>
          </a:p>
          <a:p>
            <a:pPr marL="457200" lvl="5" indent="-457200" algn="l">
              <a:buFont typeface="Arial" panose="020B0604020202020204" pitchFamily="34" charset="0"/>
              <a:buChar char="•"/>
            </a:pPr>
            <a:r>
              <a:rPr lang="en-US" sz="5000" b="0" dirty="0">
                <a:latin typeface="DIN Alternate" panose="020B0500000000000000" pitchFamily="34" charset="77"/>
              </a:rPr>
              <a:t>Prepare your Qualified Opportunity Zone Funds (“QOFs”)</a:t>
            </a:r>
          </a:p>
          <a:p>
            <a:pPr marL="457200" indent="-457200" algn="l">
              <a:buFont typeface="Arial" panose="020B0604020202020204" pitchFamily="34" charset="0"/>
              <a:buChar char="•"/>
            </a:pPr>
            <a:r>
              <a:rPr lang="en-US" sz="5000" b="0" dirty="0">
                <a:latin typeface="DIN Alternate" panose="020B0500000000000000" pitchFamily="34" charset="77"/>
              </a:rPr>
              <a:t>Invest maximum amount of capital gains into QOFs before 12/31/2019</a:t>
            </a:r>
          </a:p>
          <a:p>
            <a:pPr marL="457200" indent="-457200" algn="l">
              <a:buFont typeface="Arial" panose="020B0604020202020204" pitchFamily="34" charset="0"/>
              <a:buChar char="•"/>
            </a:pPr>
            <a:r>
              <a:rPr lang="en-US" sz="5000" b="0" dirty="0">
                <a:latin typeface="DIN Alternate" panose="020B0500000000000000" pitchFamily="34" charset="77"/>
              </a:rPr>
              <a:t>Use a 1-1-1 Strategy</a:t>
            </a:r>
          </a:p>
          <a:p>
            <a:pPr marL="457200" indent="-457200" algn="l">
              <a:buFont typeface="Arial" panose="020B0604020202020204" pitchFamily="34" charset="0"/>
              <a:buChar char="•"/>
            </a:pPr>
            <a:r>
              <a:rPr lang="en-US" sz="5000" b="0" dirty="0">
                <a:latin typeface="DIN Alternate" panose="020B0500000000000000" pitchFamily="34" charset="77"/>
              </a:rPr>
              <a:t>Combine benefits of ITC + OZ + accelerated depreciation in a single source to maximize returns</a:t>
            </a:r>
          </a:p>
        </p:txBody>
      </p:sp>
      <p:sp>
        <p:nvSpPr>
          <p:cNvPr id="40" name="矩形 9">
            <a:extLst>
              <a:ext uri="{FF2B5EF4-FFF2-40B4-BE49-F238E27FC236}">
                <a16:creationId xmlns:a16="http://schemas.microsoft.com/office/drawing/2014/main" id="{12DD5A71-39BB-E440-8D86-468050442747}"/>
              </a:ext>
            </a:extLst>
          </p:cNvPr>
          <p:cNvSpPr/>
          <p:nvPr/>
        </p:nvSpPr>
        <p:spPr>
          <a:xfrm>
            <a:off x="3048000" y="13321847"/>
            <a:ext cx="18288000" cy="415926"/>
          </a:xfrm>
          <a:prstGeom prst="rect">
            <a:avLst/>
          </a:prstGeom>
          <a:gradFill>
            <a:gsLst>
              <a:gs pos="0">
                <a:srgbClr val="185377"/>
              </a:gs>
              <a:gs pos="100000">
                <a:srgbClr val="FF7E0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6000"/>
          </a:p>
        </p:txBody>
      </p:sp>
    </p:spTree>
    <p:extLst>
      <p:ext uri="{BB962C8B-B14F-4D97-AF65-F5344CB8AC3E}">
        <p14:creationId xmlns:p14="http://schemas.microsoft.com/office/powerpoint/2010/main" val="3082298366"/>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TextBox 35">
            <a:extLst>
              <a:ext uri="{FF2B5EF4-FFF2-40B4-BE49-F238E27FC236}">
                <a16:creationId xmlns:a16="http://schemas.microsoft.com/office/drawing/2014/main" id="{7D70B9EC-6296-8C44-A527-B82D23563075}"/>
              </a:ext>
            </a:extLst>
          </p:cNvPr>
          <p:cNvSpPr txBox="1"/>
          <p:nvPr/>
        </p:nvSpPr>
        <p:spPr>
          <a:xfrm>
            <a:off x="8249795" y="1082584"/>
            <a:ext cx="6936194" cy="87203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lang="en-US" sz="5000" dirty="0">
                <a:solidFill>
                  <a:srgbClr val="7F7F7F"/>
                </a:solidFill>
                <a:latin typeface="DIN Alternate" panose="020B0500000000000000" pitchFamily="34" charset="77"/>
              </a:rPr>
              <a:t>Capital Source</a:t>
            </a:r>
            <a:r>
              <a:rPr kumimoji="0" lang="en-US" sz="5000" b="1" i="0" u="none" strike="noStrike" cap="none" spc="0" normalizeH="0" baseline="0" dirty="0">
                <a:ln>
                  <a:noFill/>
                </a:ln>
                <a:solidFill>
                  <a:srgbClr val="7F7F7F"/>
                </a:solidFill>
                <a:effectLst/>
                <a:uFillTx/>
                <a:latin typeface="DIN Alternate" panose="020B0500000000000000" pitchFamily="34" charset="77"/>
                <a:sym typeface="Helvetica Neue"/>
              </a:rPr>
              <a:t>s’ Benefits </a:t>
            </a:r>
          </a:p>
        </p:txBody>
      </p:sp>
      <p:cxnSp>
        <p:nvCxnSpPr>
          <p:cNvPr id="11" name="Straight Connector 10">
            <a:extLst>
              <a:ext uri="{FF2B5EF4-FFF2-40B4-BE49-F238E27FC236}">
                <a16:creationId xmlns:a16="http://schemas.microsoft.com/office/drawing/2014/main" id="{56C1B9CF-9DE3-4C9F-BBC0-3EFF1AED6C1A}"/>
              </a:ext>
            </a:extLst>
          </p:cNvPr>
          <p:cNvCxnSpPr>
            <a:cxnSpLocks/>
          </p:cNvCxnSpPr>
          <p:nvPr/>
        </p:nvCxnSpPr>
        <p:spPr>
          <a:xfrm>
            <a:off x="8325573" y="1945183"/>
            <a:ext cx="6555621" cy="18584"/>
          </a:xfrm>
          <a:prstGeom prst="line">
            <a:avLst/>
          </a:prstGeom>
          <a:ln w="57150">
            <a:solidFill>
              <a:srgbClr val="FFC000"/>
            </a:solidFill>
          </a:ln>
        </p:spPr>
        <p:style>
          <a:lnRef idx="1">
            <a:schemeClr val="accent1"/>
          </a:lnRef>
          <a:fillRef idx="0">
            <a:schemeClr val="accent1"/>
          </a:fillRef>
          <a:effectRef idx="0">
            <a:schemeClr val="accent1"/>
          </a:effectRef>
          <a:fontRef idx="minor">
            <a:schemeClr val="tx1"/>
          </a:fontRef>
        </p:style>
      </p:cxnSp>
      <p:sp>
        <p:nvSpPr>
          <p:cNvPr id="38" name="TextBox 37">
            <a:extLst>
              <a:ext uri="{FF2B5EF4-FFF2-40B4-BE49-F238E27FC236}">
                <a16:creationId xmlns:a16="http://schemas.microsoft.com/office/drawing/2014/main" id="{284F9E7F-51D9-1546-AADE-8DF8F42C3F89}"/>
              </a:ext>
            </a:extLst>
          </p:cNvPr>
          <p:cNvSpPr txBox="1"/>
          <p:nvPr/>
        </p:nvSpPr>
        <p:spPr>
          <a:xfrm>
            <a:off x="3423982" y="4966622"/>
            <a:ext cx="19109447" cy="318035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457200" indent="-457200" algn="l">
              <a:buFont typeface="Arial" panose="020B0604020202020204" pitchFamily="34" charset="0"/>
              <a:buChar char="•"/>
            </a:pPr>
            <a:r>
              <a:rPr lang="en-US" sz="5000" b="0" dirty="0">
                <a:latin typeface="DIN Alternate" panose="020B0500000000000000" pitchFamily="34" charset="77"/>
              </a:rPr>
              <a:t>Significantly improved financial returns: OZ alone + combination</a:t>
            </a:r>
          </a:p>
          <a:p>
            <a:pPr marL="457200" indent="-457200" algn="l">
              <a:buFont typeface="Arial" panose="020B0604020202020204" pitchFamily="34" charset="0"/>
              <a:buChar char="•"/>
            </a:pPr>
            <a:r>
              <a:rPr lang="en-US" sz="5000" b="0" dirty="0">
                <a:latin typeface="DIN Alternate" panose="020B0500000000000000" pitchFamily="34" charset="77"/>
              </a:rPr>
              <a:t>All clean energy OZ investments are at least double bottom line</a:t>
            </a:r>
          </a:p>
          <a:p>
            <a:pPr marL="457200" indent="-457200" algn="l">
              <a:buFont typeface="Arial" panose="020B0604020202020204" pitchFamily="34" charset="0"/>
              <a:buChar char="•"/>
            </a:pPr>
            <a:r>
              <a:rPr lang="en-US" sz="5000" b="0" dirty="0">
                <a:latin typeface="DIN Alternate" panose="020B0500000000000000" pitchFamily="34" charset="77"/>
              </a:rPr>
              <a:t>Be directly responsible for deploying clean energy at unprecedented scale and velocity to solve the Climate Crisis</a:t>
            </a:r>
          </a:p>
        </p:txBody>
      </p:sp>
      <p:sp>
        <p:nvSpPr>
          <p:cNvPr id="6" name="矩形 9">
            <a:extLst>
              <a:ext uri="{FF2B5EF4-FFF2-40B4-BE49-F238E27FC236}">
                <a16:creationId xmlns:a16="http://schemas.microsoft.com/office/drawing/2014/main" id="{B319D220-1F35-F242-89D1-6F422021CAFC}"/>
              </a:ext>
            </a:extLst>
          </p:cNvPr>
          <p:cNvSpPr/>
          <p:nvPr/>
        </p:nvSpPr>
        <p:spPr>
          <a:xfrm>
            <a:off x="3048000" y="13321847"/>
            <a:ext cx="18288000" cy="415926"/>
          </a:xfrm>
          <a:prstGeom prst="rect">
            <a:avLst/>
          </a:prstGeom>
          <a:gradFill>
            <a:gsLst>
              <a:gs pos="0">
                <a:srgbClr val="185377"/>
              </a:gs>
              <a:gs pos="100000">
                <a:srgbClr val="FF7E0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6000"/>
          </a:p>
        </p:txBody>
      </p:sp>
    </p:spTree>
    <p:extLst>
      <p:ext uri="{BB962C8B-B14F-4D97-AF65-F5344CB8AC3E}">
        <p14:creationId xmlns:p14="http://schemas.microsoft.com/office/powerpoint/2010/main" val="1471828999"/>
      </p:ext>
    </p:ext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TextBox 35">
            <a:extLst>
              <a:ext uri="{FF2B5EF4-FFF2-40B4-BE49-F238E27FC236}">
                <a16:creationId xmlns:a16="http://schemas.microsoft.com/office/drawing/2014/main" id="{7D70B9EC-6296-8C44-A527-B82D23563075}"/>
              </a:ext>
            </a:extLst>
          </p:cNvPr>
          <p:cNvSpPr txBox="1"/>
          <p:nvPr/>
        </p:nvSpPr>
        <p:spPr>
          <a:xfrm>
            <a:off x="5785981" y="1082584"/>
            <a:ext cx="11863825" cy="87203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kumimoji="0" lang="en-US" sz="5000" b="1" i="0" u="none" strike="noStrike" cap="none" spc="0" normalizeH="0" baseline="0" dirty="0">
                <a:ln>
                  <a:noFill/>
                </a:ln>
                <a:solidFill>
                  <a:srgbClr val="7F7F7F"/>
                </a:solidFill>
                <a:effectLst/>
                <a:uFillTx/>
                <a:latin typeface="DIN Alternate" panose="020B0500000000000000" pitchFamily="34" charset="77"/>
                <a:sym typeface="Helvetica Neue"/>
              </a:rPr>
              <a:t>State, County and City Governments’ Roles </a:t>
            </a:r>
          </a:p>
        </p:txBody>
      </p:sp>
      <p:cxnSp>
        <p:nvCxnSpPr>
          <p:cNvPr id="11" name="Straight Connector 10">
            <a:extLst>
              <a:ext uri="{FF2B5EF4-FFF2-40B4-BE49-F238E27FC236}">
                <a16:creationId xmlns:a16="http://schemas.microsoft.com/office/drawing/2014/main" id="{56C1B9CF-9DE3-4C9F-BBC0-3EFF1AED6C1A}"/>
              </a:ext>
            </a:extLst>
          </p:cNvPr>
          <p:cNvCxnSpPr>
            <a:cxnSpLocks/>
          </p:cNvCxnSpPr>
          <p:nvPr/>
        </p:nvCxnSpPr>
        <p:spPr>
          <a:xfrm>
            <a:off x="8325573" y="1945183"/>
            <a:ext cx="6555621" cy="18584"/>
          </a:xfrm>
          <a:prstGeom prst="line">
            <a:avLst/>
          </a:prstGeom>
          <a:ln w="57150">
            <a:solidFill>
              <a:srgbClr val="FFC000"/>
            </a:solidFill>
          </a:ln>
        </p:spPr>
        <p:style>
          <a:lnRef idx="1">
            <a:schemeClr val="accent1"/>
          </a:lnRef>
          <a:fillRef idx="0">
            <a:schemeClr val="accent1"/>
          </a:fillRef>
          <a:effectRef idx="0">
            <a:schemeClr val="accent1"/>
          </a:effectRef>
          <a:fontRef idx="minor">
            <a:schemeClr val="tx1"/>
          </a:fontRef>
        </p:style>
      </p:cxnSp>
      <p:sp>
        <p:nvSpPr>
          <p:cNvPr id="38" name="TextBox 37">
            <a:extLst>
              <a:ext uri="{FF2B5EF4-FFF2-40B4-BE49-F238E27FC236}">
                <a16:creationId xmlns:a16="http://schemas.microsoft.com/office/drawing/2014/main" id="{284F9E7F-51D9-1546-AADE-8DF8F42C3F89}"/>
              </a:ext>
            </a:extLst>
          </p:cNvPr>
          <p:cNvSpPr txBox="1"/>
          <p:nvPr/>
        </p:nvSpPr>
        <p:spPr>
          <a:xfrm>
            <a:off x="3075639" y="3024689"/>
            <a:ext cx="19327162" cy="856644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457200" indent="-457200" algn="l">
              <a:buFont typeface="Arial" panose="020B0604020202020204" pitchFamily="34" charset="0"/>
              <a:buChar char="•"/>
            </a:pPr>
            <a:r>
              <a:rPr lang="en-US" sz="5000" b="0" dirty="0">
                <a:latin typeface="DIN Alternate" panose="020B0500000000000000" pitchFamily="34" charset="77"/>
              </a:rPr>
              <a:t>Federal and State tax conformity</a:t>
            </a:r>
          </a:p>
          <a:p>
            <a:pPr marL="457200" indent="-457200" algn="l">
              <a:buFont typeface="Arial" panose="020B0604020202020204" pitchFamily="34" charset="0"/>
              <a:buChar char="•"/>
            </a:pPr>
            <a:r>
              <a:rPr lang="en-US" sz="5000" b="0" dirty="0">
                <a:latin typeface="DIN Alternate" panose="020B0500000000000000" pitchFamily="34" charset="77"/>
              </a:rPr>
              <a:t>Interconnect priority and penalties for delay</a:t>
            </a:r>
          </a:p>
          <a:p>
            <a:pPr marL="457200" indent="-457200" algn="l">
              <a:buFont typeface="Arial" panose="020B0604020202020204" pitchFamily="34" charset="0"/>
              <a:buChar char="•"/>
            </a:pPr>
            <a:r>
              <a:rPr lang="en-US" sz="5000" b="0" dirty="0">
                <a:latin typeface="DIN Alternate" panose="020B0500000000000000" pitchFamily="34" charset="77"/>
              </a:rPr>
              <a:t>Permitting streamlining</a:t>
            </a:r>
          </a:p>
          <a:p>
            <a:pPr marL="457200" indent="-457200" algn="l">
              <a:buFont typeface="Arial" panose="020B0604020202020204" pitchFamily="34" charset="0"/>
              <a:buChar char="•"/>
            </a:pPr>
            <a:r>
              <a:rPr lang="en-US" sz="5000" b="0" dirty="0">
                <a:latin typeface="DIN Alternate" panose="020B0500000000000000" pitchFamily="34" charset="77"/>
              </a:rPr>
              <a:t>Financial bonuses for companies/projects that train or hire new</a:t>
            </a:r>
          </a:p>
          <a:p>
            <a:pPr marL="457200" indent="-457200" algn="l">
              <a:buFont typeface="Arial" panose="020B0604020202020204" pitchFamily="34" charset="0"/>
              <a:buChar char="•"/>
            </a:pPr>
            <a:r>
              <a:rPr lang="en-US" sz="5000" b="0" dirty="0">
                <a:latin typeface="DIN Alternate" panose="020B0500000000000000" pitchFamily="34" charset="77"/>
              </a:rPr>
              <a:t>Look at municipal land maps/ownership and consider concessionary leasing to clean energy project developers</a:t>
            </a:r>
          </a:p>
          <a:p>
            <a:pPr marL="457200" indent="-457200" algn="l">
              <a:buFont typeface="Arial" panose="020B0604020202020204" pitchFamily="34" charset="0"/>
              <a:buChar char="•"/>
            </a:pPr>
            <a:r>
              <a:rPr lang="en-US" sz="5000" b="0" dirty="0">
                <a:latin typeface="DIN Alternate" panose="020B0500000000000000" pitchFamily="34" charset="77"/>
              </a:rPr>
              <a:t>Identify locations where certain assets are optimal for maximum societal benefits: solar, energy storage, EV charging</a:t>
            </a:r>
          </a:p>
          <a:p>
            <a:pPr marL="457200" indent="-457200" algn="l">
              <a:buFont typeface="Arial" panose="020B0604020202020204" pitchFamily="34" charset="0"/>
              <a:buChar char="•"/>
            </a:pPr>
            <a:r>
              <a:rPr lang="en-US" sz="5000" b="0" dirty="0">
                <a:latin typeface="DIN Alternate" panose="020B0500000000000000" pitchFamily="34" charset="77"/>
              </a:rPr>
              <a:t>Bring mobility fleet and infrastructure managers to the table to electrify the entire mobility fleets: replace fossil fleet fueling stations with EV charging + sign leases for EV fleets</a:t>
            </a:r>
          </a:p>
        </p:txBody>
      </p:sp>
      <p:sp>
        <p:nvSpPr>
          <p:cNvPr id="6" name="矩形 9">
            <a:extLst>
              <a:ext uri="{FF2B5EF4-FFF2-40B4-BE49-F238E27FC236}">
                <a16:creationId xmlns:a16="http://schemas.microsoft.com/office/drawing/2014/main" id="{DA1CBB66-EE8C-8040-B4E4-3D4175793B81}"/>
              </a:ext>
            </a:extLst>
          </p:cNvPr>
          <p:cNvSpPr/>
          <p:nvPr/>
        </p:nvSpPr>
        <p:spPr>
          <a:xfrm>
            <a:off x="3048000" y="13321847"/>
            <a:ext cx="18288000" cy="415926"/>
          </a:xfrm>
          <a:prstGeom prst="rect">
            <a:avLst/>
          </a:prstGeom>
          <a:gradFill>
            <a:gsLst>
              <a:gs pos="0">
                <a:srgbClr val="185377"/>
              </a:gs>
              <a:gs pos="100000">
                <a:srgbClr val="FF7E0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6000"/>
          </a:p>
        </p:txBody>
      </p:sp>
    </p:spTree>
    <p:extLst>
      <p:ext uri="{BB962C8B-B14F-4D97-AF65-F5344CB8AC3E}">
        <p14:creationId xmlns:p14="http://schemas.microsoft.com/office/powerpoint/2010/main" val="8718174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TextBox 35">
            <a:extLst>
              <a:ext uri="{FF2B5EF4-FFF2-40B4-BE49-F238E27FC236}">
                <a16:creationId xmlns:a16="http://schemas.microsoft.com/office/drawing/2014/main" id="{7D70B9EC-6296-8C44-A527-B82D23563075}"/>
              </a:ext>
            </a:extLst>
          </p:cNvPr>
          <p:cNvSpPr txBox="1"/>
          <p:nvPr/>
        </p:nvSpPr>
        <p:spPr>
          <a:xfrm>
            <a:off x="5441337" y="1082584"/>
            <a:ext cx="12553116" cy="87203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kumimoji="0" lang="en-US" sz="5000" b="1" i="0" u="none" strike="noStrike" cap="none" spc="0" normalizeH="0" baseline="0" dirty="0">
                <a:ln>
                  <a:noFill/>
                </a:ln>
                <a:solidFill>
                  <a:srgbClr val="7F7F7F"/>
                </a:solidFill>
                <a:effectLst/>
                <a:uFillTx/>
                <a:latin typeface="DIN Alternate" panose="020B0500000000000000" pitchFamily="34" charset="77"/>
                <a:sym typeface="Helvetica Neue"/>
              </a:rPr>
              <a:t>State, County and City Governments’ Benefits </a:t>
            </a:r>
          </a:p>
        </p:txBody>
      </p:sp>
      <p:cxnSp>
        <p:nvCxnSpPr>
          <p:cNvPr id="11" name="Straight Connector 10">
            <a:extLst>
              <a:ext uri="{FF2B5EF4-FFF2-40B4-BE49-F238E27FC236}">
                <a16:creationId xmlns:a16="http://schemas.microsoft.com/office/drawing/2014/main" id="{56C1B9CF-9DE3-4C9F-BBC0-3EFF1AED6C1A}"/>
              </a:ext>
            </a:extLst>
          </p:cNvPr>
          <p:cNvCxnSpPr>
            <a:cxnSpLocks/>
          </p:cNvCxnSpPr>
          <p:nvPr/>
        </p:nvCxnSpPr>
        <p:spPr>
          <a:xfrm>
            <a:off x="8325573" y="1945183"/>
            <a:ext cx="6555621" cy="18584"/>
          </a:xfrm>
          <a:prstGeom prst="line">
            <a:avLst/>
          </a:prstGeom>
          <a:ln w="57150">
            <a:solidFill>
              <a:srgbClr val="FFC000"/>
            </a:solidFill>
          </a:ln>
        </p:spPr>
        <p:style>
          <a:lnRef idx="1">
            <a:schemeClr val="accent1"/>
          </a:lnRef>
          <a:fillRef idx="0">
            <a:schemeClr val="accent1"/>
          </a:fillRef>
          <a:effectRef idx="0">
            <a:schemeClr val="accent1"/>
          </a:effectRef>
          <a:fontRef idx="minor">
            <a:schemeClr val="tx1"/>
          </a:fontRef>
        </p:style>
      </p:cxnSp>
      <p:sp>
        <p:nvSpPr>
          <p:cNvPr id="38" name="TextBox 37">
            <a:extLst>
              <a:ext uri="{FF2B5EF4-FFF2-40B4-BE49-F238E27FC236}">
                <a16:creationId xmlns:a16="http://schemas.microsoft.com/office/drawing/2014/main" id="{284F9E7F-51D9-1546-AADE-8DF8F42C3F89}"/>
              </a:ext>
            </a:extLst>
          </p:cNvPr>
          <p:cNvSpPr txBox="1"/>
          <p:nvPr/>
        </p:nvSpPr>
        <p:spPr>
          <a:xfrm>
            <a:off x="3423982" y="3603584"/>
            <a:ext cx="19109447" cy="625812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457200" indent="-457200" algn="l">
              <a:buFont typeface="Arial" panose="020B0604020202020204" pitchFamily="34" charset="0"/>
              <a:buChar char="•"/>
            </a:pPr>
            <a:r>
              <a:rPr lang="en-US" sz="5000" b="0" dirty="0">
                <a:latin typeface="DIN Alternate" panose="020B0500000000000000" pitchFamily="34" charset="77"/>
              </a:rPr>
              <a:t>Clean energy job training and job creation (jobs of the next 30 years) </a:t>
            </a:r>
          </a:p>
          <a:p>
            <a:pPr marL="457200" indent="-457200" algn="l">
              <a:buFont typeface="Arial" panose="020B0604020202020204" pitchFamily="34" charset="0"/>
              <a:buChar char="•"/>
            </a:pPr>
            <a:r>
              <a:rPr lang="en-US" sz="5000" b="0" dirty="0">
                <a:latin typeface="DIN Alternate" panose="020B0500000000000000" pitchFamily="34" charset="77"/>
              </a:rPr>
              <a:t>Energy reliance for the most vulnerable communities</a:t>
            </a:r>
          </a:p>
          <a:p>
            <a:pPr marL="457200" indent="-457200" algn="l">
              <a:buFont typeface="Arial" panose="020B0604020202020204" pitchFamily="34" charset="0"/>
              <a:buChar char="•"/>
            </a:pPr>
            <a:r>
              <a:rPr lang="en-US" sz="5000" b="0" dirty="0">
                <a:latin typeface="DIN Alternate" panose="020B0500000000000000" pitchFamily="34" charset="77"/>
              </a:rPr>
              <a:t>Lowest cost electricity</a:t>
            </a:r>
          </a:p>
          <a:p>
            <a:pPr marL="457200" indent="-457200" algn="l">
              <a:buFont typeface="Arial" panose="020B0604020202020204" pitchFamily="34" charset="0"/>
              <a:buChar char="•"/>
            </a:pPr>
            <a:r>
              <a:rPr lang="en-US" sz="5000" b="0" dirty="0">
                <a:latin typeface="DIN Alternate" panose="020B0500000000000000" pitchFamily="34" charset="77"/>
              </a:rPr>
              <a:t>No risk of gentrification</a:t>
            </a:r>
          </a:p>
          <a:p>
            <a:pPr marL="457200" indent="-457200" algn="l">
              <a:buFont typeface="Arial" panose="020B0604020202020204" pitchFamily="34" charset="0"/>
              <a:buChar char="•"/>
            </a:pPr>
            <a:r>
              <a:rPr lang="en-US" sz="5000" b="0" dirty="0">
                <a:latin typeface="DIN Alternate" panose="020B0500000000000000" pitchFamily="34" charset="77"/>
              </a:rPr>
              <a:t>Clean air – reduced rates of asthma</a:t>
            </a:r>
          </a:p>
          <a:p>
            <a:pPr marL="457200" indent="-457200" algn="l">
              <a:buFont typeface="Arial" panose="020B0604020202020204" pitchFamily="34" charset="0"/>
              <a:buChar char="•"/>
            </a:pPr>
            <a:r>
              <a:rPr lang="en-US" sz="5000" b="0" dirty="0">
                <a:latin typeface="DIN Alternate" panose="020B0500000000000000" pitchFamily="34" charset="77"/>
              </a:rPr>
              <a:t>Clean water</a:t>
            </a:r>
          </a:p>
          <a:p>
            <a:pPr marL="457200" indent="-457200" algn="l">
              <a:buFont typeface="Arial" panose="020B0604020202020204" pitchFamily="34" charset="0"/>
              <a:buChar char="•"/>
            </a:pPr>
            <a:r>
              <a:rPr lang="en-US" sz="5000" b="0" dirty="0">
                <a:latin typeface="DIN Alternate" panose="020B0500000000000000" pitchFamily="34" charset="77"/>
              </a:rPr>
              <a:t>Low visual impact</a:t>
            </a:r>
          </a:p>
          <a:p>
            <a:pPr marL="457200" indent="-457200" algn="l">
              <a:buFont typeface="Arial" panose="020B0604020202020204" pitchFamily="34" charset="0"/>
              <a:buChar char="•"/>
            </a:pPr>
            <a:r>
              <a:rPr lang="en-US" sz="5000" b="0" dirty="0">
                <a:latin typeface="DIN Alternate" panose="020B0500000000000000" pitchFamily="34" charset="77"/>
              </a:rPr>
              <a:t>Lower noise pollution</a:t>
            </a:r>
          </a:p>
        </p:txBody>
      </p:sp>
      <p:sp>
        <p:nvSpPr>
          <p:cNvPr id="6" name="矩形 9">
            <a:extLst>
              <a:ext uri="{FF2B5EF4-FFF2-40B4-BE49-F238E27FC236}">
                <a16:creationId xmlns:a16="http://schemas.microsoft.com/office/drawing/2014/main" id="{0560682F-90D1-3549-8D53-02D0D35EE68B}"/>
              </a:ext>
            </a:extLst>
          </p:cNvPr>
          <p:cNvSpPr/>
          <p:nvPr/>
        </p:nvSpPr>
        <p:spPr>
          <a:xfrm>
            <a:off x="3048000" y="13321847"/>
            <a:ext cx="18288000" cy="415926"/>
          </a:xfrm>
          <a:prstGeom prst="rect">
            <a:avLst/>
          </a:prstGeom>
          <a:gradFill>
            <a:gsLst>
              <a:gs pos="0">
                <a:srgbClr val="185377"/>
              </a:gs>
              <a:gs pos="100000">
                <a:srgbClr val="FF7E0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6000"/>
          </a:p>
        </p:txBody>
      </p:sp>
    </p:spTree>
    <p:extLst>
      <p:ext uri="{BB962C8B-B14F-4D97-AF65-F5344CB8AC3E}">
        <p14:creationId xmlns:p14="http://schemas.microsoft.com/office/powerpoint/2010/main" val="35402695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FC65938-B7EB-D14A-B688-7C9F0105E038}"/>
              </a:ext>
            </a:extLst>
          </p:cNvPr>
          <p:cNvSpPr txBox="1"/>
          <p:nvPr/>
        </p:nvSpPr>
        <p:spPr>
          <a:xfrm>
            <a:off x="4743259" y="3805140"/>
            <a:ext cx="13949333" cy="625812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kumimoji="0" lang="en-US" sz="20000" b="1" i="0" u="none" strike="noStrike" cap="none" spc="0" normalizeH="0" baseline="0" dirty="0">
                <a:ln>
                  <a:noFill/>
                </a:ln>
                <a:solidFill>
                  <a:srgbClr val="000000"/>
                </a:solidFill>
                <a:effectLst/>
                <a:uFillTx/>
                <a:latin typeface="DIN Alternate" panose="020B0500000000000000" pitchFamily="34" charset="77"/>
                <a:sym typeface="Helvetica Neue"/>
              </a:rPr>
              <a:t>Q &amp; A</a:t>
            </a:r>
          </a:p>
          <a:p>
            <a:pPr marL="0" marR="0" indent="0" algn="ctr" defTabSz="825500" rtl="0" fontAlgn="auto" latinLnBrk="0" hangingPunct="0">
              <a:lnSpc>
                <a:spcPct val="100000"/>
              </a:lnSpc>
              <a:spcBef>
                <a:spcPts val="0"/>
              </a:spcBef>
              <a:spcAft>
                <a:spcPts val="0"/>
              </a:spcAft>
              <a:buClrTx/>
              <a:buSzTx/>
              <a:buFontTx/>
              <a:buNone/>
              <a:tabLst/>
            </a:pPr>
            <a:r>
              <a:rPr lang="en-US" sz="10000" dirty="0">
                <a:latin typeface="DIN Alternate" panose="020B0500000000000000" pitchFamily="34" charset="77"/>
                <a:hlinkClick r:id="rId2"/>
              </a:rPr>
              <a:t>www.MyOZFund.org</a:t>
            </a:r>
            <a:endParaRPr lang="en-US" sz="10000" dirty="0">
              <a:latin typeface="DIN Alternate" panose="020B0500000000000000" pitchFamily="34" charset="77"/>
            </a:endParaRPr>
          </a:p>
          <a:p>
            <a:pPr marL="0" marR="0" indent="0" algn="ctr" defTabSz="825500" rtl="0" fontAlgn="auto" latinLnBrk="0" hangingPunct="0">
              <a:lnSpc>
                <a:spcPct val="100000"/>
              </a:lnSpc>
              <a:spcBef>
                <a:spcPts val="0"/>
              </a:spcBef>
              <a:spcAft>
                <a:spcPts val="0"/>
              </a:spcAft>
              <a:buClrTx/>
              <a:buSzTx/>
              <a:buFontTx/>
              <a:buNone/>
              <a:tabLst/>
            </a:pPr>
            <a:r>
              <a:rPr kumimoji="0" lang="en-US" sz="10000" b="1" i="0" u="none" strike="noStrike" cap="none" spc="0" normalizeH="0" baseline="0" dirty="0" err="1">
                <a:ln>
                  <a:noFill/>
                </a:ln>
                <a:solidFill>
                  <a:srgbClr val="000000"/>
                </a:solidFill>
                <a:effectLst/>
                <a:uFillTx/>
                <a:latin typeface="DIN Alternate" panose="020B0500000000000000" pitchFamily="34" charset="77"/>
                <a:sym typeface="Helvetica Neue"/>
              </a:rPr>
              <a:t>getstarted@myozfund.org</a:t>
            </a:r>
            <a:endParaRPr kumimoji="0" lang="en-US" sz="10000" b="1" i="0" u="none" strike="noStrike" cap="none" spc="0" normalizeH="0" baseline="0" dirty="0">
              <a:ln>
                <a:noFill/>
              </a:ln>
              <a:solidFill>
                <a:srgbClr val="000000"/>
              </a:solidFill>
              <a:effectLst/>
              <a:uFillTx/>
              <a:latin typeface="DIN Alternate" panose="020B0500000000000000" pitchFamily="34" charset="77"/>
              <a:sym typeface="Helvetica Neue"/>
            </a:endParaRPr>
          </a:p>
        </p:txBody>
      </p:sp>
      <p:sp>
        <p:nvSpPr>
          <p:cNvPr id="6" name="TextBox 5">
            <a:extLst>
              <a:ext uri="{FF2B5EF4-FFF2-40B4-BE49-F238E27FC236}">
                <a16:creationId xmlns:a16="http://schemas.microsoft.com/office/drawing/2014/main" id="{2634CD42-1754-BE4F-B932-2D33A8CF4A49}"/>
              </a:ext>
            </a:extLst>
          </p:cNvPr>
          <p:cNvSpPr txBox="1"/>
          <p:nvPr/>
        </p:nvSpPr>
        <p:spPr>
          <a:xfrm>
            <a:off x="7015500" y="1082584"/>
            <a:ext cx="9404818" cy="87203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kumimoji="0" lang="en-US" sz="5000" b="1" i="0" u="none" strike="noStrike" cap="none" spc="0" normalizeH="0" baseline="0" dirty="0">
                <a:ln>
                  <a:noFill/>
                </a:ln>
                <a:solidFill>
                  <a:srgbClr val="7F7F7F"/>
                </a:solidFill>
                <a:effectLst/>
                <a:uFillTx/>
                <a:latin typeface="DIN Alternate" panose="020B0500000000000000" pitchFamily="34" charset="77"/>
                <a:sym typeface="Helvetica Neue"/>
              </a:rPr>
              <a:t>Interactive Questions &amp; Responses</a:t>
            </a:r>
          </a:p>
        </p:txBody>
      </p:sp>
      <p:cxnSp>
        <p:nvCxnSpPr>
          <p:cNvPr id="7" name="Straight Connector 6">
            <a:extLst>
              <a:ext uri="{FF2B5EF4-FFF2-40B4-BE49-F238E27FC236}">
                <a16:creationId xmlns:a16="http://schemas.microsoft.com/office/drawing/2014/main" id="{0F7E08F4-5611-A14A-926D-10EFA4A7DCC7}"/>
              </a:ext>
            </a:extLst>
          </p:cNvPr>
          <p:cNvCxnSpPr>
            <a:cxnSpLocks/>
          </p:cNvCxnSpPr>
          <p:nvPr/>
        </p:nvCxnSpPr>
        <p:spPr>
          <a:xfrm>
            <a:off x="8325573" y="1945183"/>
            <a:ext cx="6555621" cy="18584"/>
          </a:xfrm>
          <a:prstGeom prst="line">
            <a:avLst/>
          </a:prstGeom>
          <a:ln w="57150">
            <a:solidFill>
              <a:srgbClr val="FFC000"/>
            </a:solidFill>
          </a:ln>
        </p:spPr>
        <p:style>
          <a:lnRef idx="1">
            <a:schemeClr val="accent1"/>
          </a:lnRef>
          <a:fillRef idx="0">
            <a:schemeClr val="accent1"/>
          </a:fillRef>
          <a:effectRef idx="0">
            <a:schemeClr val="accent1"/>
          </a:effectRef>
          <a:fontRef idx="minor">
            <a:schemeClr val="tx1"/>
          </a:fontRef>
        </p:style>
      </p:cxnSp>
      <p:sp>
        <p:nvSpPr>
          <p:cNvPr id="8" name="矩形 9">
            <a:extLst>
              <a:ext uri="{FF2B5EF4-FFF2-40B4-BE49-F238E27FC236}">
                <a16:creationId xmlns:a16="http://schemas.microsoft.com/office/drawing/2014/main" id="{B7A3581D-5FAA-5D41-A2EE-D4954614E20E}"/>
              </a:ext>
            </a:extLst>
          </p:cNvPr>
          <p:cNvSpPr/>
          <p:nvPr/>
        </p:nvSpPr>
        <p:spPr>
          <a:xfrm>
            <a:off x="3048000" y="13321847"/>
            <a:ext cx="18288000" cy="415926"/>
          </a:xfrm>
          <a:prstGeom prst="rect">
            <a:avLst/>
          </a:prstGeom>
          <a:gradFill>
            <a:gsLst>
              <a:gs pos="0">
                <a:srgbClr val="185377"/>
              </a:gs>
              <a:gs pos="100000">
                <a:srgbClr val="FF7E0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6000"/>
          </a:p>
        </p:txBody>
      </p:sp>
    </p:spTree>
    <p:extLst>
      <p:ext uri="{BB962C8B-B14F-4D97-AF65-F5344CB8AC3E}">
        <p14:creationId xmlns:p14="http://schemas.microsoft.com/office/powerpoint/2010/main" val="19030454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descr="A close up of an object&#10;&#10;Description generated with very high confidence">
            <a:extLst>
              <a:ext uri="{FF2B5EF4-FFF2-40B4-BE49-F238E27FC236}">
                <a16:creationId xmlns:a16="http://schemas.microsoft.com/office/drawing/2014/main" id="{59ED602A-CDCC-4FDD-BA0B-D2D0D569C366}"/>
              </a:ext>
            </a:extLst>
          </p:cNvPr>
          <p:cNvPicPr>
            <a:picLocks noChangeAspect="1"/>
          </p:cNvPicPr>
          <p:nvPr/>
        </p:nvPicPr>
        <p:blipFill>
          <a:blip r:embed="rId3"/>
          <a:stretch>
            <a:fillRect/>
          </a:stretch>
        </p:blipFill>
        <p:spPr>
          <a:xfrm>
            <a:off x="915772" y="4430508"/>
            <a:ext cx="17462809" cy="3299692"/>
          </a:xfrm>
          <a:prstGeom prst="rect">
            <a:avLst/>
          </a:prstGeom>
        </p:spPr>
      </p:pic>
      <p:cxnSp>
        <p:nvCxnSpPr>
          <p:cNvPr id="14" name="Straight Connector 13"/>
          <p:cNvCxnSpPr/>
          <p:nvPr/>
        </p:nvCxnSpPr>
        <p:spPr>
          <a:xfrm flipV="1">
            <a:off x="256086" y="9260842"/>
            <a:ext cx="23877182" cy="18585"/>
          </a:xfrm>
          <a:prstGeom prst="line">
            <a:avLst/>
          </a:prstGeom>
          <a:ln w="57150">
            <a:solidFill>
              <a:srgbClr val="FFC000"/>
            </a:solidFill>
          </a:ln>
        </p:spPr>
        <p:style>
          <a:lnRef idx="1">
            <a:schemeClr val="accent1"/>
          </a:lnRef>
          <a:fillRef idx="0">
            <a:schemeClr val="accent1"/>
          </a:fillRef>
          <a:effectRef idx="0">
            <a:schemeClr val="accent1"/>
          </a:effectRef>
          <a:fontRef idx="minor">
            <a:schemeClr val="tx1"/>
          </a:fontRef>
        </p:style>
      </p:cxnSp>
      <p:sp>
        <p:nvSpPr>
          <p:cNvPr id="15" name="Oval 14"/>
          <p:cNvSpPr/>
          <p:nvPr/>
        </p:nvSpPr>
        <p:spPr>
          <a:xfrm>
            <a:off x="870387" y="9089392"/>
            <a:ext cx="365760" cy="365760"/>
          </a:xfrm>
          <a:prstGeom prst="ellipse">
            <a:avLst/>
          </a:prstGeom>
          <a:solidFill>
            <a:srgbClr val="FFFF00"/>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a:p>
        </p:txBody>
      </p:sp>
      <p:sp>
        <p:nvSpPr>
          <p:cNvPr id="16" name="Oval 15"/>
          <p:cNvSpPr/>
          <p:nvPr/>
        </p:nvSpPr>
        <p:spPr>
          <a:xfrm>
            <a:off x="3078663" y="9089392"/>
            <a:ext cx="365760" cy="365760"/>
          </a:xfrm>
          <a:prstGeom prst="ellipse">
            <a:avLst/>
          </a:prstGeom>
          <a:solidFill>
            <a:srgbClr val="FFFF00"/>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a:p>
        </p:txBody>
      </p:sp>
      <p:sp>
        <p:nvSpPr>
          <p:cNvPr id="17" name="Oval 16"/>
          <p:cNvSpPr/>
          <p:nvPr/>
        </p:nvSpPr>
        <p:spPr>
          <a:xfrm>
            <a:off x="5286939" y="9089392"/>
            <a:ext cx="365760" cy="365760"/>
          </a:xfrm>
          <a:prstGeom prst="ellipse">
            <a:avLst/>
          </a:prstGeom>
          <a:solidFill>
            <a:srgbClr val="FFFF00"/>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a:p>
        </p:txBody>
      </p:sp>
      <p:sp>
        <p:nvSpPr>
          <p:cNvPr id="18" name="Oval 17"/>
          <p:cNvSpPr/>
          <p:nvPr/>
        </p:nvSpPr>
        <p:spPr>
          <a:xfrm>
            <a:off x="7495215" y="9089392"/>
            <a:ext cx="365760" cy="365760"/>
          </a:xfrm>
          <a:prstGeom prst="ellipse">
            <a:avLst/>
          </a:prstGeom>
          <a:solidFill>
            <a:srgbClr val="FFFF00"/>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a:p>
        </p:txBody>
      </p:sp>
      <p:sp>
        <p:nvSpPr>
          <p:cNvPr id="19" name="Oval 18"/>
          <p:cNvSpPr/>
          <p:nvPr/>
        </p:nvSpPr>
        <p:spPr>
          <a:xfrm>
            <a:off x="9703491" y="9089392"/>
            <a:ext cx="365760" cy="365760"/>
          </a:xfrm>
          <a:prstGeom prst="ellipse">
            <a:avLst/>
          </a:prstGeom>
          <a:solidFill>
            <a:srgbClr val="FFFF00"/>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a:p>
        </p:txBody>
      </p:sp>
      <p:sp>
        <p:nvSpPr>
          <p:cNvPr id="20" name="Oval 19"/>
          <p:cNvSpPr/>
          <p:nvPr/>
        </p:nvSpPr>
        <p:spPr>
          <a:xfrm>
            <a:off x="14120043" y="9089392"/>
            <a:ext cx="365760" cy="365760"/>
          </a:xfrm>
          <a:prstGeom prst="ellipse">
            <a:avLst/>
          </a:prstGeom>
          <a:solidFill>
            <a:srgbClr val="FFFF00"/>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a:p>
        </p:txBody>
      </p:sp>
      <p:sp>
        <p:nvSpPr>
          <p:cNvPr id="21" name="Oval 20"/>
          <p:cNvSpPr/>
          <p:nvPr/>
        </p:nvSpPr>
        <p:spPr>
          <a:xfrm>
            <a:off x="16328319" y="9089392"/>
            <a:ext cx="365760" cy="365760"/>
          </a:xfrm>
          <a:prstGeom prst="ellipse">
            <a:avLst/>
          </a:prstGeom>
          <a:solidFill>
            <a:srgbClr val="FFFF00"/>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a:p>
        </p:txBody>
      </p:sp>
      <p:sp>
        <p:nvSpPr>
          <p:cNvPr id="22" name="Oval 21"/>
          <p:cNvSpPr/>
          <p:nvPr/>
        </p:nvSpPr>
        <p:spPr>
          <a:xfrm>
            <a:off x="18536595" y="9089392"/>
            <a:ext cx="365760" cy="365760"/>
          </a:xfrm>
          <a:prstGeom prst="ellipse">
            <a:avLst/>
          </a:prstGeom>
          <a:solidFill>
            <a:srgbClr val="FFFF00"/>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a:p>
        </p:txBody>
      </p:sp>
      <p:sp>
        <p:nvSpPr>
          <p:cNvPr id="23" name="Oval 22"/>
          <p:cNvSpPr/>
          <p:nvPr/>
        </p:nvSpPr>
        <p:spPr>
          <a:xfrm>
            <a:off x="20744871" y="9089392"/>
            <a:ext cx="365760" cy="365760"/>
          </a:xfrm>
          <a:prstGeom prst="ellipse">
            <a:avLst/>
          </a:prstGeom>
          <a:solidFill>
            <a:srgbClr val="FFFF00"/>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a:p>
        </p:txBody>
      </p:sp>
      <p:sp>
        <p:nvSpPr>
          <p:cNvPr id="27" name="TextBox 26"/>
          <p:cNvSpPr txBox="1"/>
          <p:nvPr/>
        </p:nvSpPr>
        <p:spPr>
          <a:xfrm>
            <a:off x="1555389" y="9607607"/>
            <a:ext cx="986167" cy="523220"/>
          </a:xfrm>
          <a:prstGeom prst="rect">
            <a:avLst/>
          </a:prstGeom>
          <a:noFill/>
        </p:spPr>
        <p:txBody>
          <a:bodyPr wrap="none" rtlCol="0">
            <a:spAutoFit/>
          </a:bodyPr>
          <a:lstStyle/>
          <a:p>
            <a:pPr algn="ctr"/>
            <a:r>
              <a:rPr lang="en-US" sz="2800">
                <a:solidFill>
                  <a:srgbClr val="FFC000"/>
                </a:solidFill>
              </a:rPr>
              <a:t>2019</a:t>
            </a:r>
          </a:p>
        </p:txBody>
      </p:sp>
      <p:sp>
        <p:nvSpPr>
          <p:cNvPr id="28" name="TextBox 27"/>
          <p:cNvSpPr txBox="1"/>
          <p:nvPr/>
        </p:nvSpPr>
        <p:spPr>
          <a:xfrm>
            <a:off x="3753191" y="9607607"/>
            <a:ext cx="986167" cy="523220"/>
          </a:xfrm>
          <a:prstGeom prst="rect">
            <a:avLst/>
          </a:prstGeom>
          <a:noFill/>
        </p:spPr>
        <p:txBody>
          <a:bodyPr wrap="none" rtlCol="0">
            <a:spAutoFit/>
          </a:bodyPr>
          <a:lstStyle/>
          <a:p>
            <a:pPr algn="ctr"/>
            <a:r>
              <a:rPr lang="en-US" sz="2800">
                <a:solidFill>
                  <a:srgbClr val="FFC000"/>
                </a:solidFill>
              </a:rPr>
              <a:t>2020</a:t>
            </a:r>
          </a:p>
        </p:txBody>
      </p:sp>
      <p:sp>
        <p:nvSpPr>
          <p:cNvPr id="29" name="TextBox 28"/>
          <p:cNvSpPr txBox="1"/>
          <p:nvPr/>
        </p:nvSpPr>
        <p:spPr>
          <a:xfrm>
            <a:off x="5961567" y="9607607"/>
            <a:ext cx="986167" cy="523220"/>
          </a:xfrm>
          <a:prstGeom prst="rect">
            <a:avLst/>
          </a:prstGeom>
          <a:noFill/>
        </p:spPr>
        <p:txBody>
          <a:bodyPr wrap="none" rtlCol="0">
            <a:spAutoFit/>
          </a:bodyPr>
          <a:lstStyle/>
          <a:p>
            <a:pPr algn="ctr"/>
            <a:r>
              <a:rPr lang="en-US" sz="2800">
                <a:solidFill>
                  <a:srgbClr val="FFC000"/>
                </a:solidFill>
              </a:rPr>
              <a:t>2021</a:t>
            </a:r>
          </a:p>
        </p:txBody>
      </p:sp>
      <p:sp>
        <p:nvSpPr>
          <p:cNvPr id="30" name="TextBox 29"/>
          <p:cNvSpPr txBox="1"/>
          <p:nvPr/>
        </p:nvSpPr>
        <p:spPr>
          <a:xfrm>
            <a:off x="10383329" y="9607607"/>
            <a:ext cx="986167" cy="523220"/>
          </a:xfrm>
          <a:prstGeom prst="rect">
            <a:avLst/>
          </a:prstGeom>
          <a:noFill/>
        </p:spPr>
        <p:txBody>
          <a:bodyPr wrap="none" rtlCol="0">
            <a:spAutoFit/>
          </a:bodyPr>
          <a:lstStyle/>
          <a:p>
            <a:pPr algn="ctr"/>
            <a:r>
              <a:rPr lang="en-US" sz="2800">
                <a:solidFill>
                  <a:srgbClr val="FFC000"/>
                </a:solidFill>
              </a:rPr>
              <a:t>2023</a:t>
            </a:r>
          </a:p>
        </p:txBody>
      </p:sp>
      <p:sp>
        <p:nvSpPr>
          <p:cNvPr id="31" name="TextBox 30"/>
          <p:cNvSpPr txBox="1"/>
          <p:nvPr/>
        </p:nvSpPr>
        <p:spPr>
          <a:xfrm>
            <a:off x="12594399" y="9607607"/>
            <a:ext cx="986167" cy="523220"/>
          </a:xfrm>
          <a:prstGeom prst="rect">
            <a:avLst/>
          </a:prstGeom>
          <a:noFill/>
        </p:spPr>
        <p:txBody>
          <a:bodyPr wrap="none" rtlCol="0">
            <a:spAutoFit/>
          </a:bodyPr>
          <a:lstStyle/>
          <a:p>
            <a:pPr algn="ctr"/>
            <a:r>
              <a:rPr lang="en-US" sz="2800">
                <a:solidFill>
                  <a:srgbClr val="FFC000"/>
                </a:solidFill>
              </a:rPr>
              <a:t>2024</a:t>
            </a:r>
          </a:p>
        </p:txBody>
      </p:sp>
      <p:sp>
        <p:nvSpPr>
          <p:cNvPr id="32" name="TextBox 31"/>
          <p:cNvSpPr txBox="1"/>
          <p:nvPr/>
        </p:nvSpPr>
        <p:spPr>
          <a:xfrm>
            <a:off x="14809577" y="9607607"/>
            <a:ext cx="986167" cy="523220"/>
          </a:xfrm>
          <a:prstGeom prst="rect">
            <a:avLst/>
          </a:prstGeom>
          <a:noFill/>
        </p:spPr>
        <p:txBody>
          <a:bodyPr wrap="none" rtlCol="0">
            <a:spAutoFit/>
          </a:bodyPr>
          <a:lstStyle/>
          <a:p>
            <a:pPr algn="ctr"/>
            <a:r>
              <a:rPr lang="en-US" sz="2800">
                <a:solidFill>
                  <a:srgbClr val="FFC000"/>
                </a:solidFill>
              </a:rPr>
              <a:t>2025</a:t>
            </a:r>
          </a:p>
        </p:txBody>
      </p:sp>
      <p:sp>
        <p:nvSpPr>
          <p:cNvPr id="33" name="TextBox 32"/>
          <p:cNvSpPr txBox="1"/>
          <p:nvPr/>
        </p:nvSpPr>
        <p:spPr>
          <a:xfrm>
            <a:off x="17019751" y="9607607"/>
            <a:ext cx="986167" cy="523220"/>
          </a:xfrm>
          <a:prstGeom prst="rect">
            <a:avLst/>
          </a:prstGeom>
          <a:noFill/>
        </p:spPr>
        <p:txBody>
          <a:bodyPr wrap="none" rtlCol="0">
            <a:spAutoFit/>
          </a:bodyPr>
          <a:lstStyle/>
          <a:p>
            <a:pPr algn="ctr"/>
            <a:r>
              <a:rPr lang="en-US" sz="2800">
                <a:solidFill>
                  <a:srgbClr val="FFC000"/>
                </a:solidFill>
              </a:rPr>
              <a:t>2026</a:t>
            </a:r>
          </a:p>
        </p:txBody>
      </p:sp>
      <p:sp>
        <p:nvSpPr>
          <p:cNvPr id="34" name="TextBox 33"/>
          <p:cNvSpPr txBox="1"/>
          <p:nvPr/>
        </p:nvSpPr>
        <p:spPr>
          <a:xfrm>
            <a:off x="19229925" y="9607607"/>
            <a:ext cx="986167" cy="523220"/>
          </a:xfrm>
          <a:prstGeom prst="rect">
            <a:avLst/>
          </a:prstGeom>
          <a:noFill/>
        </p:spPr>
        <p:txBody>
          <a:bodyPr wrap="none" rtlCol="0">
            <a:spAutoFit/>
          </a:bodyPr>
          <a:lstStyle/>
          <a:p>
            <a:pPr algn="ctr"/>
            <a:r>
              <a:rPr lang="en-US" sz="2800">
                <a:solidFill>
                  <a:srgbClr val="FFC000"/>
                </a:solidFill>
              </a:rPr>
              <a:t>2027</a:t>
            </a:r>
          </a:p>
        </p:txBody>
      </p:sp>
      <p:sp>
        <p:nvSpPr>
          <p:cNvPr id="35" name="TextBox 34"/>
          <p:cNvSpPr txBox="1"/>
          <p:nvPr/>
        </p:nvSpPr>
        <p:spPr>
          <a:xfrm>
            <a:off x="21445101" y="9607607"/>
            <a:ext cx="986167" cy="523220"/>
          </a:xfrm>
          <a:prstGeom prst="rect">
            <a:avLst/>
          </a:prstGeom>
          <a:noFill/>
        </p:spPr>
        <p:txBody>
          <a:bodyPr wrap="none" rtlCol="0">
            <a:spAutoFit/>
          </a:bodyPr>
          <a:lstStyle/>
          <a:p>
            <a:pPr algn="ctr"/>
            <a:r>
              <a:rPr lang="en-US" sz="2800">
                <a:solidFill>
                  <a:srgbClr val="FFC000"/>
                </a:solidFill>
              </a:rPr>
              <a:t>2028</a:t>
            </a:r>
          </a:p>
        </p:txBody>
      </p:sp>
      <p:sp>
        <p:nvSpPr>
          <p:cNvPr id="37" name="Oval 36"/>
          <p:cNvSpPr/>
          <p:nvPr/>
        </p:nvSpPr>
        <p:spPr>
          <a:xfrm>
            <a:off x="22953147" y="9089392"/>
            <a:ext cx="365760" cy="365760"/>
          </a:xfrm>
          <a:prstGeom prst="ellipse">
            <a:avLst/>
          </a:prstGeom>
          <a:solidFill>
            <a:srgbClr val="FFFF00"/>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a:p>
        </p:txBody>
      </p:sp>
      <p:sp>
        <p:nvSpPr>
          <p:cNvPr id="49" name="Oval 48"/>
          <p:cNvSpPr/>
          <p:nvPr/>
        </p:nvSpPr>
        <p:spPr>
          <a:xfrm>
            <a:off x="11911767" y="9089392"/>
            <a:ext cx="365760" cy="365760"/>
          </a:xfrm>
          <a:prstGeom prst="ellipse">
            <a:avLst/>
          </a:prstGeom>
          <a:solidFill>
            <a:srgbClr val="FFFF00"/>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a:p>
        </p:txBody>
      </p:sp>
      <p:sp>
        <p:nvSpPr>
          <p:cNvPr id="50" name="TextBox 49"/>
          <p:cNvSpPr txBox="1"/>
          <p:nvPr/>
        </p:nvSpPr>
        <p:spPr>
          <a:xfrm>
            <a:off x="8172255" y="9607607"/>
            <a:ext cx="986167" cy="523220"/>
          </a:xfrm>
          <a:prstGeom prst="rect">
            <a:avLst/>
          </a:prstGeom>
          <a:noFill/>
        </p:spPr>
        <p:txBody>
          <a:bodyPr wrap="none" rtlCol="0">
            <a:spAutoFit/>
          </a:bodyPr>
          <a:lstStyle/>
          <a:p>
            <a:pPr algn="ctr"/>
            <a:r>
              <a:rPr lang="en-US" sz="2800">
                <a:solidFill>
                  <a:srgbClr val="FFC000"/>
                </a:solidFill>
              </a:rPr>
              <a:t>2022</a:t>
            </a:r>
          </a:p>
        </p:txBody>
      </p:sp>
      <p:sp>
        <p:nvSpPr>
          <p:cNvPr id="36" name="TextBox 35">
            <a:extLst>
              <a:ext uri="{FF2B5EF4-FFF2-40B4-BE49-F238E27FC236}">
                <a16:creationId xmlns:a16="http://schemas.microsoft.com/office/drawing/2014/main" id="{7D70B9EC-6296-8C44-A527-B82D23563075}"/>
              </a:ext>
            </a:extLst>
          </p:cNvPr>
          <p:cNvSpPr txBox="1"/>
          <p:nvPr/>
        </p:nvSpPr>
        <p:spPr>
          <a:xfrm>
            <a:off x="8959920" y="1082584"/>
            <a:ext cx="5515934" cy="87203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lang="en-US" sz="5000">
                <a:solidFill>
                  <a:srgbClr val="7F7F7F"/>
                </a:solidFill>
              </a:rPr>
              <a:t>Period of Deferral</a:t>
            </a:r>
            <a:endParaRPr kumimoji="0" lang="en-US" sz="5000" b="1" i="0" u="none" strike="noStrike" cap="none" spc="0" normalizeH="0" baseline="0">
              <a:ln>
                <a:noFill/>
              </a:ln>
              <a:solidFill>
                <a:srgbClr val="7F7F7F"/>
              </a:solidFill>
              <a:effectLst/>
              <a:uFillTx/>
              <a:latin typeface="Helvetica Neue"/>
              <a:ea typeface="Helvetica Neue"/>
              <a:cs typeface="Helvetica Neue"/>
              <a:sym typeface="Helvetica Neue"/>
            </a:endParaRPr>
          </a:p>
        </p:txBody>
      </p:sp>
      <p:cxnSp>
        <p:nvCxnSpPr>
          <p:cNvPr id="5" name="Straight Arrow Connector 4">
            <a:extLst>
              <a:ext uri="{FF2B5EF4-FFF2-40B4-BE49-F238E27FC236}">
                <a16:creationId xmlns:a16="http://schemas.microsoft.com/office/drawing/2014/main" id="{9B5398E8-B6A0-47A4-9C23-837CC1F3EDFC}"/>
              </a:ext>
            </a:extLst>
          </p:cNvPr>
          <p:cNvCxnSpPr/>
          <p:nvPr/>
        </p:nvCxnSpPr>
        <p:spPr>
          <a:xfrm flipH="1">
            <a:off x="18273939" y="3779915"/>
            <a:ext cx="33452" cy="5300545"/>
          </a:xfrm>
          <a:prstGeom prst="straightConnector1">
            <a:avLst/>
          </a:prstGeom>
          <a:ln/>
        </p:spPr>
        <p:style>
          <a:lnRef idx="1">
            <a:schemeClr val="accent3"/>
          </a:lnRef>
          <a:fillRef idx="0">
            <a:schemeClr val="accent3"/>
          </a:fillRef>
          <a:effectRef idx="0">
            <a:schemeClr val="accent3"/>
          </a:effectRef>
          <a:fontRef idx="minor">
            <a:schemeClr val="tx1"/>
          </a:fontRef>
        </p:style>
      </p:cxnSp>
      <p:sp>
        <p:nvSpPr>
          <p:cNvPr id="6" name="TextBox 5">
            <a:extLst>
              <a:ext uri="{FF2B5EF4-FFF2-40B4-BE49-F238E27FC236}">
                <a16:creationId xmlns:a16="http://schemas.microsoft.com/office/drawing/2014/main" id="{E6B56445-11A6-4A88-83B1-BD539604A951}"/>
              </a:ext>
            </a:extLst>
          </p:cNvPr>
          <p:cNvSpPr txBox="1"/>
          <p:nvPr/>
        </p:nvSpPr>
        <p:spPr>
          <a:xfrm>
            <a:off x="1863671" y="7687306"/>
            <a:ext cx="16775150" cy="77970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fromWordArt="0" anchor="ctr" anchorCtr="0" forceAA="0" compatLnSpc="1">
            <a:prstTxWarp prst="textNoShape">
              <a:avLst/>
            </a:prstTxWarp>
            <a:spAutoFit/>
          </a:bodyPr>
          <a:lstStyle/>
          <a:p>
            <a:pPr algn="l"/>
            <a:r>
              <a:rPr lang="en-US" sz="4400" b="0">
                <a:solidFill>
                  <a:schemeClr val="tx1">
                    <a:lumMod val="65000"/>
                    <a:lumOff val="35000"/>
                  </a:schemeClr>
                </a:solidFill>
              </a:rPr>
              <a:t>The period of capital gain tax deferral ends upon the earlier of:</a:t>
            </a:r>
            <a:endParaRPr lang="en-US" sz="4400">
              <a:solidFill>
                <a:schemeClr val="tx1">
                  <a:lumMod val="65000"/>
                  <a:lumOff val="35000"/>
                </a:schemeClr>
              </a:solidFill>
            </a:endParaRPr>
          </a:p>
        </p:txBody>
      </p:sp>
      <p:sp>
        <p:nvSpPr>
          <p:cNvPr id="39" name="TextBox 38">
            <a:extLst>
              <a:ext uri="{FF2B5EF4-FFF2-40B4-BE49-F238E27FC236}">
                <a16:creationId xmlns:a16="http://schemas.microsoft.com/office/drawing/2014/main" id="{5AA40BA7-5AF1-4E73-9D5C-53A65EEC7146}"/>
              </a:ext>
            </a:extLst>
          </p:cNvPr>
          <p:cNvSpPr txBox="1"/>
          <p:nvPr/>
        </p:nvSpPr>
        <p:spPr>
          <a:xfrm>
            <a:off x="18541421" y="5682397"/>
            <a:ext cx="4044175" cy="145680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fromWordArt="0" anchor="ctr" anchorCtr="0" forceAA="0" compatLnSpc="1">
            <a:prstTxWarp prst="textNoShape">
              <a:avLst/>
            </a:prstTxWarp>
            <a:spAutoFit/>
          </a:bodyPr>
          <a:lstStyle/>
          <a:p>
            <a:pPr algn="l"/>
            <a:r>
              <a:rPr lang="en-US" sz="4400" b="0" dirty="0">
                <a:solidFill>
                  <a:schemeClr val="tx1">
                    <a:lumMod val="65000"/>
                    <a:lumOff val="35000"/>
                  </a:schemeClr>
                </a:solidFill>
              </a:rPr>
              <a:t>December 31, 2026</a:t>
            </a:r>
            <a:endParaRPr lang="en-US" dirty="0">
              <a:solidFill>
                <a:schemeClr val="tx1">
                  <a:lumMod val="65000"/>
                  <a:lumOff val="35000"/>
                </a:schemeClr>
              </a:solidFill>
            </a:endParaRPr>
          </a:p>
        </p:txBody>
      </p:sp>
      <p:cxnSp>
        <p:nvCxnSpPr>
          <p:cNvPr id="11" name="Straight Connector 10">
            <a:extLst>
              <a:ext uri="{FF2B5EF4-FFF2-40B4-BE49-F238E27FC236}">
                <a16:creationId xmlns:a16="http://schemas.microsoft.com/office/drawing/2014/main" id="{56C1B9CF-9DE3-4C9F-BBC0-3EFF1AED6C1A}"/>
              </a:ext>
            </a:extLst>
          </p:cNvPr>
          <p:cNvCxnSpPr>
            <a:cxnSpLocks/>
          </p:cNvCxnSpPr>
          <p:nvPr/>
        </p:nvCxnSpPr>
        <p:spPr>
          <a:xfrm>
            <a:off x="8325573" y="1945183"/>
            <a:ext cx="6555621" cy="18584"/>
          </a:xfrm>
          <a:prstGeom prst="line">
            <a:avLst/>
          </a:prstGeom>
          <a:ln w="57150">
            <a:solidFill>
              <a:srgbClr val="FFC000"/>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59AB518C-7B3B-4F03-BD40-8FABFA0E3F25}"/>
              </a:ext>
            </a:extLst>
          </p:cNvPr>
          <p:cNvSpPr txBox="1"/>
          <p:nvPr/>
        </p:nvSpPr>
        <p:spPr>
          <a:xfrm>
            <a:off x="7766257" y="5226326"/>
            <a:ext cx="4303923" cy="93358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fromWordArt="0" anchor="ctr" anchorCtr="0" forceAA="0" compatLnSpc="1">
            <a:prstTxWarp prst="textNoShape">
              <a:avLst/>
            </a:prstTxWarp>
            <a:spAutoFit/>
          </a:bodyPr>
          <a:lstStyle/>
          <a:p>
            <a:pPr algn="l"/>
            <a:r>
              <a:rPr lang="en-US" sz="5400" dirty="0">
                <a:solidFill>
                  <a:srgbClr val="0070C0"/>
                </a:solidFill>
              </a:rPr>
              <a:t>Earlier Sale</a:t>
            </a:r>
            <a:endParaRPr lang="en-US" sz="5400" b="1" i="0" u="none" strike="noStrike" cap="none" spc="0" normalizeH="0" baseline="0" dirty="0">
              <a:ln>
                <a:noFill/>
              </a:ln>
              <a:solidFill>
                <a:srgbClr val="0070C0"/>
              </a:solidFill>
              <a:effectLst/>
              <a:uFillTx/>
            </a:endParaRPr>
          </a:p>
        </p:txBody>
      </p:sp>
      <p:sp>
        <p:nvSpPr>
          <p:cNvPr id="38" name="矩形 9">
            <a:extLst>
              <a:ext uri="{FF2B5EF4-FFF2-40B4-BE49-F238E27FC236}">
                <a16:creationId xmlns:a16="http://schemas.microsoft.com/office/drawing/2014/main" id="{52D76FF1-1BB4-ED41-A493-C699903FC409}"/>
              </a:ext>
            </a:extLst>
          </p:cNvPr>
          <p:cNvSpPr/>
          <p:nvPr/>
        </p:nvSpPr>
        <p:spPr>
          <a:xfrm>
            <a:off x="3048000" y="13321847"/>
            <a:ext cx="18288000" cy="415926"/>
          </a:xfrm>
          <a:prstGeom prst="rect">
            <a:avLst/>
          </a:prstGeom>
          <a:gradFill>
            <a:gsLst>
              <a:gs pos="0">
                <a:srgbClr val="185377"/>
              </a:gs>
              <a:gs pos="100000">
                <a:srgbClr val="FF7E0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6000"/>
          </a:p>
        </p:txBody>
      </p:sp>
    </p:spTree>
    <p:extLst>
      <p:ext uri="{BB962C8B-B14F-4D97-AF65-F5344CB8AC3E}">
        <p14:creationId xmlns:p14="http://schemas.microsoft.com/office/powerpoint/2010/main" val="2937241649"/>
      </p:ext>
    </p:extLst>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7" name="Straight Connector 26">
            <a:extLst>
              <a:ext uri="{FF2B5EF4-FFF2-40B4-BE49-F238E27FC236}">
                <a16:creationId xmlns:a16="http://schemas.microsoft.com/office/drawing/2014/main" id="{1A76E2B8-E49F-4159-98DF-B0D70E7EFECF}"/>
              </a:ext>
            </a:extLst>
          </p:cNvPr>
          <p:cNvCxnSpPr/>
          <p:nvPr/>
        </p:nvCxnSpPr>
        <p:spPr>
          <a:xfrm flipV="1">
            <a:off x="-122994" y="10933973"/>
            <a:ext cx="24955131" cy="18585"/>
          </a:xfrm>
          <a:prstGeom prst="line">
            <a:avLst/>
          </a:prstGeom>
          <a:ln w="57150">
            <a:solidFill>
              <a:srgbClr val="FFC000"/>
            </a:solidFill>
          </a:ln>
        </p:spPr>
        <p:style>
          <a:lnRef idx="1">
            <a:schemeClr val="accent1"/>
          </a:lnRef>
          <a:fillRef idx="0">
            <a:schemeClr val="accent1"/>
          </a:fillRef>
          <a:effectRef idx="0">
            <a:schemeClr val="accent1"/>
          </a:effectRef>
          <a:fontRef idx="minor">
            <a:schemeClr val="tx1"/>
          </a:fontRef>
        </p:style>
      </p:cxnSp>
      <p:grpSp>
        <p:nvGrpSpPr>
          <p:cNvPr id="10" name="Group 9"/>
          <p:cNvGrpSpPr/>
          <p:nvPr/>
        </p:nvGrpSpPr>
        <p:grpSpPr>
          <a:xfrm>
            <a:off x="1001058" y="9739438"/>
            <a:ext cx="10989797" cy="832980"/>
            <a:chOff x="868370" y="4386497"/>
            <a:chExt cx="3700231" cy="416490"/>
          </a:xfrm>
          <a:solidFill>
            <a:srgbClr val="00B050"/>
          </a:solidFill>
        </p:grpSpPr>
        <p:sp>
          <p:nvSpPr>
            <p:cNvPr id="8" name="Rectangle 7"/>
            <p:cNvSpPr/>
            <p:nvPr/>
          </p:nvSpPr>
          <p:spPr>
            <a:xfrm>
              <a:off x="868370" y="4386497"/>
              <a:ext cx="3700231" cy="41649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a:p>
          </p:txBody>
        </p:sp>
        <p:sp>
          <p:nvSpPr>
            <p:cNvPr id="9" name="TextBox 8"/>
            <p:cNvSpPr txBox="1"/>
            <p:nvPr/>
          </p:nvSpPr>
          <p:spPr>
            <a:xfrm>
              <a:off x="2020334" y="4451923"/>
              <a:ext cx="1303007" cy="276999"/>
            </a:xfrm>
            <a:prstGeom prst="rect">
              <a:avLst/>
            </a:prstGeom>
            <a:grpFill/>
          </p:spPr>
          <p:txBody>
            <a:bodyPr wrap="none" rtlCol="0">
              <a:spAutoFit/>
            </a:bodyPr>
            <a:lstStyle/>
            <a:p>
              <a:pPr algn="ctr"/>
              <a:r>
                <a:rPr lang="en-US">
                  <a:solidFill>
                    <a:schemeClr val="bg1"/>
                  </a:solidFill>
                </a:rPr>
                <a:t>HELD FOR 5 YEARS</a:t>
              </a:r>
            </a:p>
          </p:txBody>
        </p:sp>
      </p:grpSp>
      <p:sp>
        <p:nvSpPr>
          <p:cNvPr id="50" name="Oval 49"/>
          <p:cNvSpPr/>
          <p:nvPr/>
        </p:nvSpPr>
        <p:spPr>
          <a:xfrm>
            <a:off x="-184690" y="10759438"/>
            <a:ext cx="365760" cy="365760"/>
          </a:xfrm>
          <a:prstGeom prst="ellipse">
            <a:avLst/>
          </a:prstGeom>
          <a:solidFill>
            <a:srgbClr val="FFFF00"/>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a:p>
        </p:txBody>
      </p:sp>
      <p:sp>
        <p:nvSpPr>
          <p:cNvPr id="51" name="Oval 50"/>
          <p:cNvSpPr/>
          <p:nvPr/>
        </p:nvSpPr>
        <p:spPr>
          <a:xfrm>
            <a:off x="2023586" y="10759438"/>
            <a:ext cx="365760" cy="365760"/>
          </a:xfrm>
          <a:prstGeom prst="ellipse">
            <a:avLst/>
          </a:prstGeom>
          <a:solidFill>
            <a:srgbClr val="FFFF00"/>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a:p>
        </p:txBody>
      </p:sp>
      <p:sp>
        <p:nvSpPr>
          <p:cNvPr id="52" name="Oval 51"/>
          <p:cNvSpPr/>
          <p:nvPr/>
        </p:nvSpPr>
        <p:spPr>
          <a:xfrm>
            <a:off x="4231862" y="10759438"/>
            <a:ext cx="365760" cy="365760"/>
          </a:xfrm>
          <a:prstGeom prst="ellipse">
            <a:avLst/>
          </a:prstGeom>
          <a:solidFill>
            <a:srgbClr val="FFFF00"/>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a:p>
        </p:txBody>
      </p:sp>
      <p:sp>
        <p:nvSpPr>
          <p:cNvPr id="53" name="Oval 52"/>
          <p:cNvSpPr/>
          <p:nvPr/>
        </p:nvSpPr>
        <p:spPr>
          <a:xfrm>
            <a:off x="6440138" y="10759438"/>
            <a:ext cx="365760" cy="365760"/>
          </a:xfrm>
          <a:prstGeom prst="ellipse">
            <a:avLst/>
          </a:prstGeom>
          <a:solidFill>
            <a:srgbClr val="FFFF00"/>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a:p>
        </p:txBody>
      </p:sp>
      <p:sp>
        <p:nvSpPr>
          <p:cNvPr id="54" name="Oval 53"/>
          <p:cNvSpPr/>
          <p:nvPr/>
        </p:nvSpPr>
        <p:spPr>
          <a:xfrm>
            <a:off x="8648414" y="10759438"/>
            <a:ext cx="365760" cy="365760"/>
          </a:xfrm>
          <a:prstGeom prst="ellipse">
            <a:avLst/>
          </a:prstGeom>
          <a:solidFill>
            <a:srgbClr val="FFFF00"/>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a:p>
        </p:txBody>
      </p:sp>
      <p:sp>
        <p:nvSpPr>
          <p:cNvPr id="55" name="Oval 54"/>
          <p:cNvSpPr/>
          <p:nvPr/>
        </p:nvSpPr>
        <p:spPr>
          <a:xfrm>
            <a:off x="13064966" y="10759438"/>
            <a:ext cx="365760" cy="365760"/>
          </a:xfrm>
          <a:prstGeom prst="ellipse">
            <a:avLst/>
          </a:prstGeom>
          <a:solidFill>
            <a:srgbClr val="FFFF00"/>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a:p>
        </p:txBody>
      </p:sp>
      <p:sp>
        <p:nvSpPr>
          <p:cNvPr id="56" name="Oval 55"/>
          <p:cNvSpPr/>
          <p:nvPr/>
        </p:nvSpPr>
        <p:spPr>
          <a:xfrm>
            <a:off x="15273242" y="10759438"/>
            <a:ext cx="365760" cy="365760"/>
          </a:xfrm>
          <a:prstGeom prst="ellipse">
            <a:avLst/>
          </a:prstGeom>
          <a:solidFill>
            <a:srgbClr val="FFFF00"/>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a:p>
        </p:txBody>
      </p:sp>
      <p:sp>
        <p:nvSpPr>
          <p:cNvPr id="57" name="Oval 56"/>
          <p:cNvSpPr/>
          <p:nvPr/>
        </p:nvSpPr>
        <p:spPr>
          <a:xfrm>
            <a:off x="17481518" y="10759438"/>
            <a:ext cx="365760" cy="365760"/>
          </a:xfrm>
          <a:prstGeom prst="ellipse">
            <a:avLst/>
          </a:prstGeom>
          <a:solidFill>
            <a:srgbClr val="FFFF00"/>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a:p>
        </p:txBody>
      </p:sp>
      <p:sp>
        <p:nvSpPr>
          <p:cNvPr id="58" name="Oval 57"/>
          <p:cNvSpPr/>
          <p:nvPr/>
        </p:nvSpPr>
        <p:spPr>
          <a:xfrm>
            <a:off x="19689794" y="10759438"/>
            <a:ext cx="365760" cy="365760"/>
          </a:xfrm>
          <a:prstGeom prst="ellipse">
            <a:avLst/>
          </a:prstGeom>
          <a:solidFill>
            <a:srgbClr val="FFFF00"/>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a:p>
        </p:txBody>
      </p:sp>
      <p:sp>
        <p:nvSpPr>
          <p:cNvPr id="59" name="Oval 58"/>
          <p:cNvSpPr/>
          <p:nvPr/>
        </p:nvSpPr>
        <p:spPr>
          <a:xfrm>
            <a:off x="24106352" y="10759438"/>
            <a:ext cx="365760" cy="365760"/>
          </a:xfrm>
          <a:prstGeom prst="ellipse">
            <a:avLst/>
          </a:prstGeom>
          <a:solidFill>
            <a:srgbClr val="FFFF00"/>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a:p>
        </p:txBody>
      </p:sp>
      <p:sp>
        <p:nvSpPr>
          <p:cNvPr id="70" name="Oval 69"/>
          <p:cNvSpPr/>
          <p:nvPr/>
        </p:nvSpPr>
        <p:spPr>
          <a:xfrm>
            <a:off x="21898070" y="10759438"/>
            <a:ext cx="365760" cy="365760"/>
          </a:xfrm>
          <a:prstGeom prst="ellipse">
            <a:avLst/>
          </a:prstGeom>
          <a:solidFill>
            <a:srgbClr val="FFFF00"/>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a:p>
        </p:txBody>
      </p:sp>
      <p:sp>
        <p:nvSpPr>
          <p:cNvPr id="71" name="Oval 70"/>
          <p:cNvSpPr/>
          <p:nvPr/>
        </p:nvSpPr>
        <p:spPr>
          <a:xfrm>
            <a:off x="10856690" y="10759438"/>
            <a:ext cx="365760" cy="365760"/>
          </a:xfrm>
          <a:prstGeom prst="ellipse">
            <a:avLst/>
          </a:prstGeom>
          <a:solidFill>
            <a:srgbClr val="FFFF00"/>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a:p>
        </p:txBody>
      </p:sp>
      <p:grpSp>
        <p:nvGrpSpPr>
          <p:cNvPr id="76" name="Group 75"/>
          <p:cNvGrpSpPr/>
          <p:nvPr/>
        </p:nvGrpSpPr>
        <p:grpSpPr>
          <a:xfrm>
            <a:off x="12239684" y="9739432"/>
            <a:ext cx="4415556" cy="832980"/>
            <a:chOff x="868370" y="4420361"/>
            <a:chExt cx="3700231" cy="416490"/>
          </a:xfrm>
          <a:solidFill>
            <a:srgbClr val="00B050"/>
          </a:solidFill>
        </p:grpSpPr>
        <p:sp>
          <p:nvSpPr>
            <p:cNvPr id="77" name="Rectangle 76"/>
            <p:cNvSpPr/>
            <p:nvPr/>
          </p:nvSpPr>
          <p:spPr>
            <a:xfrm>
              <a:off x="868370" y="4420361"/>
              <a:ext cx="3700231" cy="41649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a:p>
          </p:txBody>
        </p:sp>
        <p:sp>
          <p:nvSpPr>
            <p:cNvPr id="78" name="TextBox 77"/>
            <p:cNvSpPr txBox="1"/>
            <p:nvPr/>
          </p:nvSpPr>
          <p:spPr>
            <a:xfrm>
              <a:off x="1095934" y="4485789"/>
              <a:ext cx="3243030" cy="276999"/>
            </a:xfrm>
            <a:prstGeom prst="rect">
              <a:avLst/>
            </a:prstGeom>
            <a:grpFill/>
          </p:spPr>
          <p:txBody>
            <a:bodyPr wrap="none" rtlCol="0">
              <a:spAutoFit/>
            </a:bodyPr>
            <a:lstStyle/>
            <a:p>
              <a:pPr algn="ctr"/>
              <a:r>
                <a:rPr lang="en-US">
                  <a:solidFill>
                    <a:schemeClr val="bg1"/>
                  </a:solidFill>
                </a:rPr>
                <a:t>HELD FOR 7 YEARS</a:t>
              </a:r>
            </a:p>
          </p:txBody>
        </p:sp>
      </p:grpSp>
      <p:grpSp>
        <p:nvGrpSpPr>
          <p:cNvPr id="82" name="Group 81"/>
          <p:cNvGrpSpPr/>
          <p:nvPr/>
        </p:nvGrpSpPr>
        <p:grpSpPr>
          <a:xfrm>
            <a:off x="16780307" y="9739233"/>
            <a:ext cx="6562661" cy="851565"/>
            <a:chOff x="888372" y="4420361"/>
            <a:chExt cx="3700231" cy="416490"/>
          </a:xfrm>
          <a:solidFill>
            <a:srgbClr val="00B050"/>
          </a:solidFill>
        </p:grpSpPr>
        <p:sp>
          <p:nvSpPr>
            <p:cNvPr id="83" name="Rectangle 82"/>
            <p:cNvSpPr/>
            <p:nvPr/>
          </p:nvSpPr>
          <p:spPr>
            <a:xfrm>
              <a:off x="888372" y="4420361"/>
              <a:ext cx="3700231" cy="41649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a:p>
          </p:txBody>
        </p:sp>
        <p:sp>
          <p:nvSpPr>
            <p:cNvPr id="84" name="TextBox 83"/>
            <p:cNvSpPr txBox="1"/>
            <p:nvPr/>
          </p:nvSpPr>
          <p:spPr>
            <a:xfrm>
              <a:off x="1455241" y="4485789"/>
              <a:ext cx="2411485" cy="276999"/>
            </a:xfrm>
            <a:prstGeom prst="rect">
              <a:avLst/>
            </a:prstGeom>
            <a:grpFill/>
          </p:spPr>
          <p:txBody>
            <a:bodyPr wrap="none" rtlCol="0">
              <a:spAutoFit/>
            </a:bodyPr>
            <a:lstStyle/>
            <a:p>
              <a:pPr algn="ctr"/>
              <a:r>
                <a:rPr lang="en-US">
                  <a:solidFill>
                    <a:schemeClr val="bg1"/>
                  </a:solidFill>
                </a:rPr>
                <a:t>HELD FOR 10 YEARS</a:t>
              </a:r>
            </a:p>
          </p:txBody>
        </p:sp>
      </p:grpSp>
      <p:sp>
        <p:nvSpPr>
          <p:cNvPr id="85" name="TextBox 84"/>
          <p:cNvSpPr txBox="1"/>
          <p:nvPr/>
        </p:nvSpPr>
        <p:spPr>
          <a:xfrm>
            <a:off x="701174" y="11211334"/>
            <a:ext cx="986167" cy="523220"/>
          </a:xfrm>
          <a:prstGeom prst="rect">
            <a:avLst/>
          </a:prstGeom>
          <a:noFill/>
        </p:spPr>
        <p:txBody>
          <a:bodyPr wrap="none" rtlCol="0">
            <a:spAutoFit/>
          </a:bodyPr>
          <a:lstStyle/>
          <a:p>
            <a:pPr algn="ctr"/>
            <a:r>
              <a:rPr lang="en-US" sz="2800">
                <a:solidFill>
                  <a:srgbClr val="FFC000"/>
                </a:solidFill>
              </a:rPr>
              <a:t>2018</a:t>
            </a:r>
          </a:p>
        </p:txBody>
      </p:sp>
      <p:sp>
        <p:nvSpPr>
          <p:cNvPr id="86" name="TextBox 85"/>
          <p:cNvSpPr txBox="1"/>
          <p:nvPr/>
        </p:nvSpPr>
        <p:spPr>
          <a:xfrm>
            <a:off x="2894228" y="11211334"/>
            <a:ext cx="986167" cy="523220"/>
          </a:xfrm>
          <a:prstGeom prst="rect">
            <a:avLst/>
          </a:prstGeom>
          <a:noFill/>
        </p:spPr>
        <p:txBody>
          <a:bodyPr wrap="none" rtlCol="0">
            <a:spAutoFit/>
          </a:bodyPr>
          <a:lstStyle/>
          <a:p>
            <a:pPr algn="ctr"/>
            <a:r>
              <a:rPr lang="en-US" sz="2800">
                <a:solidFill>
                  <a:srgbClr val="FFC000"/>
                </a:solidFill>
              </a:rPr>
              <a:t>2019</a:t>
            </a:r>
          </a:p>
        </p:txBody>
      </p:sp>
      <p:sp>
        <p:nvSpPr>
          <p:cNvPr id="87" name="TextBox 86"/>
          <p:cNvSpPr txBox="1"/>
          <p:nvPr/>
        </p:nvSpPr>
        <p:spPr>
          <a:xfrm>
            <a:off x="5092030" y="11211334"/>
            <a:ext cx="986167" cy="523220"/>
          </a:xfrm>
          <a:prstGeom prst="rect">
            <a:avLst/>
          </a:prstGeom>
          <a:noFill/>
        </p:spPr>
        <p:txBody>
          <a:bodyPr wrap="none" rtlCol="0">
            <a:spAutoFit/>
          </a:bodyPr>
          <a:lstStyle/>
          <a:p>
            <a:pPr algn="ctr"/>
            <a:r>
              <a:rPr lang="en-US" sz="2800">
                <a:solidFill>
                  <a:srgbClr val="FFC000"/>
                </a:solidFill>
              </a:rPr>
              <a:t>2020</a:t>
            </a:r>
          </a:p>
        </p:txBody>
      </p:sp>
      <p:sp>
        <p:nvSpPr>
          <p:cNvPr id="88" name="TextBox 87"/>
          <p:cNvSpPr txBox="1"/>
          <p:nvPr/>
        </p:nvSpPr>
        <p:spPr>
          <a:xfrm>
            <a:off x="7300406" y="11211334"/>
            <a:ext cx="986167" cy="523220"/>
          </a:xfrm>
          <a:prstGeom prst="rect">
            <a:avLst/>
          </a:prstGeom>
          <a:noFill/>
        </p:spPr>
        <p:txBody>
          <a:bodyPr wrap="none" rtlCol="0">
            <a:spAutoFit/>
          </a:bodyPr>
          <a:lstStyle/>
          <a:p>
            <a:pPr algn="ctr"/>
            <a:r>
              <a:rPr lang="en-US" sz="2800">
                <a:solidFill>
                  <a:srgbClr val="FFC000"/>
                </a:solidFill>
              </a:rPr>
              <a:t>2021</a:t>
            </a:r>
          </a:p>
        </p:txBody>
      </p:sp>
      <p:sp>
        <p:nvSpPr>
          <p:cNvPr id="89" name="TextBox 88"/>
          <p:cNvSpPr txBox="1"/>
          <p:nvPr/>
        </p:nvSpPr>
        <p:spPr>
          <a:xfrm>
            <a:off x="11722168" y="11211334"/>
            <a:ext cx="986167" cy="523220"/>
          </a:xfrm>
          <a:prstGeom prst="rect">
            <a:avLst/>
          </a:prstGeom>
          <a:noFill/>
        </p:spPr>
        <p:txBody>
          <a:bodyPr wrap="none" rtlCol="0">
            <a:spAutoFit/>
          </a:bodyPr>
          <a:lstStyle/>
          <a:p>
            <a:pPr algn="ctr"/>
            <a:r>
              <a:rPr lang="en-US" sz="2800">
                <a:solidFill>
                  <a:srgbClr val="FFC000"/>
                </a:solidFill>
              </a:rPr>
              <a:t>2023</a:t>
            </a:r>
          </a:p>
        </p:txBody>
      </p:sp>
      <p:sp>
        <p:nvSpPr>
          <p:cNvPr id="90" name="TextBox 89"/>
          <p:cNvSpPr txBox="1"/>
          <p:nvPr/>
        </p:nvSpPr>
        <p:spPr>
          <a:xfrm>
            <a:off x="13933238" y="11211334"/>
            <a:ext cx="986167" cy="523220"/>
          </a:xfrm>
          <a:prstGeom prst="rect">
            <a:avLst/>
          </a:prstGeom>
          <a:noFill/>
        </p:spPr>
        <p:txBody>
          <a:bodyPr wrap="none" rtlCol="0">
            <a:spAutoFit/>
          </a:bodyPr>
          <a:lstStyle/>
          <a:p>
            <a:pPr algn="ctr"/>
            <a:r>
              <a:rPr lang="en-US" sz="2800">
                <a:solidFill>
                  <a:srgbClr val="FFC000"/>
                </a:solidFill>
              </a:rPr>
              <a:t>2024</a:t>
            </a:r>
          </a:p>
        </p:txBody>
      </p:sp>
      <p:sp>
        <p:nvSpPr>
          <p:cNvPr id="91" name="TextBox 90"/>
          <p:cNvSpPr txBox="1"/>
          <p:nvPr/>
        </p:nvSpPr>
        <p:spPr>
          <a:xfrm>
            <a:off x="16148416" y="11211334"/>
            <a:ext cx="986167" cy="523220"/>
          </a:xfrm>
          <a:prstGeom prst="rect">
            <a:avLst/>
          </a:prstGeom>
          <a:noFill/>
        </p:spPr>
        <p:txBody>
          <a:bodyPr wrap="none" rtlCol="0">
            <a:spAutoFit/>
          </a:bodyPr>
          <a:lstStyle/>
          <a:p>
            <a:pPr algn="ctr"/>
            <a:r>
              <a:rPr lang="en-US" sz="2800">
                <a:solidFill>
                  <a:srgbClr val="FFC000"/>
                </a:solidFill>
              </a:rPr>
              <a:t>2025</a:t>
            </a:r>
          </a:p>
        </p:txBody>
      </p:sp>
      <p:sp>
        <p:nvSpPr>
          <p:cNvPr id="92" name="TextBox 91"/>
          <p:cNvSpPr txBox="1"/>
          <p:nvPr/>
        </p:nvSpPr>
        <p:spPr>
          <a:xfrm>
            <a:off x="18358590" y="11211334"/>
            <a:ext cx="986167" cy="523220"/>
          </a:xfrm>
          <a:prstGeom prst="rect">
            <a:avLst/>
          </a:prstGeom>
          <a:noFill/>
        </p:spPr>
        <p:txBody>
          <a:bodyPr wrap="none" rtlCol="0">
            <a:spAutoFit/>
          </a:bodyPr>
          <a:lstStyle/>
          <a:p>
            <a:pPr algn="ctr"/>
            <a:r>
              <a:rPr lang="en-US" sz="2800">
                <a:solidFill>
                  <a:srgbClr val="FFC000"/>
                </a:solidFill>
              </a:rPr>
              <a:t>2026</a:t>
            </a:r>
          </a:p>
        </p:txBody>
      </p:sp>
      <p:sp>
        <p:nvSpPr>
          <p:cNvPr id="93" name="TextBox 92"/>
          <p:cNvSpPr txBox="1"/>
          <p:nvPr/>
        </p:nvSpPr>
        <p:spPr>
          <a:xfrm>
            <a:off x="20568764" y="11211334"/>
            <a:ext cx="986167" cy="523220"/>
          </a:xfrm>
          <a:prstGeom prst="rect">
            <a:avLst/>
          </a:prstGeom>
          <a:noFill/>
        </p:spPr>
        <p:txBody>
          <a:bodyPr wrap="none" rtlCol="0">
            <a:spAutoFit/>
          </a:bodyPr>
          <a:lstStyle/>
          <a:p>
            <a:pPr algn="ctr"/>
            <a:r>
              <a:rPr lang="en-US" sz="2800">
                <a:solidFill>
                  <a:srgbClr val="FFC000"/>
                </a:solidFill>
              </a:rPr>
              <a:t>2027</a:t>
            </a:r>
          </a:p>
        </p:txBody>
      </p:sp>
      <p:sp>
        <p:nvSpPr>
          <p:cNvPr id="94" name="TextBox 93"/>
          <p:cNvSpPr txBox="1"/>
          <p:nvPr/>
        </p:nvSpPr>
        <p:spPr>
          <a:xfrm>
            <a:off x="22783940" y="11211334"/>
            <a:ext cx="986167" cy="523220"/>
          </a:xfrm>
          <a:prstGeom prst="rect">
            <a:avLst/>
          </a:prstGeom>
          <a:noFill/>
        </p:spPr>
        <p:txBody>
          <a:bodyPr wrap="none" rtlCol="0">
            <a:spAutoFit/>
          </a:bodyPr>
          <a:lstStyle/>
          <a:p>
            <a:pPr algn="ctr"/>
            <a:r>
              <a:rPr lang="en-US" sz="2800">
                <a:solidFill>
                  <a:srgbClr val="FFC000"/>
                </a:solidFill>
              </a:rPr>
              <a:t>2028</a:t>
            </a:r>
          </a:p>
        </p:txBody>
      </p:sp>
      <p:sp>
        <p:nvSpPr>
          <p:cNvPr id="95" name="TextBox 94"/>
          <p:cNvSpPr txBox="1"/>
          <p:nvPr/>
        </p:nvSpPr>
        <p:spPr>
          <a:xfrm>
            <a:off x="9511094" y="11211334"/>
            <a:ext cx="986167" cy="523220"/>
          </a:xfrm>
          <a:prstGeom prst="rect">
            <a:avLst/>
          </a:prstGeom>
          <a:noFill/>
        </p:spPr>
        <p:txBody>
          <a:bodyPr wrap="none" rtlCol="0">
            <a:spAutoFit/>
          </a:bodyPr>
          <a:lstStyle/>
          <a:p>
            <a:pPr algn="ctr"/>
            <a:r>
              <a:rPr lang="en-US" sz="2800">
                <a:solidFill>
                  <a:srgbClr val="FFC000"/>
                </a:solidFill>
              </a:rPr>
              <a:t>2022</a:t>
            </a:r>
          </a:p>
        </p:txBody>
      </p:sp>
      <p:sp>
        <p:nvSpPr>
          <p:cNvPr id="60" name="TextBox 59">
            <a:extLst>
              <a:ext uri="{FF2B5EF4-FFF2-40B4-BE49-F238E27FC236}">
                <a16:creationId xmlns:a16="http://schemas.microsoft.com/office/drawing/2014/main" id="{17533510-6FDB-1F4C-B54E-0CC7BA571FC7}"/>
              </a:ext>
            </a:extLst>
          </p:cNvPr>
          <p:cNvSpPr txBox="1"/>
          <p:nvPr/>
        </p:nvSpPr>
        <p:spPr>
          <a:xfrm>
            <a:off x="3392697" y="1082584"/>
            <a:ext cx="16650392" cy="87203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lang="en-US" sz="5000">
                <a:solidFill>
                  <a:srgbClr val="7F7F7F"/>
                </a:solidFill>
              </a:rPr>
              <a:t>Partial Forgiveness &amp; Forgiveness of Additional Gains</a:t>
            </a:r>
            <a:endParaRPr kumimoji="0" lang="en-US" sz="5000" b="1" i="0" u="none" strike="noStrike" cap="none" spc="0" normalizeH="0" baseline="0">
              <a:ln>
                <a:noFill/>
              </a:ln>
              <a:solidFill>
                <a:srgbClr val="7F7F7F"/>
              </a:solidFill>
              <a:effectLst/>
              <a:uFillTx/>
              <a:latin typeface="Helvetica Neue"/>
              <a:ea typeface="Helvetica Neue"/>
              <a:cs typeface="Helvetica Neue"/>
              <a:sym typeface="Helvetica Neue"/>
            </a:endParaRPr>
          </a:p>
        </p:txBody>
      </p:sp>
      <p:cxnSp>
        <p:nvCxnSpPr>
          <p:cNvPr id="29" name="Straight Arrow Connector 28">
            <a:extLst>
              <a:ext uri="{FF2B5EF4-FFF2-40B4-BE49-F238E27FC236}">
                <a16:creationId xmlns:a16="http://schemas.microsoft.com/office/drawing/2014/main" id="{8B4CE794-7EA8-4569-A10C-2F6B1A172D70}"/>
              </a:ext>
            </a:extLst>
          </p:cNvPr>
          <p:cNvCxnSpPr/>
          <p:nvPr/>
        </p:nvCxnSpPr>
        <p:spPr>
          <a:xfrm flipH="1">
            <a:off x="274385" y="6402295"/>
            <a:ext cx="14867" cy="4241179"/>
          </a:xfrm>
          <a:prstGeom prst="straightConnector1">
            <a:avLst/>
          </a:prstGeom>
          <a:ln/>
        </p:spPr>
        <p:style>
          <a:lnRef idx="1">
            <a:schemeClr val="accent3"/>
          </a:lnRef>
          <a:fillRef idx="0">
            <a:schemeClr val="accent3"/>
          </a:fillRef>
          <a:effectRef idx="0">
            <a:schemeClr val="accent3"/>
          </a:effectRef>
          <a:fontRef idx="minor">
            <a:schemeClr val="tx1"/>
          </a:fontRef>
        </p:style>
      </p:cxnSp>
      <p:sp>
        <p:nvSpPr>
          <p:cNvPr id="30" name="TextBox 29">
            <a:extLst>
              <a:ext uri="{FF2B5EF4-FFF2-40B4-BE49-F238E27FC236}">
                <a16:creationId xmlns:a16="http://schemas.microsoft.com/office/drawing/2014/main" id="{F5B9D269-AB33-44A0-86FC-23347D2D39D1}"/>
              </a:ext>
            </a:extLst>
          </p:cNvPr>
          <p:cNvSpPr txBox="1"/>
          <p:nvPr/>
        </p:nvSpPr>
        <p:spPr>
          <a:xfrm>
            <a:off x="377118" y="6321463"/>
            <a:ext cx="2743200" cy="59503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fromWordArt="0" anchor="ctr" anchorCtr="0" forceAA="0" compatLnSpc="1">
            <a:prstTxWarp prst="textNoShape">
              <a:avLst/>
            </a:prstTxWarp>
            <a:spAutoFit/>
          </a:bodyPr>
          <a:lstStyle/>
          <a:p>
            <a:pPr marL="0" marR="0" indent="0" algn="l" defTabSz="825500" rtl="0" fontAlgn="auto" latinLnBrk="0" hangingPunct="0">
              <a:lnSpc>
                <a:spcPct val="100000"/>
              </a:lnSpc>
              <a:spcBef>
                <a:spcPts val="0"/>
              </a:spcBef>
              <a:spcAft>
                <a:spcPts val="0"/>
              </a:spcAft>
              <a:buClrTx/>
              <a:buSzTx/>
              <a:buFontTx/>
              <a:buNone/>
              <a:tabLst/>
            </a:pPr>
            <a:r>
              <a:rPr lang="en-US" sz="3200">
                <a:solidFill>
                  <a:schemeClr val="tx1">
                    <a:lumMod val="50000"/>
                    <a:lumOff val="50000"/>
                  </a:schemeClr>
                </a:solidFill>
              </a:rPr>
              <a:t>Sale</a:t>
            </a:r>
            <a:endParaRPr lang="en-US" sz="3200" b="1" i="0" u="none" strike="noStrike" cap="none" spc="0" normalizeH="0" baseline="0">
              <a:ln>
                <a:noFill/>
              </a:ln>
              <a:solidFill>
                <a:schemeClr val="tx1">
                  <a:lumMod val="50000"/>
                  <a:lumOff val="50000"/>
                </a:schemeClr>
              </a:solidFill>
              <a:effectLst/>
              <a:uFillTx/>
              <a:latin typeface="Helvetica Neue"/>
              <a:ea typeface="Helvetica Neue"/>
              <a:cs typeface="Helvetica Neue"/>
            </a:endParaRPr>
          </a:p>
        </p:txBody>
      </p:sp>
      <p:cxnSp>
        <p:nvCxnSpPr>
          <p:cNvPr id="111" name="Straight Arrow Connector 110">
            <a:extLst>
              <a:ext uri="{FF2B5EF4-FFF2-40B4-BE49-F238E27FC236}">
                <a16:creationId xmlns:a16="http://schemas.microsoft.com/office/drawing/2014/main" id="{CFBC4947-6E3C-41FF-B532-33B058509489}"/>
              </a:ext>
            </a:extLst>
          </p:cNvPr>
          <p:cNvCxnSpPr>
            <a:cxnSpLocks/>
          </p:cNvCxnSpPr>
          <p:nvPr/>
        </p:nvCxnSpPr>
        <p:spPr>
          <a:xfrm>
            <a:off x="787071" y="7203657"/>
            <a:ext cx="3718" cy="3386253"/>
          </a:xfrm>
          <a:prstGeom prst="straightConnector1">
            <a:avLst/>
          </a:prstGeom>
          <a:ln/>
        </p:spPr>
        <p:style>
          <a:lnRef idx="1">
            <a:schemeClr val="accent3"/>
          </a:lnRef>
          <a:fillRef idx="0">
            <a:schemeClr val="accent3"/>
          </a:fillRef>
          <a:effectRef idx="0">
            <a:schemeClr val="accent3"/>
          </a:effectRef>
          <a:fontRef idx="minor">
            <a:schemeClr val="tx1"/>
          </a:fontRef>
        </p:style>
      </p:cxnSp>
      <p:sp>
        <p:nvSpPr>
          <p:cNvPr id="112" name="TextBox 111">
            <a:extLst>
              <a:ext uri="{FF2B5EF4-FFF2-40B4-BE49-F238E27FC236}">
                <a16:creationId xmlns:a16="http://schemas.microsoft.com/office/drawing/2014/main" id="{DF26A1C1-0EDC-4437-97B2-227CC1D45859}"/>
              </a:ext>
            </a:extLst>
          </p:cNvPr>
          <p:cNvSpPr txBox="1"/>
          <p:nvPr/>
        </p:nvSpPr>
        <p:spPr>
          <a:xfrm>
            <a:off x="801592" y="7150429"/>
            <a:ext cx="2743200" cy="59503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fromWordArt="0" anchor="ctr" anchorCtr="0" forceAA="0" compatLnSpc="1">
            <a:prstTxWarp prst="textNoShape">
              <a:avLst/>
            </a:prstTxWarp>
            <a:spAutoFit/>
          </a:bodyPr>
          <a:lstStyle/>
          <a:p>
            <a:pPr marL="0" marR="0" indent="0" algn="l" defTabSz="825500" rtl="0" fontAlgn="auto" latinLnBrk="0" hangingPunct="0">
              <a:lnSpc>
                <a:spcPct val="100000"/>
              </a:lnSpc>
              <a:spcBef>
                <a:spcPts val="0"/>
              </a:spcBef>
              <a:spcAft>
                <a:spcPts val="0"/>
              </a:spcAft>
              <a:buClrTx/>
              <a:buSzTx/>
              <a:buFontTx/>
              <a:buNone/>
              <a:tabLst/>
            </a:pPr>
            <a:r>
              <a:rPr lang="en-US" sz="3200">
                <a:solidFill>
                  <a:schemeClr val="tx1">
                    <a:lumMod val="50000"/>
                    <a:lumOff val="50000"/>
                  </a:schemeClr>
                </a:solidFill>
              </a:rPr>
              <a:t>Investment</a:t>
            </a:r>
            <a:endParaRPr lang="en-US" sz="3200" b="1" i="0" u="none" strike="noStrike" cap="none" spc="0" normalizeH="0" baseline="0">
              <a:ln>
                <a:noFill/>
              </a:ln>
              <a:solidFill>
                <a:schemeClr val="tx1">
                  <a:lumMod val="50000"/>
                  <a:lumOff val="50000"/>
                </a:schemeClr>
              </a:solidFill>
              <a:effectLst/>
              <a:uFillTx/>
              <a:latin typeface="Helvetica Neue"/>
              <a:ea typeface="Helvetica Neue"/>
              <a:cs typeface="Helvetica Neue"/>
            </a:endParaRPr>
          </a:p>
        </p:txBody>
      </p:sp>
      <p:cxnSp>
        <p:nvCxnSpPr>
          <p:cNvPr id="113" name="Straight Arrow Connector 112">
            <a:extLst>
              <a:ext uri="{FF2B5EF4-FFF2-40B4-BE49-F238E27FC236}">
                <a16:creationId xmlns:a16="http://schemas.microsoft.com/office/drawing/2014/main" id="{408DCBE8-DBDC-463D-81E5-E2276092437D}"/>
              </a:ext>
            </a:extLst>
          </p:cNvPr>
          <p:cNvCxnSpPr>
            <a:cxnSpLocks/>
          </p:cNvCxnSpPr>
          <p:nvPr/>
        </p:nvCxnSpPr>
        <p:spPr>
          <a:xfrm>
            <a:off x="12096092" y="7558372"/>
            <a:ext cx="3717" cy="3070301"/>
          </a:xfrm>
          <a:prstGeom prst="straightConnector1">
            <a:avLst/>
          </a:prstGeom>
          <a:ln/>
        </p:spPr>
        <p:style>
          <a:lnRef idx="1">
            <a:schemeClr val="accent3"/>
          </a:lnRef>
          <a:fillRef idx="0">
            <a:schemeClr val="accent3"/>
          </a:fillRef>
          <a:effectRef idx="0">
            <a:schemeClr val="accent3"/>
          </a:effectRef>
          <a:fontRef idx="minor">
            <a:schemeClr val="tx1"/>
          </a:fontRef>
        </p:style>
      </p:cxnSp>
      <p:sp>
        <p:nvSpPr>
          <p:cNvPr id="114" name="TextBox 113">
            <a:extLst>
              <a:ext uri="{FF2B5EF4-FFF2-40B4-BE49-F238E27FC236}">
                <a16:creationId xmlns:a16="http://schemas.microsoft.com/office/drawing/2014/main" id="{A5B38245-43FF-47F8-9624-8B9B31B03047}"/>
              </a:ext>
            </a:extLst>
          </p:cNvPr>
          <p:cNvSpPr txBox="1"/>
          <p:nvPr/>
        </p:nvSpPr>
        <p:spPr>
          <a:xfrm>
            <a:off x="12096092" y="2142223"/>
            <a:ext cx="3946073" cy="394979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fromWordArt="0" anchor="ctr" anchorCtr="0" forceAA="0" compatLnSpc="1">
            <a:prstTxWarp prst="textNoShape">
              <a:avLst/>
            </a:prstTxWarp>
            <a:spAutoFit/>
          </a:bodyPr>
          <a:lstStyle/>
          <a:p>
            <a:pPr algn="l"/>
            <a:r>
              <a:rPr lang="en-US" dirty="0">
                <a:solidFill>
                  <a:schemeClr val="tx1">
                    <a:lumMod val="50000"/>
                    <a:lumOff val="50000"/>
                  </a:schemeClr>
                </a:solidFill>
              </a:rPr>
              <a:t>Year 5 – Basis increased by 10% of the deferred gain</a:t>
            </a:r>
          </a:p>
          <a:p>
            <a:pPr algn="l"/>
            <a:endParaRPr lang="en-US" dirty="0">
              <a:solidFill>
                <a:schemeClr val="tx1">
                  <a:lumMod val="50000"/>
                  <a:lumOff val="50000"/>
                </a:schemeClr>
              </a:solidFill>
            </a:endParaRPr>
          </a:p>
          <a:p>
            <a:pPr algn="l"/>
            <a:r>
              <a:rPr lang="en-US" dirty="0">
                <a:solidFill>
                  <a:schemeClr val="tx1">
                    <a:lumMod val="50000"/>
                    <a:lumOff val="50000"/>
                  </a:schemeClr>
                </a:solidFill>
              </a:rPr>
              <a:t>Up to 90% of deferred gain taxed</a:t>
            </a:r>
          </a:p>
          <a:p>
            <a:pPr algn="l"/>
            <a:endParaRPr lang="en-US" dirty="0">
              <a:solidFill>
                <a:schemeClr val="tx1">
                  <a:lumMod val="50000"/>
                  <a:lumOff val="50000"/>
                </a:schemeClr>
              </a:solidFill>
            </a:endParaRPr>
          </a:p>
          <a:p>
            <a:pPr algn="l"/>
            <a:r>
              <a:rPr lang="en-US" sz="4000" dirty="0">
                <a:solidFill>
                  <a:srgbClr val="00B050"/>
                </a:solidFill>
              </a:rPr>
              <a:t>10% forgiven</a:t>
            </a:r>
          </a:p>
        </p:txBody>
      </p:sp>
      <p:sp>
        <p:nvSpPr>
          <p:cNvPr id="116" name="TextBox 115">
            <a:extLst>
              <a:ext uri="{FF2B5EF4-FFF2-40B4-BE49-F238E27FC236}">
                <a16:creationId xmlns:a16="http://schemas.microsoft.com/office/drawing/2014/main" id="{806CB1CA-1D5B-48A0-80F2-383AF1AD4EC3}"/>
              </a:ext>
            </a:extLst>
          </p:cNvPr>
          <p:cNvSpPr txBox="1"/>
          <p:nvPr/>
        </p:nvSpPr>
        <p:spPr>
          <a:xfrm>
            <a:off x="16782065" y="1968268"/>
            <a:ext cx="3564772" cy="779700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fromWordArt="0" anchor="ctr" anchorCtr="0" forceAA="0" compatLnSpc="1">
            <a:prstTxWarp prst="textNoShape">
              <a:avLst/>
            </a:prstTxWarp>
            <a:spAutoFit/>
          </a:bodyPr>
          <a:lstStyle/>
          <a:p>
            <a:pPr algn="l"/>
            <a:r>
              <a:rPr lang="en-US" dirty="0">
                <a:solidFill>
                  <a:schemeClr val="tx1">
                    <a:lumMod val="50000"/>
                    <a:lumOff val="50000"/>
                  </a:schemeClr>
                </a:solidFill>
              </a:rPr>
              <a:t>Year 7 – Basis increased by 5% of the deferred gain</a:t>
            </a:r>
          </a:p>
          <a:p>
            <a:pPr algn="l"/>
            <a:endParaRPr lang="en-US" dirty="0">
              <a:solidFill>
                <a:schemeClr val="tx1">
                  <a:lumMod val="50000"/>
                  <a:lumOff val="50000"/>
                </a:schemeClr>
              </a:solidFill>
            </a:endParaRPr>
          </a:p>
          <a:p>
            <a:pPr algn="l"/>
            <a:r>
              <a:rPr lang="en-US" dirty="0">
                <a:solidFill>
                  <a:schemeClr val="tx1">
                    <a:lumMod val="50000"/>
                    <a:lumOff val="50000"/>
                  </a:schemeClr>
                </a:solidFill>
              </a:rPr>
              <a:t>Up to 85% of deferred gain taxed</a:t>
            </a:r>
          </a:p>
          <a:p>
            <a:pPr algn="l"/>
            <a:endParaRPr lang="en-US" dirty="0">
              <a:solidFill>
                <a:schemeClr val="tx1">
                  <a:lumMod val="50000"/>
                  <a:lumOff val="50000"/>
                </a:schemeClr>
              </a:solidFill>
            </a:endParaRPr>
          </a:p>
          <a:p>
            <a:pPr algn="l"/>
            <a:r>
              <a:rPr lang="en-US" sz="4000" dirty="0">
                <a:solidFill>
                  <a:srgbClr val="00B050"/>
                </a:solidFill>
              </a:rPr>
              <a:t>Additional 5% forgiven</a:t>
            </a:r>
          </a:p>
          <a:p>
            <a:pPr algn="l"/>
            <a:endParaRPr lang="en-US" dirty="0">
              <a:solidFill>
                <a:schemeClr val="tx1">
                  <a:lumMod val="50000"/>
                  <a:lumOff val="50000"/>
                </a:schemeClr>
              </a:solidFill>
            </a:endParaRPr>
          </a:p>
          <a:p>
            <a:pPr algn="l"/>
            <a:r>
              <a:rPr lang="en-US" dirty="0">
                <a:solidFill>
                  <a:schemeClr val="tx1">
                    <a:lumMod val="50000"/>
                    <a:lumOff val="50000"/>
                  </a:schemeClr>
                </a:solidFill>
              </a:rPr>
              <a:t>12/31/26 -</a:t>
            </a:r>
          </a:p>
          <a:p>
            <a:pPr algn="l"/>
            <a:r>
              <a:rPr lang="en-US" dirty="0">
                <a:solidFill>
                  <a:schemeClr val="tx1">
                    <a:lumMod val="50000"/>
                    <a:lumOff val="50000"/>
                  </a:schemeClr>
                </a:solidFill>
              </a:rPr>
              <a:t>Remaining 85% of deferred gain recognized/taxed</a:t>
            </a:r>
          </a:p>
        </p:txBody>
      </p:sp>
      <p:cxnSp>
        <p:nvCxnSpPr>
          <p:cNvPr id="117" name="Straight Arrow Connector 116">
            <a:extLst>
              <a:ext uri="{FF2B5EF4-FFF2-40B4-BE49-F238E27FC236}">
                <a16:creationId xmlns:a16="http://schemas.microsoft.com/office/drawing/2014/main" id="{CE1AA8F3-376E-452E-9F11-DEA454E75E3C}"/>
              </a:ext>
            </a:extLst>
          </p:cNvPr>
          <p:cNvCxnSpPr>
            <a:cxnSpLocks/>
          </p:cNvCxnSpPr>
          <p:nvPr/>
        </p:nvCxnSpPr>
        <p:spPr>
          <a:xfrm>
            <a:off x="16694201" y="7523194"/>
            <a:ext cx="3717" cy="3070301"/>
          </a:xfrm>
          <a:prstGeom prst="straightConnector1">
            <a:avLst/>
          </a:prstGeom>
          <a:ln/>
        </p:spPr>
        <p:style>
          <a:lnRef idx="1">
            <a:schemeClr val="accent3"/>
          </a:lnRef>
          <a:fillRef idx="0">
            <a:schemeClr val="accent3"/>
          </a:fillRef>
          <a:effectRef idx="0">
            <a:schemeClr val="accent3"/>
          </a:effectRef>
          <a:fontRef idx="minor">
            <a:schemeClr val="tx1"/>
          </a:fontRef>
        </p:style>
      </p:cxnSp>
      <p:cxnSp>
        <p:nvCxnSpPr>
          <p:cNvPr id="118" name="Straight Arrow Connector 117">
            <a:extLst>
              <a:ext uri="{FF2B5EF4-FFF2-40B4-BE49-F238E27FC236}">
                <a16:creationId xmlns:a16="http://schemas.microsoft.com/office/drawing/2014/main" id="{4D3DE7D6-39C5-43C1-97CD-E7A7B155C1C2}"/>
              </a:ext>
            </a:extLst>
          </p:cNvPr>
          <p:cNvCxnSpPr>
            <a:cxnSpLocks/>
          </p:cNvCxnSpPr>
          <p:nvPr/>
        </p:nvCxnSpPr>
        <p:spPr>
          <a:xfrm>
            <a:off x="23369934" y="2618252"/>
            <a:ext cx="3717" cy="7976837"/>
          </a:xfrm>
          <a:prstGeom prst="straightConnector1">
            <a:avLst/>
          </a:prstGeom>
          <a:ln/>
        </p:spPr>
        <p:style>
          <a:lnRef idx="1">
            <a:schemeClr val="accent3"/>
          </a:lnRef>
          <a:fillRef idx="0">
            <a:schemeClr val="accent3"/>
          </a:fillRef>
          <a:effectRef idx="0">
            <a:schemeClr val="accent3"/>
          </a:effectRef>
          <a:fontRef idx="minor">
            <a:schemeClr val="tx1"/>
          </a:fontRef>
        </p:style>
      </p:cxnSp>
      <p:sp>
        <p:nvSpPr>
          <p:cNvPr id="119" name="TextBox 118">
            <a:extLst>
              <a:ext uri="{FF2B5EF4-FFF2-40B4-BE49-F238E27FC236}">
                <a16:creationId xmlns:a16="http://schemas.microsoft.com/office/drawing/2014/main" id="{A54448DF-1C46-41E2-81F5-C66BF3E59DC7}"/>
              </a:ext>
            </a:extLst>
          </p:cNvPr>
          <p:cNvSpPr txBox="1"/>
          <p:nvPr/>
        </p:nvSpPr>
        <p:spPr>
          <a:xfrm>
            <a:off x="20368494" y="2142223"/>
            <a:ext cx="3059152" cy="610423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fromWordArt="0" anchor="ctr" anchorCtr="0" forceAA="0" compatLnSpc="1">
            <a:prstTxWarp prst="textNoShape">
              <a:avLst/>
            </a:prstTxWarp>
            <a:spAutoFit/>
          </a:bodyPr>
          <a:lstStyle/>
          <a:p>
            <a:pPr algn="l"/>
            <a:r>
              <a:rPr lang="en-US" dirty="0">
                <a:solidFill>
                  <a:schemeClr val="tx1">
                    <a:lumMod val="50000"/>
                    <a:lumOff val="50000"/>
                  </a:schemeClr>
                </a:solidFill>
              </a:rPr>
              <a:t>After year 10-</a:t>
            </a:r>
          </a:p>
          <a:p>
            <a:pPr algn="l"/>
            <a:r>
              <a:rPr lang="en-US" dirty="0">
                <a:solidFill>
                  <a:schemeClr val="tx1">
                    <a:lumMod val="50000"/>
                    <a:lumOff val="50000"/>
                  </a:schemeClr>
                </a:solidFill>
              </a:rPr>
              <a:t>Basis is equal to fair market value</a:t>
            </a:r>
          </a:p>
          <a:p>
            <a:pPr algn="l"/>
            <a:endParaRPr lang="en-US" dirty="0">
              <a:solidFill>
                <a:schemeClr val="tx1">
                  <a:lumMod val="50000"/>
                  <a:lumOff val="50000"/>
                </a:schemeClr>
              </a:solidFill>
            </a:endParaRPr>
          </a:p>
          <a:p>
            <a:pPr algn="l"/>
            <a:r>
              <a:rPr lang="en-US" dirty="0">
                <a:solidFill>
                  <a:srgbClr val="00B050"/>
                </a:solidFill>
              </a:rPr>
              <a:t>No tax on gains attributable to appreciation of investment</a:t>
            </a:r>
          </a:p>
          <a:p>
            <a:pPr algn="l"/>
            <a:endParaRPr lang="en-US" dirty="0">
              <a:solidFill>
                <a:schemeClr val="tx1">
                  <a:lumMod val="50000"/>
                  <a:lumOff val="50000"/>
                </a:schemeClr>
              </a:solidFill>
            </a:endParaRPr>
          </a:p>
          <a:p>
            <a:pPr algn="l"/>
            <a:r>
              <a:rPr lang="en-US" dirty="0">
                <a:solidFill>
                  <a:schemeClr val="tx1">
                    <a:lumMod val="50000"/>
                    <a:lumOff val="50000"/>
                  </a:schemeClr>
                </a:solidFill>
              </a:rPr>
              <a:t>Requires an election by tax payer</a:t>
            </a:r>
          </a:p>
        </p:txBody>
      </p:sp>
      <p:cxnSp>
        <p:nvCxnSpPr>
          <p:cNvPr id="122" name="Straight Connector 121">
            <a:extLst>
              <a:ext uri="{FF2B5EF4-FFF2-40B4-BE49-F238E27FC236}">
                <a16:creationId xmlns:a16="http://schemas.microsoft.com/office/drawing/2014/main" id="{4B7E3913-5269-414F-A0B4-7663792631F7}"/>
              </a:ext>
            </a:extLst>
          </p:cNvPr>
          <p:cNvCxnSpPr>
            <a:cxnSpLocks/>
          </p:cNvCxnSpPr>
          <p:nvPr/>
        </p:nvCxnSpPr>
        <p:spPr>
          <a:xfrm flipV="1">
            <a:off x="3390337" y="1944784"/>
            <a:ext cx="16535961" cy="18585"/>
          </a:xfrm>
          <a:prstGeom prst="line">
            <a:avLst/>
          </a:prstGeom>
          <a:ln w="57150">
            <a:solidFill>
              <a:srgbClr val="FFC000"/>
            </a:solidFill>
          </a:ln>
        </p:spPr>
        <p:style>
          <a:lnRef idx="1">
            <a:schemeClr val="accent1"/>
          </a:lnRef>
          <a:fillRef idx="0">
            <a:schemeClr val="accent1"/>
          </a:fillRef>
          <a:effectRef idx="0">
            <a:schemeClr val="accent1"/>
          </a:effectRef>
          <a:fontRef idx="minor">
            <a:schemeClr val="tx1"/>
          </a:fontRef>
        </p:style>
      </p:cxnSp>
      <p:sp>
        <p:nvSpPr>
          <p:cNvPr id="48" name="矩形 9">
            <a:extLst>
              <a:ext uri="{FF2B5EF4-FFF2-40B4-BE49-F238E27FC236}">
                <a16:creationId xmlns:a16="http://schemas.microsoft.com/office/drawing/2014/main" id="{855DF096-C5C6-0847-AF89-42E45D4E832C}"/>
              </a:ext>
            </a:extLst>
          </p:cNvPr>
          <p:cNvSpPr/>
          <p:nvPr/>
        </p:nvSpPr>
        <p:spPr>
          <a:xfrm>
            <a:off x="3048000" y="13321847"/>
            <a:ext cx="18288000" cy="415926"/>
          </a:xfrm>
          <a:prstGeom prst="rect">
            <a:avLst/>
          </a:prstGeom>
          <a:gradFill>
            <a:gsLst>
              <a:gs pos="0">
                <a:srgbClr val="185377"/>
              </a:gs>
              <a:gs pos="100000">
                <a:srgbClr val="FF7E0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6000"/>
          </a:p>
        </p:txBody>
      </p:sp>
    </p:spTree>
    <p:extLst>
      <p:ext uri="{BB962C8B-B14F-4D97-AF65-F5344CB8AC3E}">
        <p14:creationId xmlns:p14="http://schemas.microsoft.com/office/powerpoint/2010/main" val="1722335789"/>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14">
                                            <p:txEl>
                                              <p:pRg st="4" end="4"/>
                                            </p:txEl>
                                          </p:spTgt>
                                        </p:tgtEl>
                                        <p:attrNameLst>
                                          <p:attrName>style.visibility</p:attrName>
                                        </p:attrNameLst>
                                      </p:cBhvr>
                                      <p:to>
                                        <p:strVal val="visible"/>
                                      </p:to>
                                    </p:set>
                                    <p:animEffect transition="in" filter="wipe(left)">
                                      <p:cBhvr>
                                        <p:cTn id="12" dur="500"/>
                                        <p:tgtEl>
                                          <p:spTgt spid="114">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76"/>
                                        </p:tgtEl>
                                        <p:attrNameLst>
                                          <p:attrName>style.visibility</p:attrName>
                                        </p:attrNameLst>
                                      </p:cBhvr>
                                      <p:to>
                                        <p:strVal val="visible"/>
                                      </p:to>
                                    </p:set>
                                    <p:animEffect transition="in" filter="wipe(left)">
                                      <p:cBhvr>
                                        <p:cTn id="17" dur="500"/>
                                        <p:tgtEl>
                                          <p:spTgt spid="7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116">
                                            <p:txEl>
                                              <p:pRg st="4" end="4"/>
                                            </p:txEl>
                                          </p:spTgt>
                                        </p:tgtEl>
                                        <p:attrNameLst>
                                          <p:attrName>style.visibility</p:attrName>
                                        </p:attrNameLst>
                                      </p:cBhvr>
                                      <p:to>
                                        <p:strVal val="visible"/>
                                      </p:to>
                                    </p:set>
                                    <p:animEffect transition="in" filter="wipe(left)">
                                      <p:cBhvr>
                                        <p:cTn id="22" dur="500"/>
                                        <p:tgtEl>
                                          <p:spTgt spid="116">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82"/>
                                        </p:tgtEl>
                                        <p:attrNameLst>
                                          <p:attrName>style.visibility</p:attrName>
                                        </p:attrNameLst>
                                      </p:cBhvr>
                                      <p:to>
                                        <p:strVal val="visible"/>
                                      </p:to>
                                    </p:set>
                                    <p:animEffect transition="in" filter="wipe(left)">
                                      <p:cBhvr>
                                        <p:cTn id="27" dur="500"/>
                                        <p:tgtEl>
                                          <p:spTgt spid="82"/>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119">
                                            <p:txEl>
                                              <p:pRg st="3" end="3"/>
                                            </p:txEl>
                                          </p:spTgt>
                                        </p:tgtEl>
                                        <p:attrNameLst>
                                          <p:attrName>style.visibility</p:attrName>
                                        </p:attrNameLst>
                                      </p:cBhvr>
                                      <p:to>
                                        <p:strVal val="visible"/>
                                      </p:to>
                                    </p:set>
                                    <p:animEffect transition="in" filter="wipe(left)">
                                      <p:cBhvr>
                                        <p:cTn id="32" dur="500"/>
                                        <p:tgtEl>
                                          <p:spTgt spid="11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TextBox 41">
            <a:extLst>
              <a:ext uri="{FF2B5EF4-FFF2-40B4-BE49-F238E27FC236}">
                <a16:creationId xmlns:a16="http://schemas.microsoft.com/office/drawing/2014/main" id="{4F327F6D-68BE-D049-B387-4AE52F2F7DCF}"/>
              </a:ext>
            </a:extLst>
          </p:cNvPr>
          <p:cNvSpPr txBox="1"/>
          <p:nvPr/>
        </p:nvSpPr>
        <p:spPr>
          <a:xfrm>
            <a:off x="8925454" y="1082584"/>
            <a:ext cx="5584863" cy="87203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lang="en-US" sz="5000">
                <a:solidFill>
                  <a:srgbClr val="7F7F7F"/>
                </a:solidFill>
              </a:rPr>
              <a:t>R</a:t>
            </a:r>
            <a:r>
              <a:rPr kumimoji="0" lang="en-US" sz="5000" b="1" i="0" u="none" strike="noStrike" cap="none" spc="0" normalizeH="0" baseline="0">
                <a:ln>
                  <a:noFill/>
                </a:ln>
                <a:solidFill>
                  <a:srgbClr val="7F7F7F"/>
                </a:solidFill>
                <a:effectLst/>
                <a:uFillTx/>
                <a:latin typeface="Helvetica Neue"/>
                <a:ea typeface="Helvetica Neue"/>
                <a:cs typeface="Helvetica Neue"/>
                <a:sym typeface="Helvetica Neue"/>
              </a:rPr>
              <a:t>eal Life Example</a:t>
            </a:r>
          </a:p>
        </p:txBody>
      </p:sp>
      <p:cxnSp>
        <p:nvCxnSpPr>
          <p:cNvPr id="2" name="Straight Connector 1">
            <a:extLst>
              <a:ext uri="{FF2B5EF4-FFF2-40B4-BE49-F238E27FC236}">
                <a16:creationId xmlns:a16="http://schemas.microsoft.com/office/drawing/2014/main" id="{5105D843-958F-431A-8B2B-995689AEFA9E}"/>
              </a:ext>
            </a:extLst>
          </p:cNvPr>
          <p:cNvCxnSpPr/>
          <p:nvPr/>
        </p:nvCxnSpPr>
        <p:spPr>
          <a:xfrm flipV="1">
            <a:off x="6106" y="10603024"/>
            <a:ext cx="24378986" cy="18585"/>
          </a:xfrm>
          <a:prstGeom prst="line">
            <a:avLst/>
          </a:prstGeom>
          <a:ln w="57150">
            <a:solidFill>
              <a:srgbClr val="FFC000"/>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5545F042-F181-4CA4-A318-055C7A85414C}"/>
              </a:ext>
            </a:extLst>
          </p:cNvPr>
          <p:cNvSpPr txBox="1"/>
          <p:nvPr/>
        </p:nvSpPr>
        <p:spPr>
          <a:xfrm>
            <a:off x="1450558" y="10770068"/>
            <a:ext cx="1326005" cy="707886"/>
          </a:xfrm>
          <a:prstGeom prst="rect">
            <a:avLst/>
          </a:prstGeom>
          <a:noFill/>
        </p:spPr>
        <p:txBody>
          <a:bodyPr wrap="none" rtlCol="0">
            <a:spAutoFit/>
          </a:bodyPr>
          <a:lstStyle/>
          <a:p>
            <a:pPr algn="ctr"/>
            <a:r>
              <a:rPr lang="en-US" sz="4000">
                <a:solidFill>
                  <a:srgbClr val="FFC000"/>
                </a:solidFill>
              </a:rPr>
              <a:t>2018</a:t>
            </a:r>
          </a:p>
        </p:txBody>
      </p:sp>
      <p:sp>
        <p:nvSpPr>
          <p:cNvPr id="4" name="TextBox 3">
            <a:extLst>
              <a:ext uri="{FF2B5EF4-FFF2-40B4-BE49-F238E27FC236}">
                <a16:creationId xmlns:a16="http://schemas.microsoft.com/office/drawing/2014/main" id="{9345EAE0-E6A6-4860-AD20-EB92B6ED8689}"/>
              </a:ext>
            </a:extLst>
          </p:cNvPr>
          <p:cNvSpPr txBox="1"/>
          <p:nvPr/>
        </p:nvSpPr>
        <p:spPr>
          <a:xfrm>
            <a:off x="5316744" y="10770068"/>
            <a:ext cx="1326005" cy="707886"/>
          </a:xfrm>
          <a:prstGeom prst="rect">
            <a:avLst/>
          </a:prstGeom>
          <a:noFill/>
        </p:spPr>
        <p:txBody>
          <a:bodyPr wrap="none" rtlCol="0">
            <a:spAutoFit/>
          </a:bodyPr>
          <a:lstStyle/>
          <a:p>
            <a:pPr algn="ctr"/>
            <a:r>
              <a:rPr lang="en-US" sz="4000">
                <a:solidFill>
                  <a:srgbClr val="FFC000"/>
                </a:solidFill>
              </a:rPr>
              <a:t>2019</a:t>
            </a:r>
          </a:p>
        </p:txBody>
      </p:sp>
      <p:sp>
        <p:nvSpPr>
          <p:cNvPr id="5" name="TextBox 4">
            <a:extLst>
              <a:ext uri="{FF2B5EF4-FFF2-40B4-BE49-F238E27FC236}">
                <a16:creationId xmlns:a16="http://schemas.microsoft.com/office/drawing/2014/main" id="{A4C21FA0-FD83-4523-90DE-2E480ABC933C}"/>
              </a:ext>
            </a:extLst>
          </p:cNvPr>
          <p:cNvSpPr txBox="1"/>
          <p:nvPr/>
        </p:nvSpPr>
        <p:spPr>
          <a:xfrm>
            <a:off x="9003817" y="10714910"/>
            <a:ext cx="1326005" cy="707886"/>
          </a:xfrm>
          <a:prstGeom prst="rect">
            <a:avLst/>
          </a:prstGeom>
          <a:noFill/>
        </p:spPr>
        <p:txBody>
          <a:bodyPr wrap="none" rtlCol="0">
            <a:spAutoFit/>
          </a:bodyPr>
          <a:lstStyle/>
          <a:p>
            <a:pPr algn="ctr"/>
            <a:r>
              <a:rPr lang="en-US" sz="4000">
                <a:solidFill>
                  <a:srgbClr val="FFC000"/>
                </a:solidFill>
              </a:rPr>
              <a:t>2020</a:t>
            </a:r>
          </a:p>
        </p:txBody>
      </p:sp>
      <p:sp>
        <p:nvSpPr>
          <p:cNvPr id="6" name="TextBox 5">
            <a:extLst>
              <a:ext uri="{FF2B5EF4-FFF2-40B4-BE49-F238E27FC236}">
                <a16:creationId xmlns:a16="http://schemas.microsoft.com/office/drawing/2014/main" id="{B0AD5FDA-726D-4958-9702-7CFE559A5658}"/>
              </a:ext>
            </a:extLst>
          </p:cNvPr>
          <p:cNvSpPr txBox="1"/>
          <p:nvPr/>
        </p:nvSpPr>
        <p:spPr>
          <a:xfrm>
            <a:off x="13161113" y="10641367"/>
            <a:ext cx="1326005" cy="707886"/>
          </a:xfrm>
          <a:prstGeom prst="rect">
            <a:avLst/>
          </a:prstGeom>
          <a:noFill/>
        </p:spPr>
        <p:txBody>
          <a:bodyPr wrap="none" rtlCol="0">
            <a:spAutoFit/>
          </a:bodyPr>
          <a:lstStyle/>
          <a:p>
            <a:pPr algn="ctr"/>
            <a:r>
              <a:rPr lang="en-US" sz="4000">
                <a:solidFill>
                  <a:srgbClr val="FFC000"/>
                </a:solidFill>
              </a:rPr>
              <a:t>2021</a:t>
            </a:r>
          </a:p>
        </p:txBody>
      </p:sp>
      <p:sp>
        <p:nvSpPr>
          <p:cNvPr id="7" name="TextBox 6">
            <a:extLst>
              <a:ext uri="{FF2B5EF4-FFF2-40B4-BE49-F238E27FC236}">
                <a16:creationId xmlns:a16="http://schemas.microsoft.com/office/drawing/2014/main" id="{241FF0F9-A70D-42A9-BBED-55F0D213F1B2}"/>
              </a:ext>
            </a:extLst>
          </p:cNvPr>
          <p:cNvSpPr txBox="1"/>
          <p:nvPr/>
        </p:nvSpPr>
        <p:spPr>
          <a:xfrm>
            <a:off x="21076229" y="10641367"/>
            <a:ext cx="1326005" cy="707886"/>
          </a:xfrm>
          <a:prstGeom prst="rect">
            <a:avLst/>
          </a:prstGeom>
          <a:noFill/>
        </p:spPr>
        <p:txBody>
          <a:bodyPr wrap="none" rtlCol="0">
            <a:spAutoFit/>
          </a:bodyPr>
          <a:lstStyle/>
          <a:p>
            <a:pPr algn="ctr"/>
            <a:r>
              <a:rPr lang="en-US" sz="4000">
                <a:solidFill>
                  <a:srgbClr val="FFC000"/>
                </a:solidFill>
              </a:rPr>
              <a:t>2023</a:t>
            </a:r>
          </a:p>
        </p:txBody>
      </p:sp>
      <p:sp>
        <p:nvSpPr>
          <p:cNvPr id="58" name="TextBox 57">
            <a:extLst>
              <a:ext uri="{FF2B5EF4-FFF2-40B4-BE49-F238E27FC236}">
                <a16:creationId xmlns:a16="http://schemas.microsoft.com/office/drawing/2014/main" id="{BC21E404-B702-4A05-B365-420FEF82EFD7}"/>
              </a:ext>
            </a:extLst>
          </p:cNvPr>
          <p:cNvSpPr txBox="1"/>
          <p:nvPr/>
        </p:nvSpPr>
        <p:spPr>
          <a:xfrm>
            <a:off x="17081705" y="10622981"/>
            <a:ext cx="1326005" cy="707886"/>
          </a:xfrm>
          <a:prstGeom prst="rect">
            <a:avLst/>
          </a:prstGeom>
          <a:noFill/>
        </p:spPr>
        <p:txBody>
          <a:bodyPr wrap="none" rtlCol="0">
            <a:spAutoFit/>
          </a:bodyPr>
          <a:lstStyle/>
          <a:p>
            <a:pPr algn="ctr"/>
            <a:r>
              <a:rPr lang="en-US" sz="4000">
                <a:solidFill>
                  <a:srgbClr val="FFC000"/>
                </a:solidFill>
              </a:rPr>
              <a:t>2022</a:t>
            </a:r>
          </a:p>
        </p:txBody>
      </p:sp>
      <p:sp>
        <p:nvSpPr>
          <p:cNvPr id="59" name="Oval 58">
            <a:extLst>
              <a:ext uri="{FF2B5EF4-FFF2-40B4-BE49-F238E27FC236}">
                <a16:creationId xmlns:a16="http://schemas.microsoft.com/office/drawing/2014/main" id="{2A453750-AED1-4BBE-AFA1-4C865D216B27}"/>
              </a:ext>
            </a:extLst>
          </p:cNvPr>
          <p:cNvSpPr/>
          <p:nvPr/>
        </p:nvSpPr>
        <p:spPr>
          <a:xfrm>
            <a:off x="96424" y="10409559"/>
            <a:ext cx="449766" cy="431181"/>
          </a:xfrm>
          <a:prstGeom prst="ellipse">
            <a:avLst/>
          </a:prstGeom>
          <a:solidFill>
            <a:srgbClr val="FFFF00"/>
          </a:solidFill>
          <a:ln w="12700" cap="flat">
            <a:solidFill>
              <a:srgbClr val="FFC000"/>
            </a:solidFill>
            <a:miter lim="400000"/>
          </a:ln>
          <a:effectLst>
            <a:outerShdw blurRad="381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a:ln>
                <a:noFill/>
              </a:ln>
              <a:solidFill>
                <a:srgbClr val="FFFFFF"/>
              </a:solidFill>
              <a:effectLst/>
              <a:uFillTx/>
              <a:latin typeface="+mj-lt"/>
              <a:ea typeface="+mj-ea"/>
              <a:cs typeface="+mj-cs"/>
              <a:sym typeface="Helvetica Neue Medium"/>
            </a:endParaRPr>
          </a:p>
        </p:txBody>
      </p:sp>
      <p:sp>
        <p:nvSpPr>
          <p:cNvPr id="60" name="Oval 59">
            <a:extLst>
              <a:ext uri="{FF2B5EF4-FFF2-40B4-BE49-F238E27FC236}">
                <a16:creationId xmlns:a16="http://schemas.microsoft.com/office/drawing/2014/main" id="{ED6B1594-9323-491C-B4A3-BFFE7C45B8DD}"/>
              </a:ext>
            </a:extLst>
          </p:cNvPr>
          <p:cNvSpPr/>
          <p:nvPr/>
        </p:nvSpPr>
        <p:spPr>
          <a:xfrm>
            <a:off x="3959090" y="10411152"/>
            <a:ext cx="449766" cy="431181"/>
          </a:xfrm>
          <a:prstGeom prst="ellipse">
            <a:avLst/>
          </a:prstGeom>
          <a:solidFill>
            <a:srgbClr val="FFFF00"/>
          </a:solidFill>
          <a:ln w="12700" cap="flat">
            <a:solidFill>
              <a:srgbClr val="FFC000"/>
            </a:solidFill>
            <a:miter lim="400000"/>
          </a:ln>
          <a:effectLst>
            <a:outerShdw blurRad="381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a:ln>
                <a:noFill/>
              </a:ln>
              <a:solidFill>
                <a:srgbClr val="FFFFFF"/>
              </a:solidFill>
              <a:effectLst/>
              <a:uFillTx/>
              <a:latin typeface="+mj-lt"/>
              <a:ea typeface="+mj-ea"/>
              <a:cs typeface="+mj-cs"/>
              <a:sym typeface="Helvetica Neue Medium"/>
            </a:endParaRPr>
          </a:p>
        </p:txBody>
      </p:sp>
      <p:sp>
        <p:nvSpPr>
          <p:cNvPr id="62" name="Oval 61">
            <a:extLst>
              <a:ext uri="{FF2B5EF4-FFF2-40B4-BE49-F238E27FC236}">
                <a16:creationId xmlns:a16="http://schemas.microsoft.com/office/drawing/2014/main" id="{0309E272-D7DE-46FD-97BC-B4EEEFF2E597}"/>
              </a:ext>
            </a:extLst>
          </p:cNvPr>
          <p:cNvSpPr/>
          <p:nvPr/>
        </p:nvSpPr>
        <p:spPr>
          <a:xfrm>
            <a:off x="7746618" y="10355994"/>
            <a:ext cx="449766" cy="431181"/>
          </a:xfrm>
          <a:prstGeom prst="ellipse">
            <a:avLst/>
          </a:prstGeom>
          <a:solidFill>
            <a:srgbClr val="FFFF00"/>
          </a:solidFill>
          <a:ln w="12700" cap="flat">
            <a:solidFill>
              <a:srgbClr val="FFC000"/>
            </a:solidFill>
            <a:miter lim="400000"/>
          </a:ln>
          <a:effectLst>
            <a:outerShdw blurRad="381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a:ln>
                <a:noFill/>
              </a:ln>
              <a:solidFill>
                <a:srgbClr val="FFFFFF"/>
              </a:solidFill>
              <a:effectLst/>
              <a:uFillTx/>
              <a:latin typeface="+mj-lt"/>
              <a:ea typeface="+mj-ea"/>
              <a:cs typeface="+mj-cs"/>
              <a:sym typeface="Helvetica Neue Medium"/>
            </a:endParaRPr>
          </a:p>
        </p:txBody>
      </p:sp>
      <p:sp>
        <p:nvSpPr>
          <p:cNvPr id="63" name="Oval 62">
            <a:extLst>
              <a:ext uri="{FF2B5EF4-FFF2-40B4-BE49-F238E27FC236}">
                <a16:creationId xmlns:a16="http://schemas.microsoft.com/office/drawing/2014/main" id="{D44C1658-860E-4B79-BE71-830CF328DDF4}"/>
              </a:ext>
            </a:extLst>
          </p:cNvPr>
          <p:cNvSpPr/>
          <p:nvPr/>
        </p:nvSpPr>
        <p:spPr>
          <a:xfrm>
            <a:off x="11701214" y="10394359"/>
            <a:ext cx="449766" cy="431181"/>
          </a:xfrm>
          <a:prstGeom prst="ellipse">
            <a:avLst/>
          </a:prstGeom>
          <a:solidFill>
            <a:srgbClr val="FFFF00"/>
          </a:solidFill>
          <a:ln w="12700" cap="flat">
            <a:solidFill>
              <a:srgbClr val="FFC000"/>
            </a:solidFill>
            <a:miter lim="400000"/>
          </a:ln>
          <a:effectLst>
            <a:outerShdw blurRad="381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a:ln>
                <a:noFill/>
              </a:ln>
              <a:solidFill>
                <a:srgbClr val="FFFFFF"/>
              </a:solidFill>
              <a:effectLst/>
              <a:uFillTx/>
              <a:latin typeface="+mj-lt"/>
              <a:ea typeface="+mj-ea"/>
              <a:cs typeface="+mj-cs"/>
              <a:sym typeface="Helvetica Neue Medium"/>
            </a:endParaRPr>
          </a:p>
        </p:txBody>
      </p:sp>
      <p:sp>
        <p:nvSpPr>
          <p:cNvPr id="64" name="Oval 63">
            <a:extLst>
              <a:ext uri="{FF2B5EF4-FFF2-40B4-BE49-F238E27FC236}">
                <a16:creationId xmlns:a16="http://schemas.microsoft.com/office/drawing/2014/main" id="{8F8D801D-BF43-4F9F-B142-7411BE513EA2}"/>
              </a:ext>
            </a:extLst>
          </p:cNvPr>
          <p:cNvSpPr/>
          <p:nvPr/>
        </p:nvSpPr>
        <p:spPr>
          <a:xfrm>
            <a:off x="15690990" y="10412747"/>
            <a:ext cx="449766" cy="431181"/>
          </a:xfrm>
          <a:prstGeom prst="ellipse">
            <a:avLst/>
          </a:prstGeom>
          <a:solidFill>
            <a:srgbClr val="FFFF00"/>
          </a:solidFill>
          <a:ln w="12700" cap="flat">
            <a:solidFill>
              <a:srgbClr val="FFC000"/>
            </a:solidFill>
            <a:miter lim="400000"/>
          </a:ln>
          <a:effectLst>
            <a:outerShdw blurRad="381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a:ln>
                <a:noFill/>
              </a:ln>
              <a:solidFill>
                <a:srgbClr val="FFFFFF"/>
              </a:solidFill>
              <a:effectLst/>
              <a:uFillTx/>
              <a:latin typeface="+mj-lt"/>
              <a:ea typeface="+mj-ea"/>
              <a:cs typeface="+mj-cs"/>
              <a:sym typeface="Helvetica Neue Medium"/>
            </a:endParaRPr>
          </a:p>
        </p:txBody>
      </p:sp>
      <p:sp>
        <p:nvSpPr>
          <p:cNvPr id="65" name="Oval 64">
            <a:extLst>
              <a:ext uri="{FF2B5EF4-FFF2-40B4-BE49-F238E27FC236}">
                <a16:creationId xmlns:a16="http://schemas.microsoft.com/office/drawing/2014/main" id="{86C896D8-FDBE-4AAE-804E-DE952F00F31B}"/>
              </a:ext>
            </a:extLst>
          </p:cNvPr>
          <p:cNvSpPr/>
          <p:nvPr/>
        </p:nvSpPr>
        <p:spPr>
          <a:xfrm>
            <a:off x="19516884" y="10414340"/>
            <a:ext cx="449766" cy="431181"/>
          </a:xfrm>
          <a:prstGeom prst="ellipse">
            <a:avLst/>
          </a:prstGeom>
          <a:solidFill>
            <a:srgbClr val="FFFF00"/>
          </a:solidFill>
          <a:ln w="12700" cap="flat">
            <a:solidFill>
              <a:srgbClr val="FFC000"/>
            </a:solidFill>
            <a:miter lim="400000"/>
          </a:ln>
          <a:effectLst>
            <a:outerShdw blurRad="381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a:ln>
                <a:noFill/>
              </a:ln>
              <a:solidFill>
                <a:srgbClr val="FFFFFF"/>
              </a:solidFill>
              <a:effectLst/>
              <a:uFillTx/>
              <a:latin typeface="+mj-lt"/>
              <a:ea typeface="+mj-ea"/>
              <a:cs typeface="+mj-cs"/>
              <a:sym typeface="Helvetica Neue Medium"/>
            </a:endParaRPr>
          </a:p>
        </p:txBody>
      </p:sp>
      <p:sp>
        <p:nvSpPr>
          <p:cNvPr id="66" name="Oval 65">
            <a:extLst>
              <a:ext uri="{FF2B5EF4-FFF2-40B4-BE49-F238E27FC236}">
                <a16:creationId xmlns:a16="http://schemas.microsoft.com/office/drawing/2014/main" id="{8B1C0610-E936-40AB-94AD-78C03F744055}"/>
              </a:ext>
            </a:extLst>
          </p:cNvPr>
          <p:cNvSpPr/>
          <p:nvPr/>
        </p:nvSpPr>
        <p:spPr>
          <a:xfrm>
            <a:off x="23451502" y="10359183"/>
            <a:ext cx="449766" cy="431181"/>
          </a:xfrm>
          <a:prstGeom prst="ellipse">
            <a:avLst/>
          </a:prstGeom>
          <a:solidFill>
            <a:srgbClr val="FFFF00"/>
          </a:solidFill>
          <a:ln w="12700" cap="flat">
            <a:solidFill>
              <a:srgbClr val="FFC000"/>
            </a:solidFill>
            <a:miter lim="400000"/>
          </a:ln>
          <a:effectLst>
            <a:outerShdw blurRad="381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a:ln>
                <a:noFill/>
              </a:ln>
              <a:solidFill>
                <a:srgbClr val="FFFFFF"/>
              </a:solidFill>
              <a:effectLst/>
              <a:uFillTx/>
              <a:latin typeface="+mj-lt"/>
              <a:ea typeface="+mj-ea"/>
              <a:cs typeface="+mj-cs"/>
              <a:sym typeface="Helvetica Neue Medium"/>
            </a:endParaRPr>
          </a:p>
        </p:txBody>
      </p:sp>
      <p:cxnSp>
        <p:nvCxnSpPr>
          <p:cNvPr id="70" name="Straight Arrow Connector 69">
            <a:extLst>
              <a:ext uri="{FF2B5EF4-FFF2-40B4-BE49-F238E27FC236}">
                <a16:creationId xmlns:a16="http://schemas.microsoft.com/office/drawing/2014/main" id="{EDA62756-385A-4544-B5FB-EF112B20E86A}"/>
              </a:ext>
            </a:extLst>
          </p:cNvPr>
          <p:cNvCxnSpPr/>
          <p:nvPr/>
        </p:nvCxnSpPr>
        <p:spPr>
          <a:xfrm>
            <a:off x="711734" y="2574308"/>
            <a:ext cx="22303" cy="8032593"/>
          </a:xfrm>
          <a:prstGeom prst="straightConnector1">
            <a:avLst/>
          </a:prstGeom>
          <a:ln/>
        </p:spPr>
        <p:style>
          <a:lnRef idx="1">
            <a:schemeClr val="accent3"/>
          </a:lnRef>
          <a:fillRef idx="0">
            <a:schemeClr val="accent3"/>
          </a:fillRef>
          <a:effectRef idx="0">
            <a:schemeClr val="accent3"/>
          </a:effectRef>
          <a:fontRef idx="minor">
            <a:schemeClr val="tx1"/>
          </a:fontRef>
        </p:style>
      </p:cxnSp>
      <p:sp>
        <p:nvSpPr>
          <p:cNvPr id="72" name="TextBox 71">
            <a:extLst>
              <a:ext uri="{FF2B5EF4-FFF2-40B4-BE49-F238E27FC236}">
                <a16:creationId xmlns:a16="http://schemas.microsoft.com/office/drawing/2014/main" id="{5CCADCA9-6A9F-444F-A8CA-F84578347E62}"/>
              </a:ext>
            </a:extLst>
          </p:cNvPr>
          <p:cNvSpPr txBox="1"/>
          <p:nvPr/>
        </p:nvSpPr>
        <p:spPr>
          <a:xfrm>
            <a:off x="722040" y="2577151"/>
            <a:ext cx="3337931" cy="287258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fromWordArt="0" anchor="ctr" anchorCtr="0" forceAA="0" compatLnSpc="1">
            <a:prstTxWarp prst="textNoShape">
              <a:avLst/>
            </a:prstTxWarp>
            <a:spAutoFit/>
          </a:bodyPr>
          <a:lstStyle/>
          <a:p>
            <a:pPr algn="l"/>
            <a:r>
              <a:rPr lang="en-US">
                <a:solidFill>
                  <a:schemeClr val="tx1">
                    <a:lumMod val="50000"/>
                    <a:lumOff val="50000"/>
                  </a:schemeClr>
                </a:solidFill>
              </a:rPr>
              <a:t>Jan. 2, 2018</a:t>
            </a:r>
          </a:p>
          <a:p>
            <a:pPr algn="l"/>
            <a:r>
              <a:rPr lang="en-US">
                <a:solidFill>
                  <a:schemeClr val="tx1">
                    <a:lumMod val="50000"/>
                    <a:lumOff val="50000"/>
                  </a:schemeClr>
                </a:solidFill>
              </a:rPr>
              <a:t>Taxpayer enters into a sale, generating $1M in capital gains (10%-37%)</a:t>
            </a:r>
          </a:p>
        </p:txBody>
      </p:sp>
      <p:cxnSp>
        <p:nvCxnSpPr>
          <p:cNvPr id="74" name="Straight Arrow Connector 73">
            <a:extLst>
              <a:ext uri="{FF2B5EF4-FFF2-40B4-BE49-F238E27FC236}">
                <a16:creationId xmlns:a16="http://schemas.microsoft.com/office/drawing/2014/main" id="{EC41F4D1-F50D-4DD7-9688-06A9C720477E}"/>
              </a:ext>
            </a:extLst>
          </p:cNvPr>
          <p:cNvCxnSpPr/>
          <p:nvPr/>
        </p:nvCxnSpPr>
        <p:spPr>
          <a:xfrm flipH="1">
            <a:off x="2186536" y="6310365"/>
            <a:ext cx="14867" cy="4241179"/>
          </a:xfrm>
          <a:prstGeom prst="straightConnector1">
            <a:avLst/>
          </a:prstGeom>
          <a:ln/>
        </p:spPr>
        <p:style>
          <a:lnRef idx="1">
            <a:schemeClr val="accent3"/>
          </a:lnRef>
          <a:fillRef idx="0">
            <a:schemeClr val="accent3"/>
          </a:fillRef>
          <a:effectRef idx="0">
            <a:schemeClr val="accent3"/>
          </a:effectRef>
          <a:fontRef idx="minor">
            <a:schemeClr val="tx1"/>
          </a:fontRef>
        </p:style>
      </p:cxnSp>
      <p:sp>
        <p:nvSpPr>
          <p:cNvPr id="79" name="TextBox 78">
            <a:extLst>
              <a:ext uri="{FF2B5EF4-FFF2-40B4-BE49-F238E27FC236}">
                <a16:creationId xmlns:a16="http://schemas.microsoft.com/office/drawing/2014/main" id="{D2B8D059-E759-419A-AF86-E6D501241A45}"/>
              </a:ext>
            </a:extLst>
          </p:cNvPr>
          <p:cNvSpPr txBox="1"/>
          <p:nvPr/>
        </p:nvSpPr>
        <p:spPr>
          <a:xfrm>
            <a:off x="2305033" y="6500971"/>
            <a:ext cx="4992029" cy="379591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fromWordArt="0" anchor="ctr" anchorCtr="0" forceAA="0" compatLnSpc="1">
            <a:prstTxWarp prst="textNoShape">
              <a:avLst/>
            </a:prstTxWarp>
            <a:spAutoFit/>
          </a:bodyPr>
          <a:lstStyle/>
          <a:p>
            <a:pPr algn="l"/>
            <a:r>
              <a:rPr lang="en-US" dirty="0">
                <a:solidFill>
                  <a:schemeClr val="tx1">
                    <a:lumMod val="50000"/>
                    <a:lumOff val="50000"/>
                  </a:schemeClr>
                </a:solidFill>
              </a:rPr>
              <a:t>June 30, 2018 </a:t>
            </a:r>
          </a:p>
          <a:p>
            <a:pPr algn="l"/>
            <a:r>
              <a:rPr lang="en-US" dirty="0">
                <a:solidFill>
                  <a:schemeClr val="tx1">
                    <a:lumMod val="50000"/>
                    <a:lumOff val="50000"/>
                  </a:schemeClr>
                </a:solidFill>
              </a:rPr>
              <a:t>(Within 180 days)</a:t>
            </a:r>
          </a:p>
          <a:p>
            <a:pPr algn="l"/>
            <a:r>
              <a:rPr lang="en-US" dirty="0">
                <a:solidFill>
                  <a:schemeClr val="tx1">
                    <a:lumMod val="50000"/>
                    <a:lumOff val="50000"/>
                  </a:schemeClr>
                </a:solidFill>
              </a:rPr>
              <a:t>Taxpayer contributes entire $1M in capital gain proceeds to a Qualified Opportunity Fund (“QOF”)</a:t>
            </a:r>
          </a:p>
          <a:p>
            <a:pPr algn="l"/>
            <a:r>
              <a:rPr lang="en-US" dirty="0">
                <a:solidFill>
                  <a:schemeClr val="tx1">
                    <a:lumMod val="50000"/>
                    <a:lumOff val="50000"/>
                  </a:schemeClr>
                </a:solidFill>
              </a:rPr>
              <a:t>Makes self-certifying election with the IRS</a:t>
            </a:r>
          </a:p>
        </p:txBody>
      </p:sp>
      <p:sp>
        <p:nvSpPr>
          <p:cNvPr id="85" name="TextBox 84">
            <a:extLst>
              <a:ext uri="{FF2B5EF4-FFF2-40B4-BE49-F238E27FC236}">
                <a16:creationId xmlns:a16="http://schemas.microsoft.com/office/drawing/2014/main" id="{2A7CB534-5C8B-40BE-BCBC-83DC472D38F4}"/>
              </a:ext>
            </a:extLst>
          </p:cNvPr>
          <p:cNvSpPr txBox="1"/>
          <p:nvPr/>
        </p:nvSpPr>
        <p:spPr>
          <a:xfrm>
            <a:off x="8995007" y="6016847"/>
            <a:ext cx="7779833" cy="2410916"/>
          </a:xfrm>
          <a:prstGeom prst="rect">
            <a:avLst/>
          </a:prstGeom>
          <a:noFill/>
          <a:ln w="12700" cap="flat">
            <a:solidFill>
              <a:schemeClr val="tx1">
                <a:lumMod val="50000"/>
                <a:lumOff val="50000"/>
              </a:schemeClr>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fromWordArt="0" anchor="ctr" anchorCtr="0" forceAA="0" compatLnSpc="1">
            <a:prstTxWarp prst="textNoShape">
              <a:avLst/>
            </a:prstTxWarp>
            <a:spAutoFit/>
          </a:bodyPr>
          <a:lstStyle/>
          <a:p>
            <a:pPr algn="l"/>
            <a:r>
              <a:rPr lang="en-US">
                <a:solidFill>
                  <a:schemeClr val="tx1">
                    <a:lumMod val="50000"/>
                    <a:lumOff val="50000"/>
                  </a:schemeClr>
                </a:solidFill>
              </a:rPr>
              <a:t>-Taxpayer is deemed to have a $0 basis in its QOF investment (deferred gain of $1M)</a:t>
            </a:r>
          </a:p>
          <a:p>
            <a:pPr algn="l"/>
            <a:endParaRPr lang="en-US">
              <a:solidFill>
                <a:schemeClr val="tx1">
                  <a:lumMod val="50000"/>
                  <a:lumOff val="50000"/>
                </a:schemeClr>
              </a:solidFill>
            </a:endParaRPr>
          </a:p>
          <a:p>
            <a:pPr algn="l"/>
            <a:r>
              <a:rPr lang="en-US">
                <a:solidFill>
                  <a:schemeClr val="tx1">
                    <a:lumMod val="50000"/>
                    <a:lumOff val="50000"/>
                  </a:schemeClr>
                </a:solidFill>
              </a:rPr>
              <a:t>-QOF invests the $1M in Qualified Opportunity Zone Property</a:t>
            </a:r>
          </a:p>
        </p:txBody>
      </p:sp>
      <p:cxnSp>
        <p:nvCxnSpPr>
          <p:cNvPr id="88" name="Straight Connector 87">
            <a:extLst>
              <a:ext uri="{FF2B5EF4-FFF2-40B4-BE49-F238E27FC236}">
                <a16:creationId xmlns:a16="http://schemas.microsoft.com/office/drawing/2014/main" id="{329FCFB5-E3D7-42AD-BE61-50F0D062660E}"/>
              </a:ext>
            </a:extLst>
          </p:cNvPr>
          <p:cNvCxnSpPr>
            <a:cxnSpLocks/>
          </p:cNvCxnSpPr>
          <p:nvPr/>
        </p:nvCxnSpPr>
        <p:spPr>
          <a:xfrm>
            <a:off x="8325573" y="1945183"/>
            <a:ext cx="6555621" cy="18584"/>
          </a:xfrm>
          <a:prstGeom prst="line">
            <a:avLst/>
          </a:prstGeom>
          <a:ln w="57150">
            <a:solidFill>
              <a:srgbClr val="FFC000"/>
            </a:solidFill>
          </a:ln>
        </p:spPr>
        <p:style>
          <a:lnRef idx="1">
            <a:schemeClr val="accent1"/>
          </a:lnRef>
          <a:fillRef idx="0">
            <a:schemeClr val="accent1"/>
          </a:fillRef>
          <a:effectRef idx="0">
            <a:schemeClr val="accent1"/>
          </a:effectRef>
          <a:fontRef idx="minor">
            <a:schemeClr val="tx1"/>
          </a:fontRef>
        </p:style>
      </p:cxnSp>
      <p:sp>
        <p:nvSpPr>
          <p:cNvPr id="24" name="矩形 9">
            <a:extLst>
              <a:ext uri="{FF2B5EF4-FFF2-40B4-BE49-F238E27FC236}">
                <a16:creationId xmlns:a16="http://schemas.microsoft.com/office/drawing/2014/main" id="{07A48B26-F686-C244-B135-ED3BCC70D2FD}"/>
              </a:ext>
            </a:extLst>
          </p:cNvPr>
          <p:cNvSpPr/>
          <p:nvPr/>
        </p:nvSpPr>
        <p:spPr>
          <a:xfrm>
            <a:off x="3048000" y="13321847"/>
            <a:ext cx="18288000" cy="415926"/>
          </a:xfrm>
          <a:prstGeom prst="rect">
            <a:avLst/>
          </a:prstGeom>
          <a:gradFill>
            <a:gsLst>
              <a:gs pos="0">
                <a:srgbClr val="185377"/>
              </a:gs>
              <a:gs pos="100000">
                <a:srgbClr val="FF7E0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6000"/>
          </a:p>
        </p:txBody>
      </p:sp>
    </p:spTree>
    <p:extLst>
      <p:ext uri="{BB962C8B-B14F-4D97-AF65-F5344CB8AC3E}">
        <p14:creationId xmlns:p14="http://schemas.microsoft.com/office/powerpoint/2010/main" val="4264892725"/>
      </p:ext>
    </p:extLst>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TextBox 41">
            <a:extLst>
              <a:ext uri="{FF2B5EF4-FFF2-40B4-BE49-F238E27FC236}">
                <a16:creationId xmlns:a16="http://schemas.microsoft.com/office/drawing/2014/main" id="{4F327F6D-68BE-D049-B387-4AE52F2F7DCF}"/>
              </a:ext>
            </a:extLst>
          </p:cNvPr>
          <p:cNvSpPr txBox="1"/>
          <p:nvPr/>
        </p:nvSpPr>
        <p:spPr>
          <a:xfrm>
            <a:off x="8925454" y="1082584"/>
            <a:ext cx="5584863" cy="87203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lang="en-US" sz="5000">
                <a:solidFill>
                  <a:srgbClr val="7F7F7F"/>
                </a:solidFill>
              </a:rPr>
              <a:t>R</a:t>
            </a:r>
            <a:r>
              <a:rPr kumimoji="0" lang="en-US" sz="5000" b="1" i="0" u="none" strike="noStrike" cap="none" spc="0" normalizeH="0" baseline="0">
                <a:ln>
                  <a:noFill/>
                </a:ln>
                <a:solidFill>
                  <a:srgbClr val="7F7F7F"/>
                </a:solidFill>
                <a:effectLst/>
                <a:uFillTx/>
                <a:latin typeface="Helvetica Neue"/>
                <a:ea typeface="Helvetica Neue"/>
                <a:cs typeface="Helvetica Neue"/>
                <a:sym typeface="Helvetica Neue"/>
              </a:rPr>
              <a:t>eal Life Example</a:t>
            </a:r>
          </a:p>
        </p:txBody>
      </p:sp>
      <p:cxnSp>
        <p:nvCxnSpPr>
          <p:cNvPr id="2" name="Straight Connector 1">
            <a:extLst>
              <a:ext uri="{FF2B5EF4-FFF2-40B4-BE49-F238E27FC236}">
                <a16:creationId xmlns:a16="http://schemas.microsoft.com/office/drawing/2014/main" id="{5105D843-958F-431A-8B2B-995689AEFA9E}"/>
              </a:ext>
            </a:extLst>
          </p:cNvPr>
          <p:cNvCxnSpPr/>
          <p:nvPr/>
        </p:nvCxnSpPr>
        <p:spPr>
          <a:xfrm flipV="1">
            <a:off x="6106" y="10603024"/>
            <a:ext cx="24378986" cy="18585"/>
          </a:xfrm>
          <a:prstGeom prst="line">
            <a:avLst/>
          </a:prstGeom>
          <a:ln w="57150">
            <a:solidFill>
              <a:srgbClr val="FFC000"/>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5545F042-F181-4CA4-A318-055C7A85414C}"/>
              </a:ext>
            </a:extLst>
          </p:cNvPr>
          <p:cNvSpPr txBox="1"/>
          <p:nvPr/>
        </p:nvSpPr>
        <p:spPr>
          <a:xfrm>
            <a:off x="586413" y="10770068"/>
            <a:ext cx="1326004" cy="707886"/>
          </a:xfrm>
          <a:prstGeom prst="rect">
            <a:avLst/>
          </a:prstGeom>
          <a:noFill/>
        </p:spPr>
        <p:txBody>
          <a:bodyPr wrap="none" rtlCol="0" anchor="t">
            <a:spAutoFit/>
          </a:bodyPr>
          <a:lstStyle/>
          <a:p>
            <a:pPr algn="ctr"/>
            <a:r>
              <a:rPr lang="en-US" sz="4000">
                <a:solidFill>
                  <a:srgbClr val="FFC000"/>
                </a:solidFill>
              </a:rPr>
              <a:t>2023</a:t>
            </a:r>
          </a:p>
        </p:txBody>
      </p:sp>
      <p:sp>
        <p:nvSpPr>
          <p:cNvPr id="4" name="TextBox 3">
            <a:extLst>
              <a:ext uri="{FF2B5EF4-FFF2-40B4-BE49-F238E27FC236}">
                <a16:creationId xmlns:a16="http://schemas.microsoft.com/office/drawing/2014/main" id="{9345EAE0-E6A6-4860-AD20-EB92B6ED8689}"/>
              </a:ext>
            </a:extLst>
          </p:cNvPr>
          <p:cNvSpPr txBox="1"/>
          <p:nvPr/>
        </p:nvSpPr>
        <p:spPr>
          <a:xfrm>
            <a:off x="4323897" y="10770068"/>
            <a:ext cx="1326005" cy="707886"/>
          </a:xfrm>
          <a:prstGeom prst="rect">
            <a:avLst/>
          </a:prstGeom>
          <a:noFill/>
        </p:spPr>
        <p:txBody>
          <a:bodyPr wrap="none" rtlCol="0" anchor="t">
            <a:spAutoFit/>
          </a:bodyPr>
          <a:lstStyle/>
          <a:p>
            <a:pPr algn="ctr"/>
            <a:r>
              <a:rPr lang="en-US" sz="4000">
                <a:solidFill>
                  <a:srgbClr val="FFC000"/>
                </a:solidFill>
              </a:rPr>
              <a:t>2024</a:t>
            </a:r>
          </a:p>
        </p:txBody>
      </p:sp>
      <p:sp>
        <p:nvSpPr>
          <p:cNvPr id="5" name="TextBox 4">
            <a:extLst>
              <a:ext uri="{FF2B5EF4-FFF2-40B4-BE49-F238E27FC236}">
                <a16:creationId xmlns:a16="http://schemas.microsoft.com/office/drawing/2014/main" id="{A4C21FA0-FD83-4523-90DE-2E480ABC933C}"/>
              </a:ext>
            </a:extLst>
          </p:cNvPr>
          <p:cNvSpPr txBox="1"/>
          <p:nvPr/>
        </p:nvSpPr>
        <p:spPr>
          <a:xfrm>
            <a:off x="8010970" y="10714910"/>
            <a:ext cx="1326005" cy="707886"/>
          </a:xfrm>
          <a:prstGeom prst="rect">
            <a:avLst/>
          </a:prstGeom>
          <a:noFill/>
        </p:spPr>
        <p:txBody>
          <a:bodyPr wrap="none" rtlCol="0" anchor="t">
            <a:spAutoFit/>
          </a:bodyPr>
          <a:lstStyle/>
          <a:p>
            <a:pPr algn="ctr"/>
            <a:r>
              <a:rPr lang="en-US" sz="4000">
                <a:solidFill>
                  <a:srgbClr val="FFC000"/>
                </a:solidFill>
              </a:rPr>
              <a:t>2025</a:t>
            </a:r>
          </a:p>
        </p:txBody>
      </p:sp>
      <p:sp>
        <p:nvSpPr>
          <p:cNvPr id="6" name="TextBox 5">
            <a:extLst>
              <a:ext uri="{FF2B5EF4-FFF2-40B4-BE49-F238E27FC236}">
                <a16:creationId xmlns:a16="http://schemas.microsoft.com/office/drawing/2014/main" id="{B0AD5FDA-726D-4958-9702-7CFE559A5658}"/>
              </a:ext>
            </a:extLst>
          </p:cNvPr>
          <p:cNvSpPr txBox="1"/>
          <p:nvPr/>
        </p:nvSpPr>
        <p:spPr>
          <a:xfrm>
            <a:off x="12168266" y="10641367"/>
            <a:ext cx="1326005" cy="707886"/>
          </a:xfrm>
          <a:prstGeom prst="rect">
            <a:avLst/>
          </a:prstGeom>
          <a:noFill/>
        </p:spPr>
        <p:txBody>
          <a:bodyPr wrap="none" rtlCol="0" anchor="t">
            <a:spAutoFit/>
          </a:bodyPr>
          <a:lstStyle/>
          <a:p>
            <a:pPr algn="ctr"/>
            <a:r>
              <a:rPr lang="en-US" sz="4000">
                <a:solidFill>
                  <a:srgbClr val="FFC000"/>
                </a:solidFill>
              </a:rPr>
              <a:t>2026</a:t>
            </a:r>
          </a:p>
        </p:txBody>
      </p:sp>
      <p:sp>
        <p:nvSpPr>
          <p:cNvPr id="7" name="TextBox 6">
            <a:extLst>
              <a:ext uri="{FF2B5EF4-FFF2-40B4-BE49-F238E27FC236}">
                <a16:creationId xmlns:a16="http://schemas.microsoft.com/office/drawing/2014/main" id="{241FF0F9-A70D-42A9-BBED-55F0D213F1B2}"/>
              </a:ext>
            </a:extLst>
          </p:cNvPr>
          <p:cNvSpPr txBox="1"/>
          <p:nvPr/>
        </p:nvSpPr>
        <p:spPr>
          <a:xfrm>
            <a:off x="20083382" y="10641367"/>
            <a:ext cx="1326005" cy="707886"/>
          </a:xfrm>
          <a:prstGeom prst="rect">
            <a:avLst/>
          </a:prstGeom>
          <a:noFill/>
        </p:spPr>
        <p:txBody>
          <a:bodyPr wrap="none" rtlCol="0" anchor="t">
            <a:spAutoFit/>
          </a:bodyPr>
          <a:lstStyle/>
          <a:p>
            <a:pPr algn="ctr"/>
            <a:r>
              <a:rPr lang="en-US" sz="4000">
                <a:solidFill>
                  <a:srgbClr val="FFC000"/>
                </a:solidFill>
              </a:rPr>
              <a:t>2028</a:t>
            </a:r>
          </a:p>
        </p:txBody>
      </p:sp>
      <p:sp>
        <p:nvSpPr>
          <p:cNvPr id="58" name="TextBox 57">
            <a:extLst>
              <a:ext uri="{FF2B5EF4-FFF2-40B4-BE49-F238E27FC236}">
                <a16:creationId xmlns:a16="http://schemas.microsoft.com/office/drawing/2014/main" id="{BC21E404-B702-4A05-B365-420FEF82EFD7}"/>
              </a:ext>
            </a:extLst>
          </p:cNvPr>
          <p:cNvSpPr txBox="1"/>
          <p:nvPr/>
        </p:nvSpPr>
        <p:spPr>
          <a:xfrm>
            <a:off x="16088858" y="10622981"/>
            <a:ext cx="1326005" cy="707886"/>
          </a:xfrm>
          <a:prstGeom prst="rect">
            <a:avLst/>
          </a:prstGeom>
          <a:noFill/>
        </p:spPr>
        <p:txBody>
          <a:bodyPr wrap="none" rtlCol="0" anchor="t">
            <a:spAutoFit/>
          </a:bodyPr>
          <a:lstStyle/>
          <a:p>
            <a:pPr algn="ctr"/>
            <a:r>
              <a:rPr lang="en-US" sz="4000">
                <a:solidFill>
                  <a:srgbClr val="FFC000"/>
                </a:solidFill>
              </a:rPr>
              <a:t>2027</a:t>
            </a:r>
          </a:p>
        </p:txBody>
      </p:sp>
      <p:sp>
        <p:nvSpPr>
          <p:cNvPr id="60" name="Oval 59">
            <a:extLst>
              <a:ext uri="{FF2B5EF4-FFF2-40B4-BE49-F238E27FC236}">
                <a16:creationId xmlns:a16="http://schemas.microsoft.com/office/drawing/2014/main" id="{ED6B1594-9323-491C-B4A3-BFFE7C45B8DD}"/>
              </a:ext>
            </a:extLst>
          </p:cNvPr>
          <p:cNvSpPr/>
          <p:nvPr/>
        </p:nvSpPr>
        <p:spPr>
          <a:xfrm>
            <a:off x="2966243" y="10411152"/>
            <a:ext cx="449766" cy="431181"/>
          </a:xfrm>
          <a:prstGeom prst="ellipse">
            <a:avLst/>
          </a:prstGeom>
          <a:solidFill>
            <a:srgbClr val="FFFF00"/>
          </a:solidFill>
          <a:ln w="12700" cap="flat">
            <a:solidFill>
              <a:srgbClr val="FFC000"/>
            </a:solidFill>
            <a:miter lim="400000"/>
          </a:ln>
          <a:effectLst>
            <a:outerShdw blurRad="381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a:ln>
                <a:noFill/>
              </a:ln>
              <a:solidFill>
                <a:srgbClr val="FFFFFF"/>
              </a:solidFill>
              <a:effectLst/>
              <a:uFillTx/>
              <a:latin typeface="+mj-lt"/>
              <a:ea typeface="+mj-ea"/>
              <a:cs typeface="+mj-cs"/>
              <a:sym typeface="Helvetica Neue Medium"/>
            </a:endParaRPr>
          </a:p>
        </p:txBody>
      </p:sp>
      <p:sp>
        <p:nvSpPr>
          <p:cNvPr id="62" name="Oval 61">
            <a:extLst>
              <a:ext uri="{FF2B5EF4-FFF2-40B4-BE49-F238E27FC236}">
                <a16:creationId xmlns:a16="http://schemas.microsoft.com/office/drawing/2014/main" id="{0309E272-D7DE-46FD-97BC-B4EEEFF2E597}"/>
              </a:ext>
            </a:extLst>
          </p:cNvPr>
          <p:cNvSpPr/>
          <p:nvPr/>
        </p:nvSpPr>
        <p:spPr>
          <a:xfrm>
            <a:off x="6551524" y="10429538"/>
            <a:ext cx="449766" cy="431181"/>
          </a:xfrm>
          <a:prstGeom prst="ellipse">
            <a:avLst/>
          </a:prstGeom>
          <a:solidFill>
            <a:srgbClr val="FFFF00"/>
          </a:solidFill>
          <a:ln w="12700" cap="flat">
            <a:solidFill>
              <a:srgbClr val="FFC000"/>
            </a:solidFill>
            <a:miter lim="400000"/>
          </a:ln>
          <a:effectLst>
            <a:outerShdw blurRad="381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a:ln>
                <a:noFill/>
              </a:ln>
              <a:solidFill>
                <a:srgbClr val="FFFFFF"/>
              </a:solidFill>
              <a:effectLst/>
              <a:uFillTx/>
              <a:latin typeface="+mj-lt"/>
              <a:ea typeface="+mj-ea"/>
              <a:cs typeface="+mj-cs"/>
              <a:sym typeface="Helvetica Neue Medium"/>
            </a:endParaRPr>
          </a:p>
        </p:txBody>
      </p:sp>
      <p:sp>
        <p:nvSpPr>
          <p:cNvPr id="63" name="Oval 62">
            <a:extLst>
              <a:ext uri="{FF2B5EF4-FFF2-40B4-BE49-F238E27FC236}">
                <a16:creationId xmlns:a16="http://schemas.microsoft.com/office/drawing/2014/main" id="{D44C1658-860E-4B79-BE71-830CF328DDF4}"/>
              </a:ext>
            </a:extLst>
          </p:cNvPr>
          <p:cNvSpPr/>
          <p:nvPr/>
        </p:nvSpPr>
        <p:spPr>
          <a:xfrm>
            <a:off x="10708367" y="10394359"/>
            <a:ext cx="449766" cy="431181"/>
          </a:xfrm>
          <a:prstGeom prst="ellipse">
            <a:avLst/>
          </a:prstGeom>
          <a:solidFill>
            <a:srgbClr val="FFFF00"/>
          </a:solidFill>
          <a:ln w="12700" cap="flat">
            <a:solidFill>
              <a:srgbClr val="FFC000"/>
            </a:solidFill>
            <a:miter lim="400000"/>
          </a:ln>
          <a:effectLst>
            <a:outerShdw blurRad="381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a:ln>
                <a:noFill/>
              </a:ln>
              <a:solidFill>
                <a:srgbClr val="FFFFFF"/>
              </a:solidFill>
              <a:effectLst/>
              <a:uFillTx/>
              <a:latin typeface="+mj-lt"/>
              <a:ea typeface="+mj-ea"/>
              <a:cs typeface="+mj-cs"/>
              <a:sym typeface="Helvetica Neue Medium"/>
            </a:endParaRPr>
          </a:p>
        </p:txBody>
      </p:sp>
      <p:sp>
        <p:nvSpPr>
          <p:cNvPr id="64" name="Oval 63">
            <a:extLst>
              <a:ext uri="{FF2B5EF4-FFF2-40B4-BE49-F238E27FC236}">
                <a16:creationId xmlns:a16="http://schemas.microsoft.com/office/drawing/2014/main" id="{8F8D801D-BF43-4F9F-B142-7411BE513EA2}"/>
              </a:ext>
            </a:extLst>
          </p:cNvPr>
          <p:cNvSpPr/>
          <p:nvPr/>
        </p:nvSpPr>
        <p:spPr>
          <a:xfrm>
            <a:off x="14698143" y="10412747"/>
            <a:ext cx="449766" cy="431181"/>
          </a:xfrm>
          <a:prstGeom prst="ellipse">
            <a:avLst/>
          </a:prstGeom>
          <a:solidFill>
            <a:srgbClr val="FFFF00"/>
          </a:solidFill>
          <a:ln w="12700" cap="flat">
            <a:solidFill>
              <a:srgbClr val="FFC000"/>
            </a:solidFill>
            <a:miter lim="400000"/>
          </a:ln>
          <a:effectLst>
            <a:outerShdw blurRad="381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a:ln>
                <a:noFill/>
              </a:ln>
              <a:solidFill>
                <a:srgbClr val="FFFFFF"/>
              </a:solidFill>
              <a:effectLst/>
              <a:uFillTx/>
              <a:latin typeface="+mj-lt"/>
              <a:ea typeface="+mj-ea"/>
              <a:cs typeface="+mj-cs"/>
              <a:sym typeface="Helvetica Neue Medium"/>
            </a:endParaRPr>
          </a:p>
        </p:txBody>
      </p:sp>
      <p:sp>
        <p:nvSpPr>
          <p:cNvPr id="65" name="Oval 64">
            <a:extLst>
              <a:ext uri="{FF2B5EF4-FFF2-40B4-BE49-F238E27FC236}">
                <a16:creationId xmlns:a16="http://schemas.microsoft.com/office/drawing/2014/main" id="{86C896D8-FDBE-4AAE-804E-DE952F00F31B}"/>
              </a:ext>
            </a:extLst>
          </p:cNvPr>
          <p:cNvSpPr/>
          <p:nvPr/>
        </p:nvSpPr>
        <p:spPr>
          <a:xfrm>
            <a:off x="18524037" y="10414340"/>
            <a:ext cx="449766" cy="431181"/>
          </a:xfrm>
          <a:prstGeom prst="ellipse">
            <a:avLst/>
          </a:prstGeom>
          <a:solidFill>
            <a:srgbClr val="FFFF00"/>
          </a:solidFill>
          <a:ln w="12700" cap="flat">
            <a:solidFill>
              <a:srgbClr val="FFC000"/>
            </a:solidFill>
            <a:miter lim="400000"/>
          </a:ln>
          <a:effectLst>
            <a:outerShdw blurRad="381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a:ln>
                <a:noFill/>
              </a:ln>
              <a:solidFill>
                <a:srgbClr val="FFFFFF"/>
              </a:solidFill>
              <a:effectLst/>
              <a:uFillTx/>
              <a:latin typeface="+mj-lt"/>
              <a:ea typeface="+mj-ea"/>
              <a:cs typeface="+mj-cs"/>
              <a:sym typeface="Helvetica Neue Medium"/>
            </a:endParaRPr>
          </a:p>
        </p:txBody>
      </p:sp>
      <p:sp>
        <p:nvSpPr>
          <p:cNvPr id="66" name="Oval 65">
            <a:extLst>
              <a:ext uri="{FF2B5EF4-FFF2-40B4-BE49-F238E27FC236}">
                <a16:creationId xmlns:a16="http://schemas.microsoft.com/office/drawing/2014/main" id="{8B1C0610-E936-40AB-94AD-78C03F744055}"/>
              </a:ext>
            </a:extLst>
          </p:cNvPr>
          <p:cNvSpPr/>
          <p:nvPr/>
        </p:nvSpPr>
        <p:spPr>
          <a:xfrm>
            <a:off x="22458655" y="10359183"/>
            <a:ext cx="449766" cy="431181"/>
          </a:xfrm>
          <a:prstGeom prst="ellipse">
            <a:avLst/>
          </a:prstGeom>
          <a:solidFill>
            <a:srgbClr val="FFFF00"/>
          </a:solidFill>
          <a:ln w="12700" cap="flat">
            <a:solidFill>
              <a:srgbClr val="FFC000"/>
            </a:solidFill>
            <a:miter lim="400000"/>
          </a:ln>
          <a:effectLst>
            <a:outerShdw blurRad="381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a:ln>
                <a:noFill/>
              </a:ln>
              <a:solidFill>
                <a:srgbClr val="FFFFFF"/>
              </a:solidFill>
              <a:effectLst/>
              <a:uFillTx/>
              <a:latin typeface="+mj-lt"/>
              <a:ea typeface="+mj-ea"/>
              <a:cs typeface="+mj-cs"/>
              <a:sym typeface="Helvetica Neue Medium"/>
            </a:endParaRPr>
          </a:p>
        </p:txBody>
      </p:sp>
      <p:cxnSp>
        <p:nvCxnSpPr>
          <p:cNvPr id="70" name="Straight Arrow Connector 69">
            <a:extLst>
              <a:ext uri="{FF2B5EF4-FFF2-40B4-BE49-F238E27FC236}">
                <a16:creationId xmlns:a16="http://schemas.microsoft.com/office/drawing/2014/main" id="{EDA62756-385A-4544-B5FB-EF112B20E86A}"/>
              </a:ext>
            </a:extLst>
          </p:cNvPr>
          <p:cNvCxnSpPr/>
          <p:nvPr/>
        </p:nvCxnSpPr>
        <p:spPr>
          <a:xfrm>
            <a:off x="1245129" y="3594708"/>
            <a:ext cx="3718" cy="7177667"/>
          </a:xfrm>
          <a:prstGeom prst="straightConnector1">
            <a:avLst/>
          </a:prstGeom>
          <a:ln/>
        </p:spPr>
        <p:style>
          <a:lnRef idx="1">
            <a:schemeClr val="accent3"/>
          </a:lnRef>
          <a:fillRef idx="0">
            <a:schemeClr val="accent3"/>
          </a:fillRef>
          <a:effectRef idx="0">
            <a:schemeClr val="accent3"/>
          </a:effectRef>
          <a:fontRef idx="minor">
            <a:schemeClr val="tx1"/>
          </a:fontRef>
        </p:style>
      </p:cxnSp>
      <p:sp>
        <p:nvSpPr>
          <p:cNvPr id="72" name="TextBox 71">
            <a:extLst>
              <a:ext uri="{FF2B5EF4-FFF2-40B4-BE49-F238E27FC236}">
                <a16:creationId xmlns:a16="http://schemas.microsoft.com/office/drawing/2014/main" id="{5CCADCA9-6A9F-444F-A8CA-F84578347E62}"/>
              </a:ext>
            </a:extLst>
          </p:cNvPr>
          <p:cNvSpPr txBox="1"/>
          <p:nvPr/>
        </p:nvSpPr>
        <p:spPr>
          <a:xfrm>
            <a:off x="1402325" y="3506656"/>
            <a:ext cx="6423100" cy="241091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fromWordArt="0" anchor="ctr" anchorCtr="0" forceAA="0" compatLnSpc="1">
            <a:prstTxWarp prst="textNoShape">
              <a:avLst/>
            </a:prstTxWarp>
            <a:spAutoFit/>
          </a:bodyPr>
          <a:lstStyle/>
          <a:p>
            <a:pPr algn="l"/>
            <a:r>
              <a:rPr lang="en-US">
                <a:solidFill>
                  <a:schemeClr val="tx1">
                    <a:lumMod val="50000"/>
                    <a:lumOff val="50000"/>
                  </a:schemeClr>
                </a:solidFill>
              </a:rPr>
              <a:t>June 30, 2023</a:t>
            </a:r>
          </a:p>
          <a:p>
            <a:pPr algn="l"/>
            <a:r>
              <a:rPr lang="en-US">
                <a:solidFill>
                  <a:schemeClr val="tx1">
                    <a:lumMod val="50000"/>
                    <a:lumOff val="50000"/>
                  </a:schemeClr>
                </a:solidFill>
              </a:rPr>
              <a:t>(After 5 years)</a:t>
            </a:r>
          </a:p>
          <a:p>
            <a:pPr algn="l"/>
            <a:r>
              <a:rPr lang="en-US">
                <a:solidFill>
                  <a:schemeClr val="tx1">
                    <a:lumMod val="50000"/>
                    <a:lumOff val="50000"/>
                  </a:schemeClr>
                </a:solidFill>
              </a:rPr>
              <a:t>Taxpayer's basis in investment in QOF increases from $0 to $100k </a:t>
            </a:r>
          </a:p>
          <a:p>
            <a:pPr algn="l"/>
            <a:r>
              <a:rPr lang="en-US">
                <a:solidFill>
                  <a:schemeClr val="tx1">
                    <a:lumMod val="50000"/>
                    <a:lumOff val="50000"/>
                  </a:schemeClr>
                </a:solidFill>
              </a:rPr>
              <a:t>($100k of deferred gain forgiven)</a:t>
            </a:r>
          </a:p>
        </p:txBody>
      </p:sp>
      <p:cxnSp>
        <p:nvCxnSpPr>
          <p:cNvPr id="74" name="Straight Arrow Connector 73">
            <a:extLst>
              <a:ext uri="{FF2B5EF4-FFF2-40B4-BE49-F238E27FC236}">
                <a16:creationId xmlns:a16="http://schemas.microsoft.com/office/drawing/2014/main" id="{EC41F4D1-F50D-4DD7-9688-06A9C720477E}"/>
              </a:ext>
            </a:extLst>
          </p:cNvPr>
          <p:cNvCxnSpPr/>
          <p:nvPr/>
        </p:nvCxnSpPr>
        <p:spPr>
          <a:xfrm flipH="1">
            <a:off x="8658230" y="3986198"/>
            <a:ext cx="14867" cy="6657276"/>
          </a:xfrm>
          <a:prstGeom prst="straightConnector1">
            <a:avLst/>
          </a:prstGeom>
          <a:ln/>
        </p:spPr>
        <p:style>
          <a:lnRef idx="1">
            <a:schemeClr val="accent3"/>
          </a:lnRef>
          <a:fillRef idx="0">
            <a:schemeClr val="accent3"/>
          </a:fillRef>
          <a:effectRef idx="0">
            <a:schemeClr val="accent3"/>
          </a:effectRef>
          <a:fontRef idx="minor">
            <a:schemeClr val="tx1"/>
          </a:fontRef>
        </p:style>
      </p:cxnSp>
      <p:sp>
        <p:nvSpPr>
          <p:cNvPr id="79" name="TextBox 78">
            <a:extLst>
              <a:ext uri="{FF2B5EF4-FFF2-40B4-BE49-F238E27FC236}">
                <a16:creationId xmlns:a16="http://schemas.microsoft.com/office/drawing/2014/main" id="{D2B8D059-E759-419A-AF86-E6D501241A45}"/>
              </a:ext>
            </a:extLst>
          </p:cNvPr>
          <p:cNvSpPr txBox="1"/>
          <p:nvPr/>
        </p:nvSpPr>
        <p:spPr>
          <a:xfrm>
            <a:off x="8832084" y="3909424"/>
            <a:ext cx="4992029" cy="379591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fromWordArt="0" anchor="ctr" anchorCtr="0" forceAA="0" compatLnSpc="1">
            <a:prstTxWarp prst="textNoShape">
              <a:avLst/>
            </a:prstTxWarp>
            <a:spAutoFit/>
          </a:bodyPr>
          <a:lstStyle/>
          <a:p>
            <a:pPr algn="l"/>
            <a:r>
              <a:rPr lang="en-US">
                <a:solidFill>
                  <a:schemeClr val="tx1">
                    <a:lumMod val="50000"/>
                    <a:lumOff val="50000"/>
                  </a:schemeClr>
                </a:solidFill>
              </a:rPr>
              <a:t>June 30, 2025 </a:t>
            </a:r>
          </a:p>
          <a:p>
            <a:pPr algn="l"/>
            <a:r>
              <a:rPr lang="en-US">
                <a:solidFill>
                  <a:schemeClr val="tx1">
                    <a:lumMod val="50000"/>
                    <a:lumOff val="50000"/>
                  </a:schemeClr>
                </a:solidFill>
              </a:rPr>
              <a:t>(After 7 years)</a:t>
            </a:r>
          </a:p>
          <a:p>
            <a:pPr algn="l"/>
            <a:r>
              <a:rPr lang="en-US">
                <a:solidFill>
                  <a:schemeClr val="tx1">
                    <a:lumMod val="50000"/>
                    <a:lumOff val="50000"/>
                  </a:schemeClr>
                </a:solidFill>
              </a:rPr>
              <a:t>Taxpayer's basis in investment in QOF increases from $100k to $150k</a:t>
            </a:r>
          </a:p>
          <a:p>
            <a:pPr algn="l"/>
            <a:r>
              <a:rPr lang="en-US">
                <a:solidFill>
                  <a:schemeClr val="tx1">
                    <a:lumMod val="50000"/>
                    <a:lumOff val="50000"/>
                  </a:schemeClr>
                </a:solidFill>
              </a:rPr>
              <a:t>(additional $50k of deferred gain forgiven)</a:t>
            </a:r>
          </a:p>
        </p:txBody>
      </p:sp>
      <p:cxnSp>
        <p:nvCxnSpPr>
          <p:cNvPr id="88" name="Straight Connector 87">
            <a:extLst>
              <a:ext uri="{FF2B5EF4-FFF2-40B4-BE49-F238E27FC236}">
                <a16:creationId xmlns:a16="http://schemas.microsoft.com/office/drawing/2014/main" id="{329FCFB5-E3D7-42AD-BE61-50F0D062660E}"/>
              </a:ext>
            </a:extLst>
          </p:cNvPr>
          <p:cNvCxnSpPr>
            <a:cxnSpLocks/>
          </p:cNvCxnSpPr>
          <p:nvPr/>
        </p:nvCxnSpPr>
        <p:spPr>
          <a:xfrm>
            <a:off x="8325573" y="1945183"/>
            <a:ext cx="6555621" cy="18584"/>
          </a:xfrm>
          <a:prstGeom prst="line">
            <a:avLst/>
          </a:prstGeom>
          <a:ln w="57150">
            <a:solidFill>
              <a:srgbClr val="FFC000"/>
            </a:solidFill>
          </a:ln>
        </p:spPr>
        <p:style>
          <a:lnRef idx="1">
            <a:schemeClr val="accent1"/>
          </a:lnRef>
          <a:fillRef idx="0">
            <a:schemeClr val="accent1"/>
          </a:fillRef>
          <a:effectRef idx="0">
            <a:schemeClr val="accent1"/>
          </a:effectRef>
          <a:fontRef idx="minor">
            <a:schemeClr val="tx1"/>
          </a:fontRef>
        </p:style>
      </p:cxnSp>
      <p:sp>
        <p:nvSpPr>
          <p:cNvPr id="32" name="TextBox 31">
            <a:extLst>
              <a:ext uri="{FF2B5EF4-FFF2-40B4-BE49-F238E27FC236}">
                <a16:creationId xmlns:a16="http://schemas.microsoft.com/office/drawing/2014/main" id="{1A8C3DB0-A4F1-46B7-9A91-4C16A939B211}"/>
              </a:ext>
            </a:extLst>
          </p:cNvPr>
          <p:cNvSpPr txBox="1"/>
          <p:nvPr/>
        </p:nvSpPr>
        <p:spPr>
          <a:xfrm>
            <a:off x="14698830" y="4268541"/>
            <a:ext cx="4992029" cy="425757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fromWordArt="0" anchor="ctr" anchorCtr="0" forceAA="0" compatLnSpc="1">
            <a:prstTxWarp prst="textNoShape">
              <a:avLst/>
            </a:prstTxWarp>
            <a:spAutoFit/>
          </a:bodyPr>
          <a:lstStyle/>
          <a:p>
            <a:pPr algn="l"/>
            <a:r>
              <a:rPr lang="en-US">
                <a:solidFill>
                  <a:schemeClr val="tx1">
                    <a:lumMod val="50000"/>
                    <a:lumOff val="50000"/>
                  </a:schemeClr>
                </a:solidFill>
              </a:rPr>
              <a:t>Dec 31, 2026 </a:t>
            </a:r>
          </a:p>
          <a:p>
            <a:pPr algn="l"/>
            <a:r>
              <a:rPr lang="en-US">
                <a:solidFill>
                  <a:schemeClr val="tx1">
                    <a:lumMod val="50000"/>
                    <a:lumOff val="50000"/>
                  </a:schemeClr>
                </a:solidFill>
              </a:rPr>
              <a:t>(After 7 years)</a:t>
            </a:r>
          </a:p>
          <a:p>
            <a:pPr algn="l"/>
            <a:r>
              <a:rPr lang="en-US">
                <a:solidFill>
                  <a:schemeClr val="tx1">
                    <a:lumMod val="50000"/>
                    <a:lumOff val="50000"/>
                  </a:schemeClr>
                </a:solidFill>
              </a:rPr>
              <a:t>$850k of the $1M if deferred capital gains is recognized and taxed.</a:t>
            </a:r>
          </a:p>
          <a:p>
            <a:pPr algn="l"/>
            <a:endParaRPr lang="en-US">
              <a:solidFill>
                <a:schemeClr val="tx1">
                  <a:lumMod val="50000"/>
                  <a:lumOff val="50000"/>
                </a:schemeClr>
              </a:solidFill>
            </a:endParaRPr>
          </a:p>
          <a:p>
            <a:pPr algn="l"/>
            <a:r>
              <a:rPr lang="en-US">
                <a:solidFill>
                  <a:schemeClr val="tx1">
                    <a:lumMod val="50000"/>
                    <a:lumOff val="50000"/>
                  </a:schemeClr>
                </a:solidFill>
              </a:rPr>
              <a:t>The basis in QOF investment increases to $1M</a:t>
            </a:r>
          </a:p>
        </p:txBody>
      </p:sp>
      <p:cxnSp>
        <p:nvCxnSpPr>
          <p:cNvPr id="33" name="Straight Arrow Connector 32">
            <a:extLst>
              <a:ext uri="{FF2B5EF4-FFF2-40B4-BE49-F238E27FC236}">
                <a16:creationId xmlns:a16="http://schemas.microsoft.com/office/drawing/2014/main" id="{9977C309-214E-49FD-8F44-26BBB1090D9D}"/>
              </a:ext>
            </a:extLst>
          </p:cNvPr>
          <p:cNvCxnSpPr>
            <a:cxnSpLocks/>
          </p:cNvCxnSpPr>
          <p:nvPr/>
        </p:nvCxnSpPr>
        <p:spPr>
          <a:xfrm flipH="1">
            <a:off x="14561748" y="4359301"/>
            <a:ext cx="33452" cy="6304154"/>
          </a:xfrm>
          <a:prstGeom prst="straightConnector1">
            <a:avLst/>
          </a:prstGeom>
          <a:ln/>
        </p:spPr>
        <p:style>
          <a:lnRef idx="1">
            <a:schemeClr val="accent3"/>
          </a:lnRef>
          <a:fillRef idx="0">
            <a:schemeClr val="accent3"/>
          </a:fillRef>
          <a:effectRef idx="0">
            <a:schemeClr val="accent3"/>
          </a:effectRef>
          <a:fontRef idx="minor">
            <a:schemeClr val="tx1"/>
          </a:fontRef>
        </p:style>
      </p:cxnSp>
      <p:cxnSp>
        <p:nvCxnSpPr>
          <p:cNvPr id="40" name="Straight Arrow Connector 39">
            <a:extLst>
              <a:ext uri="{FF2B5EF4-FFF2-40B4-BE49-F238E27FC236}">
                <a16:creationId xmlns:a16="http://schemas.microsoft.com/office/drawing/2014/main" id="{9D34A6CE-F215-48EF-9062-CE7D02734075}"/>
              </a:ext>
            </a:extLst>
          </p:cNvPr>
          <p:cNvCxnSpPr>
            <a:cxnSpLocks/>
          </p:cNvCxnSpPr>
          <p:nvPr/>
        </p:nvCxnSpPr>
        <p:spPr>
          <a:xfrm>
            <a:off x="20737341" y="9713481"/>
            <a:ext cx="3718" cy="951569"/>
          </a:xfrm>
          <a:prstGeom prst="straightConnector1">
            <a:avLst/>
          </a:prstGeom>
          <a:ln/>
        </p:spPr>
        <p:style>
          <a:lnRef idx="1">
            <a:schemeClr val="accent3"/>
          </a:lnRef>
          <a:fillRef idx="0">
            <a:schemeClr val="accent3"/>
          </a:fillRef>
          <a:effectRef idx="0">
            <a:schemeClr val="accent3"/>
          </a:effectRef>
          <a:fontRef idx="minor">
            <a:schemeClr val="tx1"/>
          </a:fontRef>
        </p:style>
      </p:cxnSp>
      <p:sp>
        <p:nvSpPr>
          <p:cNvPr id="41" name="TextBox 40">
            <a:extLst>
              <a:ext uri="{FF2B5EF4-FFF2-40B4-BE49-F238E27FC236}">
                <a16:creationId xmlns:a16="http://schemas.microsoft.com/office/drawing/2014/main" id="{BC8F9B27-9136-4616-AF97-93E9D42F28BA}"/>
              </a:ext>
            </a:extLst>
          </p:cNvPr>
          <p:cNvSpPr txBox="1"/>
          <p:nvPr/>
        </p:nvSpPr>
        <p:spPr>
          <a:xfrm>
            <a:off x="19296939" y="5050534"/>
            <a:ext cx="4992029" cy="471924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fromWordArt="0" anchor="ctr" anchorCtr="0" forceAA="0" compatLnSpc="1">
            <a:prstTxWarp prst="textNoShape">
              <a:avLst/>
            </a:prstTxWarp>
            <a:spAutoFit/>
          </a:bodyPr>
          <a:lstStyle/>
          <a:p>
            <a:pPr algn="l"/>
            <a:r>
              <a:rPr lang="en-US" dirty="0">
                <a:solidFill>
                  <a:schemeClr val="tx1">
                    <a:lumMod val="50000"/>
                    <a:lumOff val="50000"/>
                  </a:schemeClr>
                </a:solidFill>
              </a:rPr>
              <a:t>June 30, 2028</a:t>
            </a:r>
          </a:p>
          <a:p>
            <a:pPr algn="l"/>
            <a:r>
              <a:rPr lang="en-US" dirty="0">
                <a:solidFill>
                  <a:schemeClr val="tx1">
                    <a:lumMod val="50000"/>
                    <a:lumOff val="50000"/>
                  </a:schemeClr>
                </a:solidFill>
              </a:rPr>
              <a:t>(After 10 years)</a:t>
            </a:r>
          </a:p>
          <a:p>
            <a:pPr algn="l"/>
            <a:r>
              <a:rPr lang="en-US" dirty="0">
                <a:solidFill>
                  <a:schemeClr val="tx1">
                    <a:lumMod val="50000"/>
                    <a:lumOff val="50000"/>
                  </a:schemeClr>
                </a:solidFill>
              </a:rPr>
              <a:t>Taxpayer's sells its investment for $2M</a:t>
            </a:r>
          </a:p>
          <a:p>
            <a:pPr algn="l"/>
            <a:endParaRPr lang="en-US" dirty="0">
              <a:solidFill>
                <a:schemeClr val="tx1">
                  <a:lumMod val="50000"/>
                  <a:lumOff val="50000"/>
                </a:schemeClr>
              </a:solidFill>
            </a:endParaRPr>
          </a:p>
          <a:p>
            <a:pPr algn="l"/>
            <a:r>
              <a:rPr lang="en-US" dirty="0">
                <a:solidFill>
                  <a:schemeClr val="tx1">
                    <a:lumMod val="50000"/>
                    <a:lumOff val="50000"/>
                  </a:schemeClr>
                </a:solidFill>
              </a:rPr>
              <a:t>Basis in the investment is deemed to be FMV</a:t>
            </a:r>
          </a:p>
          <a:p>
            <a:pPr algn="l"/>
            <a:endParaRPr lang="en-US" dirty="0">
              <a:solidFill>
                <a:schemeClr val="tx1">
                  <a:lumMod val="50000"/>
                  <a:lumOff val="50000"/>
                </a:schemeClr>
              </a:solidFill>
            </a:endParaRPr>
          </a:p>
          <a:p>
            <a:pPr algn="l"/>
            <a:r>
              <a:rPr lang="en-US" dirty="0">
                <a:solidFill>
                  <a:srgbClr val="00B050"/>
                </a:solidFill>
              </a:rPr>
              <a:t>The effect is no tax on appreciation in investment</a:t>
            </a:r>
          </a:p>
        </p:txBody>
      </p:sp>
      <p:cxnSp>
        <p:nvCxnSpPr>
          <p:cNvPr id="43" name="Straight Arrow Connector 42">
            <a:extLst>
              <a:ext uri="{FF2B5EF4-FFF2-40B4-BE49-F238E27FC236}">
                <a16:creationId xmlns:a16="http://schemas.microsoft.com/office/drawing/2014/main" id="{CFF5E023-42CD-44F6-86D2-2E91DB7B392E}"/>
              </a:ext>
            </a:extLst>
          </p:cNvPr>
          <p:cNvCxnSpPr>
            <a:cxnSpLocks/>
          </p:cNvCxnSpPr>
          <p:nvPr/>
        </p:nvCxnSpPr>
        <p:spPr>
          <a:xfrm>
            <a:off x="19192911" y="5106552"/>
            <a:ext cx="22303" cy="4427033"/>
          </a:xfrm>
          <a:prstGeom prst="straightConnector1">
            <a:avLst/>
          </a:prstGeom>
          <a:ln/>
        </p:spPr>
        <p:style>
          <a:lnRef idx="1">
            <a:schemeClr val="accent3"/>
          </a:lnRef>
          <a:fillRef idx="0">
            <a:schemeClr val="accent3"/>
          </a:fillRef>
          <a:effectRef idx="0">
            <a:schemeClr val="accent3"/>
          </a:effectRef>
          <a:fontRef idx="minor">
            <a:schemeClr val="tx1"/>
          </a:fontRef>
        </p:style>
      </p:cxnSp>
      <p:sp>
        <p:nvSpPr>
          <p:cNvPr id="27" name="矩形 9">
            <a:extLst>
              <a:ext uri="{FF2B5EF4-FFF2-40B4-BE49-F238E27FC236}">
                <a16:creationId xmlns:a16="http://schemas.microsoft.com/office/drawing/2014/main" id="{9CA4B8B7-01CE-4E46-9F46-5FF89DA5E09D}"/>
              </a:ext>
            </a:extLst>
          </p:cNvPr>
          <p:cNvSpPr/>
          <p:nvPr/>
        </p:nvSpPr>
        <p:spPr>
          <a:xfrm>
            <a:off x="3048000" y="13321847"/>
            <a:ext cx="18288000" cy="415926"/>
          </a:xfrm>
          <a:prstGeom prst="rect">
            <a:avLst/>
          </a:prstGeom>
          <a:gradFill>
            <a:gsLst>
              <a:gs pos="0">
                <a:srgbClr val="185377"/>
              </a:gs>
              <a:gs pos="100000">
                <a:srgbClr val="FF7E0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6000"/>
          </a:p>
        </p:txBody>
      </p:sp>
    </p:spTree>
    <p:extLst>
      <p:ext uri="{BB962C8B-B14F-4D97-AF65-F5344CB8AC3E}">
        <p14:creationId xmlns:p14="http://schemas.microsoft.com/office/powerpoint/2010/main" val="745957200"/>
      </p:ext>
    </p:extLst>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Oval 12">
            <a:extLst>
              <a:ext uri="{FF2B5EF4-FFF2-40B4-BE49-F238E27FC236}">
                <a16:creationId xmlns:a16="http://schemas.microsoft.com/office/drawing/2014/main" id="{7BA78401-71BF-4513-90C2-6F8C385EA260}"/>
              </a:ext>
            </a:extLst>
          </p:cNvPr>
          <p:cNvSpPr/>
          <p:nvPr/>
        </p:nvSpPr>
        <p:spPr>
          <a:xfrm>
            <a:off x="1191044" y="460352"/>
            <a:ext cx="4519960" cy="4519960"/>
          </a:xfrm>
          <a:prstGeom prst="ellipse">
            <a:avLst/>
          </a:prstGeom>
          <a:solidFill>
            <a:schemeClr val="accent3"/>
          </a:solidFill>
          <a:ln w="12700" cap="flat">
            <a:noFill/>
            <a:miter lim="400000"/>
          </a:ln>
          <a:effectLst>
            <a:outerShdw blurRad="381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a:ln>
                <a:noFill/>
              </a:ln>
              <a:solidFill>
                <a:srgbClr val="FFFFFF"/>
              </a:solidFill>
              <a:effectLst/>
              <a:uFillTx/>
              <a:latin typeface="+mj-lt"/>
              <a:ea typeface="+mj-ea"/>
              <a:cs typeface="+mj-cs"/>
              <a:sym typeface="Helvetica Neue Medium"/>
            </a:endParaRPr>
          </a:p>
        </p:txBody>
      </p:sp>
      <p:pic>
        <p:nvPicPr>
          <p:cNvPr id="3" name="Picture 3" descr="A screenshot of a map&#10;&#10;Description generated with very high confidence">
            <a:extLst>
              <a:ext uri="{FF2B5EF4-FFF2-40B4-BE49-F238E27FC236}">
                <a16:creationId xmlns:a16="http://schemas.microsoft.com/office/drawing/2014/main" id="{C19EED2C-DC06-47A5-8E7C-F784D650D5DF}"/>
              </a:ext>
            </a:extLst>
          </p:cNvPr>
          <p:cNvPicPr>
            <a:picLocks noChangeAspect="1"/>
          </p:cNvPicPr>
          <p:nvPr/>
        </p:nvPicPr>
        <p:blipFill>
          <a:blip r:embed="rId3"/>
          <a:stretch>
            <a:fillRect/>
          </a:stretch>
        </p:blipFill>
        <p:spPr>
          <a:xfrm>
            <a:off x="7338453" y="1162048"/>
            <a:ext cx="16955211" cy="10301925"/>
          </a:xfrm>
          <a:prstGeom prst="rect">
            <a:avLst/>
          </a:prstGeom>
        </p:spPr>
      </p:pic>
      <p:sp>
        <p:nvSpPr>
          <p:cNvPr id="15" name="TextBox 14">
            <a:extLst>
              <a:ext uri="{FF2B5EF4-FFF2-40B4-BE49-F238E27FC236}">
                <a16:creationId xmlns:a16="http://schemas.microsoft.com/office/drawing/2014/main" id="{003DCBA6-55AE-A14C-AB7B-512EC68F1DA4}"/>
              </a:ext>
            </a:extLst>
          </p:cNvPr>
          <p:cNvSpPr txBox="1"/>
          <p:nvPr/>
        </p:nvSpPr>
        <p:spPr>
          <a:xfrm>
            <a:off x="1622910" y="1619105"/>
            <a:ext cx="3646388" cy="231858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r>
              <a:rPr kumimoji="0" lang="en-US" sz="3600" b="1" i="0" u="none" strike="noStrike" cap="none" spc="0" normalizeH="0" baseline="0">
                <a:ln>
                  <a:noFill/>
                </a:ln>
                <a:solidFill>
                  <a:srgbClr val="7F7F7F"/>
                </a:solidFill>
                <a:effectLst/>
                <a:uFillTx/>
                <a:latin typeface="Helvetica Neue"/>
                <a:ea typeface="Helvetica Neue"/>
                <a:cs typeface="Helvetica Neue"/>
                <a:sym typeface="Helvetica Neue"/>
              </a:rPr>
              <a:t>Opportunity Zone</a:t>
            </a:r>
            <a:r>
              <a:rPr lang="en-US" sz="3600">
                <a:solidFill>
                  <a:srgbClr val="7F7F7F"/>
                </a:solidFill>
              </a:rPr>
              <a:t> </a:t>
            </a:r>
          </a:p>
          <a:p>
            <a:pPr marL="0" marR="0" indent="0" algn="ctr" defTabSz="825500">
              <a:lnSpc>
                <a:spcPct val="100000"/>
              </a:lnSpc>
              <a:spcBef>
                <a:spcPts val="0"/>
              </a:spcBef>
              <a:spcAft>
                <a:spcPts val="0"/>
              </a:spcAft>
              <a:buClrTx/>
              <a:buSzTx/>
              <a:buFontTx/>
              <a:buNone/>
              <a:tabLst/>
            </a:pPr>
            <a:r>
              <a:rPr kumimoji="0" lang="en-US" sz="3600" b="1" i="0" u="none" strike="noStrike" cap="none" spc="0" normalizeH="0" baseline="0">
                <a:ln>
                  <a:noFill/>
                </a:ln>
                <a:solidFill>
                  <a:srgbClr val="7F7F7F"/>
                </a:solidFill>
                <a:effectLst/>
                <a:uFillTx/>
                <a:latin typeface="Helvetica Neue"/>
                <a:ea typeface="Helvetica Neue"/>
                <a:cs typeface="Helvetica Neue"/>
                <a:sym typeface="Helvetica Neue"/>
              </a:rPr>
              <a:t>Incremental </a:t>
            </a:r>
            <a:r>
              <a:rPr lang="en-US" sz="3600">
                <a:solidFill>
                  <a:srgbClr val="7F7F7F"/>
                </a:solidFill>
              </a:rPr>
              <a:t>Benefits</a:t>
            </a:r>
            <a:endParaRPr lang="en-US" sz="2800">
              <a:solidFill>
                <a:srgbClr val="7F7F7F"/>
              </a:solidFill>
            </a:endParaRPr>
          </a:p>
        </p:txBody>
      </p:sp>
      <p:pic>
        <p:nvPicPr>
          <p:cNvPr id="27" name="Picture 27">
            <a:extLst>
              <a:ext uri="{FF2B5EF4-FFF2-40B4-BE49-F238E27FC236}">
                <a16:creationId xmlns:a16="http://schemas.microsoft.com/office/drawing/2014/main" id="{0F75BFFD-03B4-4E8A-9046-406A5F948D23}"/>
              </a:ext>
            </a:extLst>
          </p:cNvPr>
          <p:cNvPicPr>
            <a:picLocks noChangeAspect="1"/>
          </p:cNvPicPr>
          <p:nvPr/>
        </p:nvPicPr>
        <p:blipFill>
          <a:blip r:embed="rId4"/>
          <a:stretch>
            <a:fillRect/>
          </a:stretch>
        </p:blipFill>
        <p:spPr>
          <a:xfrm>
            <a:off x="345560" y="5443566"/>
            <a:ext cx="6582888" cy="6015414"/>
          </a:xfrm>
          <a:prstGeom prst="rect">
            <a:avLst/>
          </a:prstGeom>
        </p:spPr>
      </p:pic>
      <p:sp>
        <p:nvSpPr>
          <p:cNvPr id="7" name="矩形 9">
            <a:extLst>
              <a:ext uri="{FF2B5EF4-FFF2-40B4-BE49-F238E27FC236}">
                <a16:creationId xmlns:a16="http://schemas.microsoft.com/office/drawing/2014/main" id="{61F540E2-2669-A146-82A2-51E8CA4C90AF}"/>
              </a:ext>
            </a:extLst>
          </p:cNvPr>
          <p:cNvSpPr/>
          <p:nvPr/>
        </p:nvSpPr>
        <p:spPr>
          <a:xfrm>
            <a:off x="3048000" y="13321847"/>
            <a:ext cx="18288000" cy="415926"/>
          </a:xfrm>
          <a:prstGeom prst="rect">
            <a:avLst/>
          </a:prstGeom>
          <a:gradFill>
            <a:gsLst>
              <a:gs pos="0">
                <a:srgbClr val="185377"/>
              </a:gs>
              <a:gs pos="100000">
                <a:srgbClr val="FF7E0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6000"/>
          </a:p>
        </p:txBody>
      </p:sp>
    </p:spTree>
    <p:extLst>
      <p:ext uri="{BB962C8B-B14F-4D97-AF65-F5344CB8AC3E}">
        <p14:creationId xmlns:p14="http://schemas.microsoft.com/office/powerpoint/2010/main" val="998409657"/>
      </p:ext>
    </p:extLst>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Oval 16">
            <a:extLst>
              <a:ext uri="{FF2B5EF4-FFF2-40B4-BE49-F238E27FC236}">
                <a16:creationId xmlns:a16="http://schemas.microsoft.com/office/drawing/2014/main" id="{93F36787-2768-4A62-A301-41D6F6E68922}"/>
              </a:ext>
            </a:extLst>
          </p:cNvPr>
          <p:cNvSpPr/>
          <p:nvPr/>
        </p:nvSpPr>
        <p:spPr>
          <a:xfrm>
            <a:off x="18274611" y="2729319"/>
            <a:ext cx="4519960" cy="4519960"/>
          </a:xfrm>
          <a:prstGeom prst="ellipse">
            <a:avLst/>
          </a:prstGeom>
          <a:solidFill>
            <a:schemeClr val="accent3"/>
          </a:solidFill>
          <a:ln w="12700" cap="flat">
            <a:noFill/>
            <a:miter lim="400000"/>
          </a:ln>
          <a:effectLst>
            <a:outerShdw blurRad="381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a:ln>
                <a:noFill/>
              </a:ln>
              <a:solidFill>
                <a:srgbClr val="FFFFFF"/>
              </a:solidFill>
              <a:effectLst/>
              <a:uFillTx/>
              <a:latin typeface="+mj-lt"/>
              <a:ea typeface="+mj-ea"/>
              <a:cs typeface="+mj-cs"/>
              <a:sym typeface="Helvetica Neue Medium"/>
            </a:endParaRPr>
          </a:p>
        </p:txBody>
      </p:sp>
      <p:sp>
        <p:nvSpPr>
          <p:cNvPr id="14" name="TextBox 13">
            <a:extLst>
              <a:ext uri="{FF2B5EF4-FFF2-40B4-BE49-F238E27FC236}">
                <a16:creationId xmlns:a16="http://schemas.microsoft.com/office/drawing/2014/main" id="{062E21E0-8052-7F46-982B-EDE215B488A0}"/>
              </a:ext>
            </a:extLst>
          </p:cNvPr>
          <p:cNvSpPr txBox="1"/>
          <p:nvPr/>
        </p:nvSpPr>
        <p:spPr>
          <a:xfrm>
            <a:off x="18572108" y="3953584"/>
            <a:ext cx="4089261" cy="241091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r>
              <a:rPr lang="en-US" sz="5000">
                <a:solidFill>
                  <a:srgbClr val="7F7F7F"/>
                </a:solidFill>
              </a:rPr>
              <a:t>Perishability </a:t>
            </a:r>
            <a:endParaRPr lang="en-US">
              <a:solidFill>
                <a:srgbClr val="7F7F7F"/>
              </a:solidFill>
            </a:endParaRPr>
          </a:p>
          <a:p>
            <a:r>
              <a:rPr lang="en-US" sz="5000">
                <a:solidFill>
                  <a:srgbClr val="7F7F7F"/>
                </a:solidFill>
              </a:rPr>
              <a:t>of </a:t>
            </a:r>
            <a:endParaRPr lang="en-US">
              <a:solidFill>
                <a:srgbClr val="7F7F7F"/>
              </a:solidFill>
            </a:endParaRPr>
          </a:p>
          <a:p>
            <a:pPr marL="0" marR="0" indent="0" algn="ctr" defTabSz="825500">
              <a:lnSpc>
                <a:spcPct val="100000"/>
              </a:lnSpc>
              <a:spcBef>
                <a:spcPts val="0"/>
              </a:spcBef>
              <a:spcAft>
                <a:spcPts val="0"/>
              </a:spcAft>
              <a:buClrTx/>
              <a:buSzTx/>
              <a:buFontTx/>
              <a:buNone/>
              <a:tabLst/>
            </a:pPr>
            <a:r>
              <a:rPr lang="en-US" sz="5000">
                <a:solidFill>
                  <a:srgbClr val="7F7F7F"/>
                </a:solidFill>
              </a:rPr>
              <a:t>Incentives</a:t>
            </a:r>
            <a:endParaRPr lang="en-US">
              <a:solidFill>
                <a:srgbClr val="7F7F7F"/>
              </a:solidFill>
            </a:endParaRPr>
          </a:p>
        </p:txBody>
      </p:sp>
      <p:pic>
        <p:nvPicPr>
          <p:cNvPr id="2" name="Picture 11" descr="A close up of a map&#10;&#10;Description generated with very high confidence">
            <a:extLst>
              <a:ext uri="{FF2B5EF4-FFF2-40B4-BE49-F238E27FC236}">
                <a16:creationId xmlns:a16="http://schemas.microsoft.com/office/drawing/2014/main" id="{56212653-A560-48CC-8C47-173DE1180D3E}"/>
              </a:ext>
            </a:extLst>
          </p:cNvPr>
          <p:cNvPicPr>
            <a:picLocks noChangeAspect="1"/>
          </p:cNvPicPr>
          <p:nvPr/>
        </p:nvPicPr>
        <p:blipFill>
          <a:blip r:embed="rId3"/>
          <a:stretch>
            <a:fillRect/>
          </a:stretch>
        </p:blipFill>
        <p:spPr>
          <a:xfrm>
            <a:off x="1169335" y="345759"/>
            <a:ext cx="16866146" cy="11087316"/>
          </a:xfrm>
          <a:prstGeom prst="rect">
            <a:avLst/>
          </a:prstGeom>
        </p:spPr>
      </p:pic>
      <p:sp>
        <p:nvSpPr>
          <p:cNvPr id="18" name="TextBox 17">
            <a:extLst>
              <a:ext uri="{FF2B5EF4-FFF2-40B4-BE49-F238E27FC236}">
                <a16:creationId xmlns:a16="http://schemas.microsoft.com/office/drawing/2014/main" id="{4CEE05FA-A50E-4427-97F0-C5611681FA84}"/>
              </a:ext>
            </a:extLst>
          </p:cNvPr>
          <p:cNvSpPr txBox="1"/>
          <p:nvPr/>
        </p:nvSpPr>
        <p:spPr>
          <a:xfrm rot="16200000">
            <a:off x="-1201484" y="5425520"/>
            <a:ext cx="4174272" cy="56425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fromWordArt="0" anchor="ctr" anchorCtr="0" forceAA="0" compatLnSpc="1">
            <a:prstTxWarp prst="textNoShape">
              <a:avLst/>
            </a:prstTxWarp>
            <a:spAutoFit/>
          </a:bodyPr>
          <a:lstStyle/>
          <a:p>
            <a:pPr algn="l"/>
            <a:r>
              <a:rPr lang="en-US">
                <a:solidFill>
                  <a:schemeClr val="tx1">
                    <a:lumMod val="50000"/>
                    <a:lumOff val="50000"/>
                  </a:schemeClr>
                </a:solidFill>
              </a:rPr>
              <a:t>Incremental IRR</a:t>
            </a:r>
            <a:endParaRPr lang="en-US" sz="3000" b="1" i="0" u="none" strike="noStrike" cap="none" spc="0" normalizeH="0" baseline="0">
              <a:ln>
                <a:noFill/>
              </a:ln>
              <a:solidFill>
                <a:schemeClr val="tx1">
                  <a:lumMod val="50000"/>
                  <a:lumOff val="50000"/>
                </a:schemeClr>
              </a:solidFill>
              <a:effectLst/>
              <a:uFillTx/>
              <a:latin typeface="Helvetica Neue"/>
              <a:ea typeface="Helvetica Neue"/>
              <a:cs typeface="Helvetica Neue"/>
            </a:endParaRPr>
          </a:p>
        </p:txBody>
      </p:sp>
      <p:sp>
        <p:nvSpPr>
          <p:cNvPr id="19" name="TextBox 18">
            <a:extLst>
              <a:ext uri="{FF2B5EF4-FFF2-40B4-BE49-F238E27FC236}">
                <a16:creationId xmlns:a16="http://schemas.microsoft.com/office/drawing/2014/main" id="{27C045AB-FB2E-44E7-9BFF-6FB1345A4DF2}"/>
              </a:ext>
            </a:extLst>
          </p:cNvPr>
          <p:cNvSpPr txBox="1"/>
          <p:nvPr/>
        </p:nvSpPr>
        <p:spPr>
          <a:xfrm>
            <a:off x="6490235" y="11666799"/>
            <a:ext cx="6226628" cy="56425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fromWordArt="0" anchor="ctr" anchorCtr="0" forceAA="0" compatLnSpc="1">
            <a:prstTxWarp prst="textNoShape">
              <a:avLst/>
            </a:prstTxWarp>
            <a:spAutoFit/>
          </a:bodyPr>
          <a:lstStyle/>
          <a:p>
            <a:pPr algn="l"/>
            <a:r>
              <a:rPr lang="en-US">
                <a:solidFill>
                  <a:schemeClr val="tx1">
                    <a:lumMod val="50000"/>
                    <a:lumOff val="50000"/>
                  </a:schemeClr>
                </a:solidFill>
              </a:rPr>
              <a:t>Year of QOF Initial Investment </a:t>
            </a:r>
            <a:endParaRPr lang="en-US" sz="3000" b="1" i="0" u="none" strike="noStrike" cap="none" spc="0" normalizeH="0" baseline="0">
              <a:ln>
                <a:noFill/>
              </a:ln>
              <a:solidFill>
                <a:schemeClr val="tx1">
                  <a:lumMod val="50000"/>
                  <a:lumOff val="50000"/>
                </a:schemeClr>
              </a:solidFill>
              <a:effectLst/>
              <a:uFillTx/>
              <a:latin typeface="Helvetica Neue"/>
              <a:ea typeface="Helvetica Neue"/>
              <a:cs typeface="Helvetica Neue"/>
            </a:endParaRPr>
          </a:p>
        </p:txBody>
      </p:sp>
      <p:sp>
        <p:nvSpPr>
          <p:cNvPr id="8" name="矩形 9">
            <a:extLst>
              <a:ext uri="{FF2B5EF4-FFF2-40B4-BE49-F238E27FC236}">
                <a16:creationId xmlns:a16="http://schemas.microsoft.com/office/drawing/2014/main" id="{B623EAE7-FB23-2D4E-A8C2-ADF42B582385}"/>
              </a:ext>
            </a:extLst>
          </p:cNvPr>
          <p:cNvSpPr/>
          <p:nvPr/>
        </p:nvSpPr>
        <p:spPr>
          <a:xfrm>
            <a:off x="3048000" y="13321847"/>
            <a:ext cx="18288000" cy="415926"/>
          </a:xfrm>
          <a:prstGeom prst="rect">
            <a:avLst/>
          </a:prstGeom>
          <a:gradFill>
            <a:gsLst>
              <a:gs pos="0">
                <a:srgbClr val="185377"/>
              </a:gs>
              <a:gs pos="100000">
                <a:srgbClr val="FF7E0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6000"/>
          </a:p>
        </p:txBody>
      </p:sp>
    </p:spTree>
    <p:extLst>
      <p:ext uri="{BB962C8B-B14F-4D97-AF65-F5344CB8AC3E}">
        <p14:creationId xmlns:p14="http://schemas.microsoft.com/office/powerpoint/2010/main" val="3629212139"/>
      </p:ext>
    </p:extLst>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a:xfrm>
            <a:off x="2710776" y="2877530"/>
            <a:ext cx="18962452" cy="8702676"/>
          </a:xfrm>
        </p:spPr>
        <p:txBody>
          <a:bodyPr/>
          <a:lstStyle/>
          <a:p>
            <a:pPr marL="0" indent="0" algn="ctr" rtl="0">
              <a:buNone/>
            </a:pPr>
            <a:r>
              <a:rPr lang="en-US" sz="7200" dirty="0">
                <a:solidFill>
                  <a:schemeClr val="accent1"/>
                </a:solidFill>
              </a:rPr>
              <a:t>Can’t be a “Sin Business”</a:t>
            </a:r>
            <a:endParaRPr lang="en-US" sz="1600" dirty="0"/>
          </a:p>
          <a:p>
            <a:pPr marL="0" indent="0" algn="ctr" rtl="0">
              <a:buNone/>
            </a:pPr>
            <a:r>
              <a:rPr lang="en-US" sz="5500" dirty="0">
                <a:solidFill>
                  <a:schemeClr val="tx1">
                    <a:lumMod val="65000"/>
                    <a:lumOff val="35000"/>
                  </a:schemeClr>
                </a:solidFill>
              </a:rPr>
              <a:t>A private or commercial golf course, country club, massage parlor, hot tub facility, suntan facility, racetrack or other facility used for gambling, or any store the principal business of which is the sale of alcoholic beverages for consumption off premises. </a:t>
            </a:r>
          </a:p>
        </p:txBody>
      </p:sp>
      <p:sp>
        <p:nvSpPr>
          <p:cNvPr id="6" name="TextBox 5">
            <a:extLst>
              <a:ext uri="{FF2B5EF4-FFF2-40B4-BE49-F238E27FC236}">
                <a16:creationId xmlns:a16="http://schemas.microsoft.com/office/drawing/2014/main" id="{B9522486-3E93-DE4E-8EC7-3896BEDBB856}"/>
              </a:ext>
            </a:extLst>
          </p:cNvPr>
          <p:cNvSpPr txBox="1"/>
          <p:nvPr/>
        </p:nvSpPr>
        <p:spPr>
          <a:xfrm>
            <a:off x="7148539" y="1082584"/>
            <a:ext cx="9138720" cy="87203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lang="en-US" sz="5000" dirty="0" err="1"/>
              <a:t>QOZBiz</a:t>
            </a:r>
            <a:r>
              <a:rPr lang="en-US" sz="5000" dirty="0"/>
              <a:t> Excluded Businesses</a:t>
            </a:r>
            <a:endParaRPr kumimoji="0" lang="en-US" sz="5000" b="1" i="0" u="none" strike="noStrike" cap="none" spc="0" normalizeH="0" baseline="0" dirty="0">
              <a:ln>
                <a:noFill/>
              </a:ln>
              <a:solidFill>
                <a:srgbClr val="000000"/>
              </a:solidFill>
              <a:effectLst/>
              <a:uFillTx/>
              <a:latin typeface="Helvetica Neue"/>
              <a:ea typeface="Helvetica Neue"/>
              <a:cs typeface="Helvetica Neue"/>
              <a:sym typeface="Helvetica Neue"/>
            </a:endParaRPr>
          </a:p>
        </p:txBody>
      </p:sp>
      <p:sp>
        <p:nvSpPr>
          <p:cNvPr id="4" name="矩形 9">
            <a:extLst>
              <a:ext uri="{FF2B5EF4-FFF2-40B4-BE49-F238E27FC236}">
                <a16:creationId xmlns:a16="http://schemas.microsoft.com/office/drawing/2014/main" id="{9691BBFC-E143-9743-A719-031A95D958D6}"/>
              </a:ext>
            </a:extLst>
          </p:cNvPr>
          <p:cNvSpPr/>
          <p:nvPr/>
        </p:nvSpPr>
        <p:spPr>
          <a:xfrm>
            <a:off x="3048000" y="13321847"/>
            <a:ext cx="18288000" cy="415926"/>
          </a:xfrm>
          <a:prstGeom prst="rect">
            <a:avLst/>
          </a:prstGeom>
          <a:gradFill>
            <a:gsLst>
              <a:gs pos="0">
                <a:srgbClr val="185377"/>
              </a:gs>
              <a:gs pos="100000">
                <a:srgbClr val="FF7E0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6000"/>
          </a:p>
        </p:txBody>
      </p:sp>
    </p:spTree>
    <p:extLst>
      <p:ext uri="{BB962C8B-B14F-4D97-AF65-F5344CB8AC3E}">
        <p14:creationId xmlns:p14="http://schemas.microsoft.com/office/powerpoint/2010/main" val="3977662309"/>
      </p:ext>
    </p:extLst>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A78F636-E1B1-6443-A181-1655FBEC46EA}"/>
              </a:ext>
            </a:extLst>
          </p:cNvPr>
          <p:cNvSpPr/>
          <p:nvPr/>
        </p:nvSpPr>
        <p:spPr>
          <a:xfrm>
            <a:off x="2936113" y="804893"/>
            <a:ext cx="18511799" cy="861774"/>
          </a:xfrm>
          <a:prstGeom prst="rect">
            <a:avLst/>
          </a:prstGeom>
        </p:spPr>
        <p:txBody>
          <a:bodyPr wrap="none">
            <a:spAutoFit/>
          </a:bodyPr>
          <a:lstStyle/>
          <a:p>
            <a:r>
              <a:rPr lang="en-US" sz="5000" dirty="0"/>
              <a:t>Readily Identifiable Investment Types for Opportunity Zones</a:t>
            </a:r>
          </a:p>
        </p:txBody>
      </p:sp>
      <p:sp>
        <p:nvSpPr>
          <p:cNvPr id="3" name="TextBox 2">
            <a:extLst>
              <a:ext uri="{FF2B5EF4-FFF2-40B4-BE49-F238E27FC236}">
                <a16:creationId xmlns:a16="http://schemas.microsoft.com/office/drawing/2014/main" id="{12D3BB41-10D8-214E-957F-275B66D8CF97}"/>
              </a:ext>
            </a:extLst>
          </p:cNvPr>
          <p:cNvSpPr txBox="1"/>
          <p:nvPr/>
        </p:nvSpPr>
        <p:spPr>
          <a:xfrm>
            <a:off x="2730499" y="5306105"/>
            <a:ext cx="3949287" cy="194925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lang="en-US" sz="4000" dirty="0"/>
              <a:t>Real Estate in Opportunity Zones</a:t>
            </a:r>
            <a:endParaRPr kumimoji="0" lang="en-US" sz="4000" b="1" i="0" u="none" strike="noStrike" cap="none" spc="0" normalizeH="0" baseline="0" dirty="0">
              <a:ln>
                <a:noFill/>
              </a:ln>
              <a:solidFill>
                <a:srgbClr val="000000"/>
              </a:solidFill>
              <a:effectLst/>
              <a:uFillTx/>
              <a:latin typeface="Helvetica Neue"/>
              <a:ea typeface="Helvetica Neue"/>
              <a:cs typeface="Helvetica Neue"/>
              <a:sym typeface="Helvetica Neue"/>
            </a:endParaRPr>
          </a:p>
        </p:txBody>
      </p:sp>
      <p:sp>
        <p:nvSpPr>
          <p:cNvPr id="4" name="TextBox 3">
            <a:extLst>
              <a:ext uri="{FF2B5EF4-FFF2-40B4-BE49-F238E27FC236}">
                <a16:creationId xmlns:a16="http://schemas.microsoft.com/office/drawing/2014/main" id="{0711CDB4-990B-8A42-90D4-2D66F1F1427E}"/>
              </a:ext>
            </a:extLst>
          </p:cNvPr>
          <p:cNvSpPr txBox="1"/>
          <p:nvPr/>
        </p:nvSpPr>
        <p:spPr>
          <a:xfrm>
            <a:off x="7515859" y="5306105"/>
            <a:ext cx="3949287" cy="256480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lang="en-US" sz="4000" dirty="0"/>
              <a:t>Opening New Businesses in Opportunity Zones</a:t>
            </a:r>
            <a:endParaRPr kumimoji="0" lang="en-US" sz="4000" b="1" i="0" u="none" strike="noStrike" cap="none" spc="0" normalizeH="0" baseline="0" dirty="0">
              <a:ln>
                <a:noFill/>
              </a:ln>
              <a:solidFill>
                <a:srgbClr val="000000"/>
              </a:solidFill>
              <a:effectLst/>
              <a:uFillTx/>
              <a:latin typeface="Helvetica Neue"/>
              <a:ea typeface="Helvetica Neue"/>
              <a:cs typeface="Helvetica Neue"/>
              <a:sym typeface="Helvetica Neue"/>
            </a:endParaRPr>
          </a:p>
        </p:txBody>
      </p:sp>
      <p:sp>
        <p:nvSpPr>
          <p:cNvPr id="5" name="TextBox 4">
            <a:extLst>
              <a:ext uri="{FF2B5EF4-FFF2-40B4-BE49-F238E27FC236}">
                <a16:creationId xmlns:a16="http://schemas.microsoft.com/office/drawing/2014/main" id="{C149A4D8-6FEB-E24A-A64A-137A549094B4}"/>
              </a:ext>
            </a:extLst>
          </p:cNvPr>
          <p:cNvSpPr txBox="1"/>
          <p:nvPr/>
        </p:nvSpPr>
        <p:spPr>
          <a:xfrm>
            <a:off x="12301219" y="5306105"/>
            <a:ext cx="3949287" cy="318035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lang="en-US" sz="4000" dirty="0"/>
              <a:t>Expansion of Existing Businesses into the Opportunity Zones</a:t>
            </a:r>
            <a:endParaRPr kumimoji="0" lang="en-US" sz="4000" b="1" i="0" u="none" strike="noStrike" cap="none" spc="0" normalizeH="0" baseline="0" dirty="0">
              <a:ln>
                <a:noFill/>
              </a:ln>
              <a:solidFill>
                <a:srgbClr val="000000"/>
              </a:solidFill>
              <a:effectLst/>
              <a:uFillTx/>
              <a:latin typeface="Helvetica Neue"/>
              <a:ea typeface="Helvetica Neue"/>
              <a:cs typeface="Helvetica Neue"/>
              <a:sym typeface="Helvetica Neue"/>
            </a:endParaRPr>
          </a:p>
        </p:txBody>
      </p:sp>
      <p:sp>
        <p:nvSpPr>
          <p:cNvPr id="6" name="TextBox 5">
            <a:extLst>
              <a:ext uri="{FF2B5EF4-FFF2-40B4-BE49-F238E27FC236}">
                <a16:creationId xmlns:a16="http://schemas.microsoft.com/office/drawing/2014/main" id="{493FD7E9-E275-A34C-BCF9-CE9830794461}"/>
              </a:ext>
            </a:extLst>
          </p:cNvPr>
          <p:cNvSpPr txBox="1"/>
          <p:nvPr/>
        </p:nvSpPr>
        <p:spPr>
          <a:xfrm>
            <a:off x="17086579" y="5306105"/>
            <a:ext cx="3949287" cy="379591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lang="en-US" sz="4000" dirty="0"/>
              <a:t>Expansion of Existing Businesses already in Opportunity Zones</a:t>
            </a:r>
            <a:endParaRPr kumimoji="0" lang="en-US" sz="4000" b="1" i="0" u="none" strike="noStrike" cap="none" spc="0" normalizeH="0" baseline="0" dirty="0">
              <a:ln>
                <a:noFill/>
              </a:ln>
              <a:solidFill>
                <a:srgbClr val="000000"/>
              </a:solidFill>
              <a:effectLst/>
              <a:uFillTx/>
              <a:latin typeface="Helvetica Neue"/>
              <a:ea typeface="Helvetica Neue"/>
              <a:cs typeface="Helvetica Neue"/>
              <a:sym typeface="Helvetica Neue"/>
            </a:endParaRPr>
          </a:p>
        </p:txBody>
      </p:sp>
      <p:pic>
        <p:nvPicPr>
          <p:cNvPr id="8" name="Picture 7" descr="A close up of a sign&#10;&#10;Description automatically generated">
            <a:extLst>
              <a:ext uri="{FF2B5EF4-FFF2-40B4-BE49-F238E27FC236}">
                <a16:creationId xmlns:a16="http://schemas.microsoft.com/office/drawing/2014/main" id="{1F8A54D8-D46E-8247-A9FF-3FE77EDBA297}"/>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2730499" y="1973884"/>
            <a:ext cx="3949287" cy="3949287"/>
          </a:xfrm>
          <a:prstGeom prst="rect">
            <a:avLst/>
          </a:prstGeom>
        </p:spPr>
      </p:pic>
      <p:pic>
        <p:nvPicPr>
          <p:cNvPr id="11" name="Picture 10" descr="A close up of a sign&#10;&#10;Description automatically generated">
            <a:extLst>
              <a:ext uri="{FF2B5EF4-FFF2-40B4-BE49-F238E27FC236}">
                <a16:creationId xmlns:a16="http://schemas.microsoft.com/office/drawing/2014/main" id="{E8D7C8D4-EFCE-9048-BF68-5E165181AC54}"/>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8135943" y="1961323"/>
            <a:ext cx="2709118" cy="2859625"/>
          </a:xfrm>
          <a:prstGeom prst="rect">
            <a:avLst/>
          </a:prstGeom>
        </p:spPr>
      </p:pic>
      <p:pic>
        <p:nvPicPr>
          <p:cNvPr id="14" name="Picture 13" descr="A drawing of a cartoon character&#10;&#10;Description automatically generated">
            <a:extLst>
              <a:ext uri="{FF2B5EF4-FFF2-40B4-BE49-F238E27FC236}">
                <a16:creationId xmlns:a16="http://schemas.microsoft.com/office/drawing/2014/main" id="{8F0BF6FC-9154-E242-8E96-E84EF8B710C9}"/>
              </a:ext>
            </a:extLst>
          </p:cNvPr>
          <p:cNvPicPr>
            <a:picLocks noChangeAspect="1"/>
          </p:cNvPicPr>
          <p:nvPr/>
        </p:nvPicPr>
        <p:blipFill rotWithShape="1">
          <a:blip r:embed="rId6">
            <a:extLst>
              <a:ext uri="{28A0092B-C50C-407E-A947-70E740481C1C}">
                <a14:useLocalDpi xmlns:a14="http://schemas.microsoft.com/office/drawing/2010/main" val="0"/>
              </a:ext>
              <a:ext uri="{837473B0-CC2E-450A-ABE3-18F120FF3D39}">
                <a1611:picAttrSrcUrl xmlns:a1611="http://schemas.microsoft.com/office/drawing/2016/11/main" r:id="rId7"/>
              </a:ext>
            </a:extLst>
          </a:blip>
          <a:srcRect r="2735"/>
          <a:stretch/>
        </p:blipFill>
        <p:spPr>
          <a:xfrm>
            <a:off x="13296900" y="2199515"/>
            <a:ext cx="2689609" cy="2643579"/>
          </a:xfrm>
          <a:prstGeom prst="rect">
            <a:avLst/>
          </a:prstGeom>
        </p:spPr>
      </p:pic>
      <p:pic>
        <p:nvPicPr>
          <p:cNvPr id="17" name="Picture 16" descr="A close up of a flower garden&#10;&#10;Description automatically generated">
            <a:extLst>
              <a:ext uri="{FF2B5EF4-FFF2-40B4-BE49-F238E27FC236}">
                <a16:creationId xmlns:a16="http://schemas.microsoft.com/office/drawing/2014/main" id="{C1F28D6A-5D91-8048-8F55-45C9A17F3D6B}"/>
              </a:ext>
            </a:extLst>
          </p:cNvPr>
          <p:cNvPicPr>
            <a:picLocks noChangeAspect="1"/>
          </p:cNvPicPr>
          <p:nvPr/>
        </p:nvPicPr>
        <p:blipFill>
          <a:blip r:embed="rId8">
            <a:extLst>
              <a:ext uri="{28A0092B-C50C-407E-A947-70E740481C1C}">
                <a14:useLocalDpi xmlns:a14="http://schemas.microsoft.com/office/drawing/2010/main" val="0"/>
              </a:ext>
              <a:ext uri="{837473B0-CC2E-450A-ABE3-18F120FF3D39}">
                <a1611:picAttrSrcUrl xmlns:a1611="http://schemas.microsoft.com/office/drawing/2016/11/main" r:id="rId9"/>
              </a:ext>
            </a:extLst>
          </a:blip>
          <a:stretch>
            <a:fillRect/>
          </a:stretch>
        </p:blipFill>
        <p:spPr>
          <a:xfrm>
            <a:off x="18025966" y="2278289"/>
            <a:ext cx="2611227" cy="2564805"/>
          </a:xfrm>
          <a:prstGeom prst="rect">
            <a:avLst/>
          </a:prstGeom>
        </p:spPr>
      </p:pic>
      <p:sp>
        <p:nvSpPr>
          <p:cNvPr id="19" name="TextBox 18">
            <a:extLst>
              <a:ext uri="{FF2B5EF4-FFF2-40B4-BE49-F238E27FC236}">
                <a16:creationId xmlns:a16="http://schemas.microsoft.com/office/drawing/2014/main" id="{801FD3C7-ADBD-B545-ABEA-E268A7A19410}"/>
              </a:ext>
            </a:extLst>
          </p:cNvPr>
          <p:cNvSpPr txBox="1"/>
          <p:nvPr/>
        </p:nvSpPr>
        <p:spPr>
          <a:xfrm>
            <a:off x="2380359" y="8444698"/>
            <a:ext cx="21424135" cy="487312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r>
              <a:rPr kumimoji="0" lang="en-US" sz="10000" b="1" i="0" u="none" strike="noStrike" cap="none" spc="0" normalizeH="0" baseline="0" dirty="0">
                <a:ln>
                  <a:noFill/>
                </a:ln>
                <a:solidFill>
                  <a:srgbClr val="00B050"/>
                </a:solidFill>
                <a:effectLst/>
                <a:uFillTx/>
                <a:latin typeface="Helvetica Neue"/>
                <a:ea typeface="Helvetica Neue"/>
                <a:cs typeface="Helvetica Neue"/>
                <a:sym typeface="Helvetica Neue"/>
              </a:rPr>
              <a:t>YES: </a:t>
            </a:r>
            <a:r>
              <a:rPr kumimoji="0" lang="en-US" sz="5000" b="1" i="0" u="none" strike="noStrike" cap="none" spc="0" normalizeH="0" baseline="0" dirty="0">
                <a:ln>
                  <a:noFill/>
                </a:ln>
                <a:solidFill>
                  <a:srgbClr val="000000"/>
                </a:solidFill>
                <a:effectLst/>
                <a:uFillTx/>
                <a:latin typeface="Helvetica Neue"/>
                <a:ea typeface="Helvetica Neue"/>
                <a:cs typeface="Helvetica Neue"/>
                <a:sym typeface="Helvetica Neue"/>
              </a:rPr>
              <a:t>equity in clean energy </a:t>
            </a:r>
            <a:r>
              <a:rPr lang="en-US" sz="5000" dirty="0"/>
              <a:t>projects</a:t>
            </a:r>
            <a:r>
              <a:rPr kumimoji="0" lang="en-US" sz="5000" b="1" i="0" u="none" strike="noStrike" cap="none" spc="0" normalizeH="0" baseline="0" dirty="0">
                <a:ln>
                  <a:noFill/>
                </a:ln>
                <a:solidFill>
                  <a:srgbClr val="000000"/>
                </a:solidFill>
                <a:effectLst/>
                <a:uFillTx/>
                <a:latin typeface="Helvetica Neue"/>
                <a:ea typeface="Helvetica Neue"/>
                <a:cs typeface="Helvetica Neue"/>
                <a:sym typeface="Helvetica Neue"/>
              </a:rPr>
              <a:t> and companies</a:t>
            </a:r>
          </a:p>
          <a:p>
            <a:pPr marL="457200" indent="-457200" algn="l">
              <a:buFont typeface="Arial" panose="020B0604020202020204" pitchFamily="34" charset="0"/>
              <a:buChar char="•"/>
            </a:pPr>
            <a:r>
              <a:rPr lang="en-US" sz="3500" dirty="0"/>
              <a:t>Energy storage</a:t>
            </a:r>
          </a:p>
          <a:p>
            <a:pPr marL="457200" marR="0" indent="-457200" algn="l" defTabSz="825500" rtl="0" fontAlgn="auto" latinLnBrk="0" hangingPunct="0">
              <a:lnSpc>
                <a:spcPct val="100000"/>
              </a:lnSpc>
              <a:spcBef>
                <a:spcPts val="0"/>
              </a:spcBef>
              <a:spcAft>
                <a:spcPts val="0"/>
              </a:spcAft>
              <a:buClrTx/>
              <a:buSzTx/>
              <a:buFont typeface="Arial" panose="020B0604020202020204" pitchFamily="34" charset="0"/>
              <a:buChar char="•"/>
              <a:tabLst/>
            </a:pPr>
            <a:r>
              <a:rPr kumimoji="0" lang="en-US" sz="3500" b="1" i="0" u="none" strike="noStrike" cap="none" spc="0" normalizeH="0" baseline="0" dirty="0">
                <a:ln>
                  <a:noFill/>
                </a:ln>
                <a:solidFill>
                  <a:srgbClr val="000000"/>
                </a:solidFill>
                <a:effectLst/>
                <a:uFillTx/>
                <a:latin typeface="Helvetica Neue"/>
                <a:ea typeface="Helvetica Neue"/>
                <a:cs typeface="Helvetica Neue"/>
                <a:sym typeface="Helvetica Neue"/>
              </a:rPr>
              <a:t>Solar: new and repowering of residential bundles, C&amp;I, community and utility</a:t>
            </a:r>
          </a:p>
          <a:p>
            <a:pPr marL="457200" indent="-457200" algn="l">
              <a:buFont typeface="Arial" panose="020B0604020202020204" pitchFamily="34" charset="0"/>
              <a:buChar char="•"/>
            </a:pPr>
            <a:r>
              <a:rPr lang="en-US" sz="3500" dirty="0"/>
              <a:t>EV charging stations</a:t>
            </a:r>
          </a:p>
          <a:p>
            <a:pPr marL="457200" indent="-457200" algn="l">
              <a:buFont typeface="Arial" panose="020B0604020202020204" pitchFamily="34" charset="0"/>
              <a:buChar char="•"/>
            </a:pPr>
            <a:r>
              <a:rPr lang="en-US" sz="3500" dirty="0"/>
              <a:t>EV leasing companies</a:t>
            </a:r>
          </a:p>
          <a:p>
            <a:pPr marL="457200" marR="0" indent="-457200" algn="l" defTabSz="825500" rtl="0" fontAlgn="auto" latinLnBrk="0" hangingPunct="0">
              <a:lnSpc>
                <a:spcPct val="100000"/>
              </a:lnSpc>
              <a:spcBef>
                <a:spcPts val="0"/>
              </a:spcBef>
              <a:spcAft>
                <a:spcPts val="0"/>
              </a:spcAft>
              <a:buClrTx/>
              <a:buSzTx/>
              <a:buFont typeface="Arial" panose="020B0604020202020204" pitchFamily="34" charset="0"/>
              <a:buChar char="•"/>
              <a:tabLst/>
            </a:pPr>
            <a:r>
              <a:rPr lang="en-US" sz="3500" dirty="0"/>
              <a:t>CAPCs/DFPAs (carbon avoidance purchase agreements/demand flexibility purchase agreements)</a:t>
            </a:r>
          </a:p>
          <a:p>
            <a:pPr marL="457200" marR="0" indent="-457200" algn="l" defTabSz="825500" rtl="0" fontAlgn="auto" latinLnBrk="0" hangingPunct="0">
              <a:lnSpc>
                <a:spcPct val="100000"/>
              </a:lnSpc>
              <a:spcBef>
                <a:spcPts val="0"/>
              </a:spcBef>
              <a:spcAft>
                <a:spcPts val="0"/>
              </a:spcAft>
              <a:buClrTx/>
              <a:buSzTx/>
              <a:buFont typeface="Arial" panose="020B0604020202020204" pitchFamily="34" charset="0"/>
              <a:buChar char="•"/>
              <a:tabLst/>
            </a:pPr>
            <a:r>
              <a:rPr kumimoji="0" lang="en-US" sz="3500" b="1" i="0" u="none" strike="noStrike" cap="none" spc="0" normalizeH="0" baseline="0" dirty="0">
                <a:ln>
                  <a:noFill/>
                </a:ln>
                <a:solidFill>
                  <a:srgbClr val="000000"/>
                </a:solidFill>
                <a:effectLst/>
                <a:uFillTx/>
                <a:latin typeface="Helvetica Neue"/>
                <a:ea typeface="Helvetica Neue"/>
                <a:cs typeface="Helvetica Neue"/>
                <a:sym typeface="Helvetica Neue"/>
              </a:rPr>
              <a:t>Wind</a:t>
            </a:r>
          </a:p>
        </p:txBody>
      </p:sp>
      <p:sp>
        <p:nvSpPr>
          <p:cNvPr id="12" name="矩形 9">
            <a:extLst>
              <a:ext uri="{FF2B5EF4-FFF2-40B4-BE49-F238E27FC236}">
                <a16:creationId xmlns:a16="http://schemas.microsoft.com/office/drawing/2014/main" id="{7F9C8037-9B53-8544-A7BD-3EBCD65F1D70}"/>
              </a:ext>
            </a:extLst>
          </p:cNvPr>
          <p:cNvSpPr/>
          <p:nvPr/>
        </p:nvSpPr>
        <p:spPr>
          <a:xfrm>
            <a:off x="3048000" y="13321847"/>
            <a:ext cx="18288000" cy="415926"/>
          </a:xfrm>
          <a:prstGeom prst="rect">
            <a:avLst/>
          </a:prstGeom>
          <a:gradFill>
            <a:gsLst>
              <a:gs pos="0">
                <a:srgbClr val="185377"/>
              </a:gs>
              <a:gs pos="100000">
                <a:srgbClr val="FF7E0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6000"/>
          </a:p>
        </p:txBody>
      </p:sp>
    </p:spTree>
    <p:extLst>
      <p:ext uri="{BB962C8B-B14F-4D97-AF65-F5344CB8AC3E}">
        <p14:creationId xmlns:p14="http://schemas.microsoft.com/office/powerpoint/2010/main" val="3208334208"/>
      </p:ext>
    </p:extLst>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23928" y="5022073"/>
            <a:ext cx="6877656" cy="2651126"/>
          </a:xfrm>
        </p:spPr>
        <p:txBody>
          <a:bodyPr>
            <a:noAutofit/>
          </a:bodyPr>
          <a:lstStyle/>
          <a:p>
            <a:pPr lvl="0"/>
            <a:r>
              <a:rPr lang="en-US" sz="7200" dirty="0"/>
              <a:t>Combining with Other Tax Incentives	</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777460593"/>
              </p:ext>
            </p:extLst>
          </p:nvPr>
        </p:nvGraphicFramePr>
        <p:xfrm>
          <a:off x="10982328" y="730250"/>
          <a:ext cx="10107240" cy="1123477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矩形 9">
            <a:extLst>
              <a:ext uri="{FF2B5EF4-FFF2-40B4-BE49-F238E27FC236}">
                <a16:creationId xmlns:a16="http://schemas.microsoft.com/office/drawing/2014/main" id="{8633FC3D-EBDC-3843-8CF3-59AF6C32CBB1}"/>
              </a:ext>
            </a:extLst>
          </p:cNvPr>
          <p:cNvSpPr/>
          <p:nvPr/>
        </p:nvSpPr>
        <p:spPr>
          <a:xfrm>
            <a:off x="3048000" y="13321847"/>
            <a:ext cx="18288000" cy="415926"/>
          </a:xfrm>
          <a:prstGeom prst="rect">
            <a:avLst/>
          </a:prstGeom>
          <a:gradFill>
            <a:gsLst>
              <a:gs pos="0">
                <a:srgbClr val="185377"/>
              </a:gs>
              <a:gs pos="100000">
                <a:srgbClr val="FF7E0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6000"/>
          </a:p>
        </p:txBody>
      </p:sp>
    </p:spTree>
    <p:extLst>
      <p:ext uri="{BB962C8B-B14F-4D97-AF65-F5344CB8AC3E}">
        <p14:creationId xmlns:p14="http://schemas.microsoft.com/office/powerpoint/2010/main" val="3943978249"/>
      </p:ext>
    </p:extLst>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4639431" y="1373015"/>
            <a:ext cx="12086470" cy="2062103"/>
          </a:xfrm>
          <a:prstGeom prst="rect">
            <a:avLst/>
          </a:prstGeom>
          <a:noFill/>
        </p:spPr>
        <p:txBody>
          <a:bodyPr wrap="square" rtlCol="0">
            <a:spAutoFit/>
          </a:bodyPr>
          <a:lstStyle/>
          <a:p>
            <a:pPr algn="l"/>
            <a:r>
              <a:rPr lang="en-US" altLang="zh-CN" sz="6400" dirty="0">
                <a:solidFill>
                  <a:srgbClr val="4C4C4C"/>
                </a:solidFill>
                <a:latin typeface="DIN OT" charset="0"/>
                <a:ea typeface="DIN OT" charset="0"/>
                <a:cs typeface="DIN OT" charset="0"/>
              </a:rPr>
              <a:t>Multi-Stakeholder Benefits:</a:t>
            </a:r>
            <a:endParaRPr kumimoji="1" lang="en-US" altLang="zh-CN" sz="6400" dirty="0">
              <a:solidFill>
                <a:schemeClr val="tx1">
                  <a:lumMod val="75000"/>
                  <a:lumOff val="25000"/>
                </a:schemeClr>
              </a:solidFill>
              <a:latin typeface="DIN OT Black" charset="0"/>
              <a:ea typeface="DIN OT Black" charset="0"/>
              <a:cs typeface="DIN OT Black" charset="0"/>
            </a:endParaRPr>
          </a:p>
          <a:p>
            <a:pPr algn="l"/>
            <a:r>
              <a:rPr kumimoji="1" lang="en-US" altLang="zh-CN" sz="6400" dirty="0">
                <a:solidFill>
                  <a:schemeClr val="tx1">
                    <a:lumMod val="75000"/>
                    <a:lumOff val="25000"/>
                  </a:schemeClr>
                </a:solidFill>
                <a:latin typeface="DIN OT Black" charset="0"/>
                <a:ea typeface="DIN OT Black" charset="0"/>
                <a:cs typeface="DIN OT Black" charset="0"/>
              </a:rPr>
              <a:t>Win –…</a:t>
            </a:r>
            <a:endParaRPr kumimoji="1" lang="zh-CN" altLang="en-US" sz="6400" dirty="0">
              <a:solidFill>
                <a:schemeClr val="tx1">
                  <a:lumMod val="75000"/>
                  <a:lumOff val="25000"/>
                </a:schemeClr>
              </a:solidFill>
              <a:latin typeface="DIN OT Black" charset="0"/>
              <a:ea typeface="DIN OT Black" charset="0"/>
              <a:cs typeface="DIN OT Black" charset="0"/>
            </a:endParaRPr>
          </a:p>
        </p:txBody>
      </p:sp>
      <p:sp>
        <p:nvSpPr>
          <p:cNvPr id="5" name="文本框 4"/>
          <p:cNvSpPr txBox="1"/>
          <p:nvPr/>
        </p:nvSpPr>
        <p:spPr>
          <a:xfrm>
            <a:off x="3887356" y="4285798"/>
            <a:ext cx="16991444" cy="7478970"/>
          </a:xfrm>
          <a:prstGeom prst="rect">
            <a:avLst/>
          </a:prstGeom>
          <a:noFill/>
        </p:spPr>
        <p:txBody>
          <a:bodyPr wrap="square" rtlCol="0">
            <a:spAutoFit/>
          </a:bodyPr>
          <a:lstStyle/>
          <a:p>
            <a:pPr marL="914400" lvl="1" indent="0" algn="l"/>
            <a:r>
              <a:rPr lang="en-US" altLang="zh-CN" sz="8000" dirty="0">
                <a:solidFill>
                  <a:srgbClr val="4C4C4C"/>
                </a:solidFill>
                <a:latin typeface="DIN OT" charset="0"/>
                <a:ea typeface="DIN OT" charset="0"/>
                <a:cs typeface="DIN OT" charset="0"/>
              </a:rPr>
              <a:t>Community:</a:t>
            </a:r>
          </a:p>
          <a:p>
            <a:pPr marL="2400300" lvl="2" indent="-571500" algn="l">
              <a:buFont typeface="Arial" panose="020B0604020202020204" pitchFamily="34" charset="0"/>
              <a:buChar char="•"/>
            </a:pPr>
            <a:r>
              <a:rPr lang="en-US" altLang="zh-CN" sz="8000" dirty="0">
                <a:solidFill>
                  <a:srgbClr val="4C4C4C"/>
                </a:solidFill>
                <a:latin typeface="DIN OT" charset="0"/>
                <a:ea typeface="DIN OT" charset="0"/>
                <a:cs typeface="DIN OT" charset="0"/>
              </a:rPr>
              <a:t>Energy resilience</a:t>
            </a:r>
          </a:p>
          <a:p>
            <a:pPr marL="2400300" lvl="2" indent="-571500" algn="l">
              <a:buFont typeface="Arial" panose="020B0604020202020204" pitchFamily="34" charset="0"/>
              <a:buChar char="•"/>
            </a:pPr>
            <a:r>
              <a:rPr lang="en-US" altLang="zh-CN" sz="8000" dirty="0">
                <a:solidFill>
                  <a:srgbClr val="4C4C4C"/>
                </a:solidFill>
                <a:latin typeface="DIN OT" charset="0"/>
                <a:ea typeface="DIN OT" charset="0"/>
                <a:cs typeface="DIN OT" charset="0"/>
              </a:rPr>
              <a:t>Low cost</a:t>
            </a:r>
          </a:p>
          <a:p>
            <a:pPr marL="2400300" lvl="2" indent="-571500" algn="l">
              <a:buFont typeface="Arial" panose="020B0604020202020204" pitchFamily="34" charset="0"/>
              <a:buChar char="•"/>
            </a:pPr>
            <a:r>
              <a:rPr lang="en-US" altLang="zh-CN" sz="8000" dirty="0">
                <a:solidFill>
                  <a:srgbClr val="4C4C4C"/>
                </a:solidFill>
                <a:latin typeface="DIN OT" charset="0"/>
                <a:ea typeface="DIN OT" charset="0"/>
                <a:cs typeface="DIN OT" charset="0"/>
              </a:rPr>
              <a:t>Clean air &amp; water</a:t>
            </a:r>
          </a:p>
          <a:p>
            <a:pPr marL="2400300" lvl="2" indent="-571500" algn="l">
              <a:buFont typeface="Arial" panose="020B0604020202020204" pitchFamily="34" charset="0"/>
              <a:buChar char="•"/>
            </a:pPr>
            <a:r>
              <a:rPr lang="en-US" altLang="zh-CN" sz="8000" dirty="0">
                <a:solidFill>
                  <a:srgbClr val="4C4C4C"/>
                </a:solidFill>
                <a:latin typeface="DIN OT" charset="0"/>
                <a:ea typeface="DIN OT" charset="0"/>
                <a:cs typeface="DIN OT" charset="0"/>
              </a:rPr>
              <a:t>Does not promote gentrification</a:t>
            </a:r>
          </a:p>
          <a:p>
            <a:pPr marL="2400300" lvl="2" indent="-571500" algn="l">
              <a:buFont typeface="Arial" panose="020B0604020202020204" pitchFamily="34" charset="0"/>
              <a:buChar char="•"/>
            </a:pPr>
            <a:r>
              <a:rPr lang="en-US" altLang="zh-CN" sz="8000" dirty="0">
                <a:solidFill>
                  <a:srgbClr val="4C4C4C"/>
                </a:solidFill>
                <a:latin typeface="DIN OT" charset="0"/>
                <a:ea typeface="DIN OT" charset="0"/>
                <a:cs typeface="DIN OT" charset="0"/>
              </a:rPr>
              <a:t>Low visual impact</a:t>
            </a:r>
          </a:p>
        </p:txBody>
      </p:sp>
      <p:pic>
        <p:nvPicPr>
          <p:cNvPr id="6" name="图片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083064" y="1233780"/>
            <a:ext cx="4214968" cy="1421836"/>
          </a:xfrm>
          <a:prstGeom prst="rect">
            <a:avLst/>
          </a:prstGeom>
        </p:spPr>
      </p:pic>
      <p:sp>
        <p:nvSpPr>
          <p:cNvPr id="13" name="矩形 9">
            <a:extLst>
              <a:ext uri="{FF2B5EF4-FFF2-40B4-BE49-F238E27FC236}">
                <a16:creationId xmlns:a16="http://schemas.microsoft.com/office/drawing/2014/main" id="{3106874A-9D6F-A649-9A53-1F42E74131AE}"/>
              </a:ext>
            </a:extLst>
          </p:cNvPr>
          <p:cNvSpPr/>
          <p:nvPr/>
        </p:nvSpPr>
        <p:spPr>
          <a:xfrm>
            <a:off x="3048000" y="13321847"/>
            <a:ext cx="18288000" cy="415926"/>
          </a:xfrm>
          <a:prstGeom prst="rect">
            <a:avLst/>
          </a:prstGeom>
          <a:gradFill>
            <a:gsLst>
              <a:gs pos="0">
                <a:srgbClr val="185377"/>
              </a:gs>
              <a:gs pos="100000">
                <a:srgbClr val="FF7E0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6000"/>
          </a:p>
        </p:txBody>
      </p:sp>
    </p:spTree>
    <p:extLst>
      <p:ext uri="{BB962C8B-B14F-4D97-AF65-F5344CB8AC3E}">
        <p14:creationId xmlns:p14="http://schemas.microsoft.com/office/powerpoint/2010/main" val="3344351684"/>
      </p:ext>
    </p:extLst>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4639431" y="1373015"/>
            <a:ext cx="9082110" cy="1077218"/>
          </a:xfrm>
          <a:prstGeom prst="rect">
            <a:avLst/>
          </a:prstGeom>
          <a:noFill/>
        </p:spPr>
        <p:txBody>
          <a:bodyPr wrap="square" rtlCol="0">
            <a:spAutoFit/>
          </a:bodyPr>
          <a:lstStyle/>
          <a:p>
            <a:pPr algn="l"/>
            <a:r>
              <a:rPr kumimoji="1" lang="en-US" altLang="zh-CN" sz="6400" dirty="0">
                <a:solidFill>
                  <a:schemeClr val="tx1">
                    <a:lumMod val="75000"/>
                    <a:lumOff val="25000"/>
                  </a:schemeClr>
                </a:solidFill>
                <a:latin typeface="DIN OT Black" charset="0"/>
                <a:ea typeface="DIN OT Black" charset="0"/>
                <a:cs typeface="DIN OT Black" charset="0"/>
              </a:rPr>
              <a:t>Win – Win –…</a:t>
            </a:r>
            <a:endParaRPr kumimoji="1" lang="zh-CN" altLang="en-US" sz="6400" dirty="0">
              <a:solidFill>
                <a:schemeClr val="tx1">
                  <a:lumMod val="75000"/>
                  <a:lumOff val="25000"/>
                </a:schemeClr>
              </a:solidFill>
              <a:latin typeface="DIN OT Black" charset="0"/>
              <a:ea typeface="DIN OT Black" charset="0"/>
              <a:cs typeface="DIN OT Black" charset="0"/>
            </a:endParaRPr>
          </a:p>
        </p:txBody>
      </p:sp>
      <p:sp>
        <p:nvSpPr>
          <p:cNvPr id="5" name="文本框 4"/>
          <p:cNvSpPr txBox="1"/>
          <p:nvPr/>
        </p:nvSpPr>
        <p:spPr>
          <a:xfrm>
            <a:off x="3258358" y="3000038"/>
            <a:ext cx="17867284" cy="9017853"/>
          </a:xfrm>
          <a:prstGeom prst="rect">
            <a:avLst/>
          </a:prstGeom>
          <a:noFill/>
        </p:spPr>
        <p:txBody>
          <a:bodyPr wrap="square" rtlCol="0">
            <a:spAutoFit/>
          </a:bodyPr>
          <a:lstStyle/>
          <a:p>
            <a:pPr marL="914400" lvl="1" indent="0" algn="l"/>
            <a:r>
              <a:rPr lang="en-US" altLang="zh-CN" sz="7600" dirty="0">
                <a:solidFill>
                  <a:srgbClr val="4C4C4C"/>
                </a:solidFill>
                <a:latin typeface="DIN OT" charset="0"/>
                <a:ea typeface="DIN OT" charset="0"/>
                <a:cs typeface="DIN OT" charset="0"/>
              </a:rPr>
              <a:t>Investor:</a:t>
            </a:r>
          </a:p>
          <a:p>
            <a:pPr marL="2400300" lvl="2" indent="-571500" algn="l">
              <a:buFont typeface="Arial" panose="020B0604020202020204" pitchFamily="34" charset="0"/>
              <a:buChar char="•"/>
            </a:pPr>
            <a:r>
              <a:rPr lang="en-US" altLang="zh-CN" sz="7200" dirty="0">
                <a:solidFill>
                  <a:srgbClr val="4C4C4C"/>
                </a:solidFill>
                <a:latin typeface="DIN OT" charset="0"/>
                <a:ea typeface="DIN OT" charset="0"/>
                <a:cs typeface="DIN OT" charset="0"/>
              </a:rPr>
              <a:t>Up to 15% basis adjustment</a:t>
            </a:r>
          </a:p>
          <a:p>
            <a:pPr marL="2400300" lvl="2" indent="-571500" algn="l">
              <a:buFont typeface="Arial" panose="020B0604020202020204" pitchFamily="34" charset="0"/>
              <a:buChar char="•"/>
            </a:pPr>
            <a:r>
              <a:rPr lang="en-US" altLang="zh-CN" sz="7200" dirty="0">
                <a:solidFill>
                  <a:srgbClr val="4C4C4C"/>
                </a:solidFill>
                <a:latin typeface="DIN OT" charset="0"/>
                <a:ea typeface="DIN OT" charset="0"/>
                <a:cs typeface="DIN OT" charset="0"/>
              </a:rPr>
              <a:t>Delay capital gains liability: 7 </a:t>
            </a:r>
            <a:r>
              <a:rPr lang="en-US" altLang="zh-CN" sz="7200" dirty="0" err="1">
                <a:solidFill>
                  <a:srgbClr val="4C4C4C"/>
                </a:solidFill>
                <a:latin typeface="DIN OT" charset="0"/>
                <a:ea typeface="DIN OT" charset="0"/>
                <a:cs typeface="DIN OT" charset="0"/>
              </a:rPr>
              <a:t>yrs</a:t>
            </a:r>
            <a:r>
              <a:rPr lang="en-US" altLang="zh-CN" sz="7200" dirty="0">
                <a:solidFill>
                  <a:srgbClr val="4C4C4C"/>
                </a:solidFill>
                <a:latin typeface="DIN OT" charset="0"/>
                <a:ea typeface="DIN OT" charset="0"/>
                <a:cs typeface="DIN OT" charset="0"/>
              </a:rPr>
              <a:t> </a:t>
            </a:r>
          </a:p>
          <a:p>
            <a:pPr marL="2400300" lvl="2" indent="-571500" algn="l">
              <a:buFont typeface="Arial" panose="020B0604020202020204" pitchFamily="34" charset="0"/>
              <a:buChar char="•"/>
            </a:pPr>
            <a:r>
              <a:rPr lang="en-US" altLang="zh-CN" sz="7200" dirty="0">
                <a:solidFill>
                  <a:srgbClr val="4C4C4C"/>
                </a:solidFill>
                <a:latin typeface="DIN OT" charset="0"/>
                <a:ea typeface="DIN OT" charset="0"/>
                <a:cs typeface="DIN OT" charset="0"/>
              </a:rPr>
              <a:t>No tax on value appreciation of underlying investment after 10yr hold</a:t>
            </a:r>
          </a:p>
          <a:p>
            <a:pPr marL="2400300" lvl="2" indent="-571500" algn="l">
              <a:buFont typeface="Arial" panose="020B0604020202020204" pitchFamily="34" charset="0"/>
              <a:buChar char="•"/>
            </a:pPr>
            <a:r>
              <a:rPr lang="en-US" altLang="zh-CN" sz="7200" dirty="0">
                <a:solidFill>
                  <a:srgbClr val="4C4C4C"/>
                </a:solidFill>
                <a:latin typeface="DIN OT" charset="0"/>
                <a:ea typeface="DIN OT" charset="0"/>
                <a:cs typeface="DIN OT" charset="0"/>
              </a:rPr>
              <a:t>Annuity benefits</a:t>
            </a:r>
          </a:p>
          <a:p>
            <a:pPr marL="2400300" lvl="2" indent="-571500" algn="l">
              <a:buFont typeface="Arial" panose="020B0604020202020204" pitchFamily="34" charset="0"/>
              <a:buChar char="•"/>
            </a:pPr>
            <a:r>
              <a:rPr lang="en-US" altLang="zh-CN" sz="7200" dirty="0">
                <a:solidFill>
                  <a:srgbClr val="4C4C4C"/>
                </a:solidFill>
                <a:latin typeface="DIN OT" charset="0"/>
                <a:ea typeface="DIN OT" charset="0"/>
                <a:cs typeface="DIN OT" charset="0"/>
              </a:rPr>
              <a:t>Can be combined with ITC investment to increase post-tax IRR</a:t>
            </a:r>
          </a:p>
        </p:txBody>
      </p:sp>
      <p:pic>
        <p:nvPicPr>
          <p:cNvPr id="6" name="图片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083064" y="1233780"/>
            <a:ext cx="4214968" cy="1421836"/>
          </a:xfrm>
          <a:prstGeom prst="rect">
            <a:avLst/>
          </a:prstGeom>
        </p:spPr>
      </p:pic>
      <p:sp>
        <p:nvSpPr>
          <p:cNvPr id="13" name="矩形 9">
            <a:extLst>
              <a:ext uri="{FF2B5EF4-FFF2-40B4-BE49-F238E27FC236}">
                <a16:creationId xmlns:a16="http://schemas.microsoft.com/office/drawing/2014/main" id="{3106874A-9D6F-A649-9A53-1F42E74131AE}"/>
              </a:ext>
            </a:extLst>
          </p:cNvPr>
          <p:cNvSpPr/>
          <p:nvPr/>
        </p:nvSpPr>
        <p:spPr>
          <a:xfrm>
            <a:off x="3048000" y="13321847"/>
            <a:ext cx="18288000" cy="415926"/>
          </a:xfrm>
          <a:prstGeom prst="rect">
            <a:avLst/>
          </a:prstGeom>
          <a:gradFill>
            <a:gsLst>
              <a:gs pos="0">
                <a:srgbClr val="185377"/>
              </a:gs>
              <a:gs pos="100000">
                <a:srgbClr val="FF7E0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6000"/>
          </a:p>
        </p:txBody>
      </p:sp>
    </p:spTree>
    <p:extLst>
      <p:ext uri="{BB962C8B-B14F-4D97-AF65-F5344CB8AC3E}">
        <p14:creationId xmlns:p14="http://schemas.microsoft.com/office/powerpoint/2010/main" val="2109564225"/>
      </p:ext>
    </p:extLst>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4639431" y="1373015"/>
            <a:ext cx="9082110" cy="1077218"/>
          </a:xfrm>
          <a:prstGeom prst="rect">
            <a:avLst/>
          </a:prstGeom>
          <a:noFill/>
        </p:spPr>
        <p:txBody>
          <a:bodyPr wrap="square" rtlCol="0">
            <a:spAutoFit/>
          </a:bodyPr>
          <a:lstStyle/>
          <a:p>
            <a:pPr algn="l"/>
            <a:r>
              <a:rPr kumimoji="1" lang="en-US" altLang="zh-CN" sz="6400" dirty="0">
                <a:solidFill>
                  <a:schemeClr val="tx1">
                    <a:lumMod val="75000"/>
                    <a:lumOff val="25000"/>
                  </a:schemeClr>
                </a:solidFill>
                <a:latin typeface="DIN OT Black" charset="0"/>
                <a:ea typeface="DIN OT Black" charset="0"/>
                <a:cs typeface="DIN OT Black" charset="0"/>
              </a:rPr>
              <a:t>Win – Win – Win</a:t>
            </a:r>
            <a:endParaRPr kumimoji="1" lang="zh-CN" altLang="en-US" sz="6400" dirty="0">
              <a:solidFill>
                <a:schemeClr val="tx1">
                  <a:lumMod val="75000"/>
                  <a:lumOff val="25000"/>
                </a:schemeClr>
              </a:solidFill>
              <a:latin typeface="DIN OT Black" charset="0"/>
              <a:ea typeface="DIN OT Black" charset="0"/>
              <a:cs typeface="DIN OT Black" charset="0"/>
            </a:endParaRPr>
          </a:p>
        </p:txBody>
      </p:sp>
      <p:sp>
        <p:nvSpPr>
          <p:cNvPr id="5" name="文本框 4"/>
          <p:cNvSpPr txBox="1"/>
          <p:nvPr/>
        </p:nvSpPr>
        <p:spPr>
          <a:xfrm>
            <a:off x="3315277" y="4526100"/>
            <a:ext cx="17639722" cy="4770537"/>
          </a:xfrm>
          <a:prstGeom prst="rect">
            <a:avLst/>
          </a:prstGeom>
          <a:noFill/>
        </p:spPr>
        <p:txBody>
          <a:bodyPr wrap="square" rtlCol="0">
            <a:spAutoFit/>
          </a:bodyPr>
          <a:lstStyle/>
          <a:p>
            <a:pPr marL="914400" lvl="1" indent="0" algn="l"/>
            <a:r>
              <a:rPr lang="en-US" altLang="zh-CN" sz="8000" dirty="0">
                <a:solidFill>
                  <a:srgbClr val="4C4C4C"/>
                </a:solidFill>
                <a:latin typeface="DIN OT" charset="0"/>
                <a:ea typeface="DIN OT" charset="0"/>
                <a:cs typeface="DIN OT" charset="0"/>
              </a:rPr>
              <a:t>Clean Energy Entrepreneur: project equity or corporate equity</a:t>
            </a:r>
          </a:p>
          <a:p>
            <a:pPr marL="2400300" lvl="2" indent="-571500" algn="l">
              <a:buFont typeface="Arial" panose="020B0604020202020204" pitchFamily="34" charset="0"/>
              <a:buChar char="•"/>
            </a:pPr>
            <a:r>
              <a:rPr lang="en-US" altLang="zh-CN" sz="7200" dirty="0">
                <a:solidFill>
                  <a:srgbClr val="4C4C4C"/>
                </a:solidFill>
                <a:latin typeface="DIN OT" charset="0"/>
                <a:ea typeface="DIN OT" charset="0"/>
                <a:cs typeface="DIN OT" charset="0"/>
              </a:rPr>
              <a:t>Lower cost of capital</a:t>
            </a:r>
          </a:p>
          <a:p>
            <a:pPr marL="2400300" lvl="2" indent="-571500" algn="l">
              <a:buFont typeface="Arial" panose="020B0604020202020204" pitchFamily="34" charset="0"/>
              <a:buChar char="•"/>
            </a:pPr>
            <a:r>
              <a:rPr lang="en-US" altLang="zh-CN" sz="7200" dirty="0">
                <a:solidFill>
                  <a:srgbClr val="4C4C4C"/>
                </a:solidFill>
                <a:latin typeface="DIN OT" charset="0"/>
                <a:ea typeface="DIN OT" charset="0"/>
                <a:cs typeface="DIN OT" charset="0"/>
              </a:rPr>
              <a:t>Potentially better investment terms</a:t>
            </a:r>
          </a:p>
        </p:txBody>
      </p:sp>
      <p:pic>
        <p:nvPicPr>
          <p:cNvPr id="6" name="图片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083064" y="1233780"/>
            <a:ext cx="4214968" cy="1421836"/>
          </a:xfrm>
          <a:prstGeom prst="rect">
            <a:avLst/>
          </a:prstGeom>
        </p:spPr>
      </p:pic>
      <p:sp>
        <p:nvSpPr>
          <p:cNvPr id="13" name="矩形 9">
            <a:extLst>
              <a:ext uri="{FF2B5EF4-FFF2-40B4-BE49-F238E27FC236}">
                <a16:creationId xmlns:a16="http://schemas.microsoft.com/office/drawing/2014/main" id="{3106874A-9D6F-A649-9A53-1F42E74131AE}"/>
              </a:ext>
            </a:extLst>
          </p:cNvPr>
          <p:cNvSpPr/>
          <p:nvPr/>
        </p:nvSpPr>
        <p:spPr>
          <a:xfrm>
            <a:off x="3048000" y="13321847"/>
            <a:ext cx="18288000" cy="415926"/>
          </a:xfrm>
          <a:prstGeom prst="rect">
            <a:avLst/>
          </a:prstGeom>
          <a:gradFill>
            <a:gsLst>
              <a:gs pos="0">
                <a:srgbClr val="185377"/>
              </a:gs>
              <a:gs pos="100000">
                <a:srgbClr val="FF7E0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6000"/>
          </a:p>
        </p:txBody>
      </p:sp>
    </p:spTree>
    <p:extLst>
      <p:ext uri="{BB962C8B-B14F-4D97-AF65-F5344CB8AC3E}">
        <p14:creationId xmlns:p14="http://schemas.microsoft.com/office/powerpoint/2010/main" val="1518238962"/>
      </p:ext>
    </p:extLst>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4639431" y="1373015"/>
            <a:ext cx="9082110" cy="1077218"/>
          </a:xfrm>
          <a:prstGeom prst="rect">
            <a:avLst/>
          </a:prstGeom>
          <a:noFill/>
        </p:spPr>
        <p:txBody>
          <a:bodyPr wrap="square" rtlCol="0">
            <a:spAutoFit/>
          </a:bodyPr>
          <a:lstStyle/>
          <a:p>
            <a:pPr algn="l"/>
            <a:r>
              <a:rPr kumimoji="1" lang="en-US" altLang="zh-CN" sz="6400" dirty="0">
                <a:solidFill>
                  <a:schemeClr val="tx1">
                    <a:lumMod val="75000"/>
                    <a:lumOff val="25000"/>
                  </a:schemeClr>
                </a:solidFill>
                <a:latin typeface="DIN OT Black" charset="0"/>
                <a:ea typeface="DIN OT Black" charset="0"/>
                <a:cs typeface="DIN OT Black" charset="0"/>
              </a:rPr>
              <a:t>A Solar Opportunity</a:t>
            </a:r>
            <a:endParaRPr kumimoji="1" lang="zh-CN" altLang="en-US" sz="6400" dirty="0">
              <a:solidFill>
                <a:schemeClr val="tx1">
                  <a:lumMod val="75000"/>
                  <a:lumOff val="25000"/>
                </a:schemeClr>
              </a:solidFill>
              <a:latin typeface="DIN OT Black" charset="0"/>
              <a:ea typeface="DIN OT Black" charset="0"/>
              <a:cs typeface="DIN OT Black" charset="0"/>
            </a:endParaRPr>
          </a:p>
        </p:txBody>
      </p:sp>
      <p:sp>
        <p:nvSpPr>
          <p:cNvPr id="5" name="文本框 4"/>
          <p:cNvSpPr txBox="1"/>
          <p:nvPr/>
        </p:nvSpPr>
        <p:spPr>
          <a:xfrm>
            <a:off x="4166233" y="4032253"/>
            <a:ext cx="16587870" cy="7478970"/>
          </a:xfrm>
          <a:prstGeom prst="rect">
            <a:avLst/>
          </a:prstGeom>
          <a:noFill/>
        </p:spPr>
        <p:txBody>
          <a:bodyPr wrap="square" rtlCol="0">
            <a:spAutoFit/>
          </a:bodyPr>
          <a:lstStyle/>
          <a:p>
            <a:pPr algn="l"/>
            <a:r>
              <a:rPr lang="en-US" altLang="zh-CN" sz="8000" dirty="0">
                <a:solidFill>
                  <a:srgbClr val="4C4C4C"/>
                </a:solidFill>
                <a:latin typeface="DIN OT" charset="0"/>
                <a:ea typeface="DIN OT" charset="0"/>
                <a:cs typeface="DIN OT" charset="0"/>
              </a:rPr>
              <a:t>Sample Project Details:</a:t>
            </a:r>
          </a:p>
          <a:p>
            <a:pPr marL="1600200" lvl="1" indent="-685800" algn="l">
              <a:buFont typeface="Arial" panose="020B0604020202020204" pitchFamily="34" charset="0"/>
              <a:buChar char="•"/>
            </a:pPr>
            <a:r>
              <a:rPr lang="en-US" altLang="zh-CN" sz="8000" dirty="0">
                <a:solidFill>
                  <a:srgbClr val="4C4C4C"/>
                </a:solidFill>
                <a:latin typeface="DIN OT" charset="0"/>
                <a:ea typeface="DIN OT" charset="0"/>
                <a:cs typeface="DIN OT" charset="0"/>
              </a:rPr>
              <a:t>500kW, ground-mounted</a:t>
            </a:r>
          </a:p>
          <a:p>
            <a:pPr marL="1600200" lvl="1" indent="-685800" algn="l">
              <a:buFont typeface="Arial" panose="020B0604020202020204" pitchFamily="34" charset="0"/>
              <a:buChar char="•"/>
            </a:pPr>
            <a:r>
              <a:rPr lang="en-US" altLang="zh-CN" sz="8000" dirty="0">
                <a:solidFill>
                  <a:srgbClr val="4C4C4C"/>
                </a:solidFill>
                <a:latin typeface="DIN OT" charset="0"/>
                <a:ea typeface="DIN OT" charset="0"/>
                <a:cs typeface="DIN OT" charset="0"/>
              </a:rPr>
              <a:t>100% in Opportunity Zone</a:t>
            </a:r>
          </a:p>
          <a:p>
            <a:pPr marL="1600200" lvl="1" indent="-685800" algn="l">
              <a:buFont typeface="Arial" panose="020B0604020202020204" pitchFamily="34" charset="0"/>
              <a:buChar char="•"/>
            </a:pPr>
            <a:r>
              <a:rPr lang="en-US" altLang="zh-CN" sz="8000" dirty="0">
                <a:solidFill>
                  <a:srgbClr val="4C4C4C"/>
                </a:solidFill>
                <a:latin typeface="DIN OT" charset="0"/>
                <a:ea typeface="DIN OT" charset="0"/>
                <a:cs typeface="DIN OT" charset="0"/>
              </a:rPr>
              <a:t>Delaware location</a:t>
            </a:r>
          </a:p>
          <a:p>
            <a:pPr marL="1600200" lvl="1" indent="-685800" algn="l">
              <a:buFont typeface="Arial" panose="020B0604020202020204" pitchFamily="34" charset="0"/>
              <a:buChar char="•"/>
            </a:pPr>
            <a:r>
              <a:rPr lang="en-US" altLang="zh-CN" sz="8000" dirty="0">
                <a:solidFill>
                  <a:srgbClr val="4C4C4C"/>
                </a:solidFill>
                <a:latin typeface="DIN OT" charset="0"/>
                <a:ea typeface="DIN OT" charset="0"/>
                <a:cs typeface="DIN OT" charset="0"/>
              </a:rPr>
              <a:t>Site control, PPA (w/ local housing authority) &amp; interconnection</a:t>
            </a:r>
          </a:p>
        </p:txBody>
      </p:sp>
      <p:pic>
        <p:nvPicPr>
          <p:cNvPr id="6" name="图片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083064" y="1233780"/>
            <a:ext cx="4214968" cy="1421836"/>
          </a:xfrm>
          <a:prstGeom prst="rect">
            <a:avLst/>
          </a:prstGeom>
        </p:spPr>
      </p:pic>
      <p:sp>
        <p:nvSpPr>
          <p:cNvPr id="13" name="矩形 9">
            <a:extLst>
              <a:ext uri="{FF2B5EF4-FFF2-40B4-BE49-F238E27FC236}">
                <a16:creationId xmlns:a16="http://schemas.microsoft.com/office/drawing/2014/main" id="{3106874A-9D6F-A649-9A53-1F42E74131AE}"/>
              </a:ext>
            </a:extLst>
          </p:cNvPr>
          <p:cNvSpPr/>
          <p:nvPr/>
        </p:nvSpPr>
        <p:spPr>
          <a:xfrm>
            <a:off x="3048000" y="13321847"/>
            <a:ext cx="18288000" cy="415926"/>
          </a:xfrm>
          <a:prstGeom prst="rect">
            <a:avLst/>
          </a:prstGeom>
          <a:gradFill>
            <a:gsLst>
              <a:gs pos="0">
                <a:srgbClr val="185377"/>
              </a:gs>
              <a:gs pos="100000">
                <a:srgbClr val="FF7E0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6000"/>
          </a:p>
        </p:txBody>
      </p:sp>
    </p:spTree>
    <p:extLst>
      <p:ext uri="{BB962C8B-B14F-4D97-AF65-F5344CB8AC3E}">
        <p14:creationId xmlns:p14="http://schemas.microsoft.com/office/powerpoint/2010/main" val="1593112253"/>
      </p:ext>
    </p:extLst>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4639431" y="1373015"/>
            <a:ext cx="10813562" cy="2062103"/>
          </a:xfrm>
          <a:prstGeom prst="rect">
            <a:avLst/>
          </a:prstGeom>
          <a:noFill/>
        </p:spPr>
        <p:txBody>
          <a:bodyPr wrap="square" rtlCol="0">
            <a:spAutoFit/>
          </a:bodyPr>
          <a:lstStyle/>
          <a:p>
            <a:pPr algn="l"/>
            <a:r>
              <a:rPr kumimoji="1" lang="en-US" altLang="zh-CN" sz="6400" dirty="0">
                <a:solidFill>
                  <a:schemeClr val="tx1">
                    <a:lumMod val="75000"/>
                    <a:lumOff val="25000"/>
                  </a:schemeClr>
                </a:solidFill>
                <a:latin typeface="DIN OT Black" charset="0"/>
                <a:ea typeface="DIN OT Black" charset="0"/>
                <a:cs typeface="DIN OT Black" charset="0"/>
              </a:rPr>
              <a:t>A Solar Opportunity:</a:t>
            </a:r>
          </a:p>
          <a:p>
            <a:pPr algn="l"/>
            <a:r>
              <a:rPr kumimoji="1" lang="en-US" altLang="zh-CN" sz="6400" dirty="0" err="1">
                <a:solidFill>
                  <a:schemeClr val="tx1">
                    <a:lumMod val="75000"/>
                    <a:lumOff val="25000"/>
                  </a:schemeClr>
                </a:solidFill>
                <a:latin typeface="DIN OT Black" charset="0"/>
                <a:ea typeface="DIN OT Black" charset="0"/>
                <a:cs typeface="DIN OT Black" charset="0"/>
              </a:rPr>
              <a:t>www.MyOZFund.org</a:t>
            </a:r>
            <a:endParaRPr kumimoji="1" lang="zh-CN" altLang="en-US" sz="6400" dirty="0">
              <a:solidFill>
                <a:schemeClr val="tx1">
                  <a:lumMod val="75000"/>
                  <a:lumOff val="25000"/>
                </a:schemeClr>
              </a:solidFill>
              <a:latin typeface="DIN OT Black" charset="0"/>
              <a:ea typeface="DIN OT Black" charset="0"/>
              <a:cs typeface="DIN OT Black" charset="0"/>
            </a:endParaRPr>
          </a:p>
        </p:txBody>
      </p:sp>
      <p:pic>
        <p:nvPicPr>
          <p:cNvPr id="6" name="图片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083064" y="1233780"/>
            <a:ext cx="4214968" cy="1421836"/>
          </a:xfrm>
          <a:prstGeom prst="rect">
            <a:avLst/>
          </a:prstGeom>
        </p:spPr>
      </p:pic>
      <p:sp>
        <p:nvSpPr>
          <p:cNvPr id="13" name="矩形 9">
            <a:extLst>
              <a:ext uri="{FF2B5EF4-FFF2-40B4-BE49-F238E27FC236}">
                <a16:creationId xmlns:a16="http://schemas.microsoft.com/office/drawing/2014/main" id="{3106874A-9D6F-A649-9A53-1F42E74131AE}"/>
              </a:ext>
            </a:extLst>
          </p:cNvPr>
          <p:cNvSpPr/>
          <p:nvPr/>
        </p:nvSpPr>
        <p:spPr>
          <a:xfrm>
            <a:off x="3048000" y="13321847"/>
            <a:ext cx="18288000" cy="415926"/>
          </a:xfrm>
          <a:prstGeom prst="rect">
            <a:avLst/>
          </a:prstGeom>
          <a:gradFill>
            <a:gsLst>
              <a:gs pos="0">
                <a:srgbClr val="185377"/>
              </a:gs>
              <a:gs pos="100000">
                <a:srgbClr val="FF7E0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6000"/>
          </a:p>
        </p:txBody>
      </p:sp>
      <p:sp>
        <p:nvSpPr>
          <p:cNvPr id="12" name="文本框 4">
            <a:extLst>
              <a:ext uri="{FF2B5EF4-FFF2-40B4-BE49-F238E27FC236}">
                <a16:creationId xmlns:a16="http://schemas.microsoft.com/office/drawing/2014/main" id="{E1DE97BC-147F-E64A-A6B6-1D1BF6ABFF96}"/>
              </a:ext>
            </a:extLst>
          </p:cNvPr>
          <p:cNvSpPr txBox="1"/>
          <p:nvPr/>
        </p:nvSpPr>
        <p:spPr>
          <a:xfrm>
            <a:off x="3048000" y="4146552"/>
            <a:ext cx="17687172" cy="8340745"/>
          </a:xfrm>
          <a:prstGeom prst="rect">
            <a:avLst/>
          </a:prstGeom>
          <a:noFill/>
        </p:spPr>
        <p:txBody>
          <a:bodyPr wrap="square" rtlCol="0">
            <a:spAutoFit/>
          </a:bodyPr>
          <a:lstStyle/>
          <a:p>
            <a:pPr marL="1600200" lvl="1" indent="-685800" algn="l">
              <a:buFont typeface="Arial" panose="020B0604020202020204" pitchFamily="34" charset="0"/>
              <a:buChar char="•"/>
            </a:pPr>
            <a:r>
              <a:rPr lang="en-US" altLang="zh-CN" sz="8000" dirty="0">
                <a:solidFill>
                  <a:srgbClr val="4C4C4C"/>
                </a:solidFill>
                <a:latin typeface="DIN OT" charset="0"/>
                <a:ea typeface="DIN OT" charset="0"/>
                <a:cs typeface="DIN OT" charset="0"/>
              </a:rPr>
              <a:t>DE entity formed (“QOF”)</a:t>
            </a:r>
          </a:p>
          <a:p>
            <a:pPr marL="1600200" lvl="1" indent="-685800" algn="l">
              <a:buFont typeface="Arial" panose="020B0604020202020204" pitchFamily="34" charset="0"/>
              <a:buChar char="•"/>
            </a:pPr>
            <a:r>
              <a:rPr lang="en-US" altLang="zh-CN" sz="8000" dirty="0">
                <a:solidFill>
                  <a:srgbClr val="4C4C4C"/>
                </a:solidFill>
                <a:latin typeface="DIN OT" charset="0"/>
                <a:ea typeface="DIN OT" charset="0"/>
                <a:cs typeface="DIN OT" charset="0"/>
              </a:rPr>
              <a:t>IRS filing for QOF self-certification</a:t>
            </a:r>
          </a:p>
          <a:p>
            <a:pPr marL="1600200" lvl="1" indent="-685800" algn="l">
              <a:buFont typeface="Arial" panose="020B0604020202020204" pitchFamily="34" charset="0"/>
              <a:buChar char="•"/>
            </a:pPr>
            <a:r>
              <a:rPr lang="en-US" altLang="zh-CN" sz="8000" dirty="0">
                <a:solidFill>
                  <a:srgbClr val="4C4C4C"/>
                </a:solidFill>
                <a:latin typeface="DIN OT" charset="0"/>
                <a:ea typeface="DIN OT" charset="0"/>
                <a:cs typeface="DIN OT" charset="0"/>
              </a:rPr>
              <a:t>No Foreign Qualification required</a:t>
            </a:r>
          </a:p>
          <a:p>
            <a:pPr marL="1600200" lvl="1" indent="-685800" algn="l">
              <a:buFont typeface="Arial" panose="020B0604020202020204" pitchFamily="34" charset="0"/>
              <a:buChar char="•"/>
            </a:pPr>
            <a:r>
              <a:rPr lang="en-US" altLang="zh-CN" sz="8000" dirty="0">
                <a:solidFill>
                  <a:srgbClr val="4C4C4C"/>
                </a:solidFill>
                <a:latin typeface="DIN OT" charset="0"/>
                <a:ea typeface="DIN OT" charset="0"/>
                <a:cs typeface="DIN OT" charset="0"/>
              </a:rPr>
              <a:t>Standard Contracts:</a:t>
            </a:r>
          </a:p>
          <a:p>
            <a:pPr marL="2514600" lvl="2" indent="-685800" algn="l">
              <a:buFont typeface="Arial" panose="020B0604020202020204" pitchFamily="34" charset="0"/>
              <a:buChar char="•"/>
            </a:pPr>
            <a:r>
              <a:rPr lang="en-US" altLang="zh-CN" sz="7200" dirty="0">
                <a:solidFill>
                  <a:srgbClr val="4C4C4C"/>
                </a:solidFill>
                <a:latin typeface="DIN OT" charset="0"/>
                <a:ea typeface="DIN OT" charset="0"/>
                <a:cs typeface="DIN OT" charset="0"/>
              </a:rPr>
              <a:t>Investor &lt;-&gt; QOF</a:t>
            </a:r>
          </a:p>
          <a:p>
            <a:pPr marL="2514600" lvl="2" indent="-685800" algn="l">
              <a:buFont typeface="Arial" panose="020B0604020202020204" pitchFamily="34" charset="0"/>
              <a:buChar char="•"/>
            </a:pPr>
            <a:r>
              <a:rPr lang="en-US" altLang="zh-CN" sz="7200" dirty="0">
                <a:solidFill>
                  <a:srgbClr val="4C4C4C"/>
                </a:solidFill>
                <a:latin typeface="DIN OT" charset="0"/>
                <a:ea typeface="DIN OT" charset="0"/>
                <a:cs typeface="DIN OT" charset="0"/>
              </a:rPr>
              <a:t>QOF Operating Agreement</a:t>
            </a:r>
          </a:p>
          <a:p>
            <a:pPr marL="2514600" lvl="2" indent="-685800" algn="l">
              <a:buFont typeface="Arial" panose="020B0604020202020204" pitchFamily="34" charset="0"/>
              <a:buChar char="•"/>
            </a:pPr>
            <a:r>
              <a:rPr lang="en-US" altLang="zh-CN" sz="7200" dirty="0">
                <a:solidFill>
                  <a:srgbClr val="4C4C4C"/>
                </a:solidFill>
                <a:latin typeface="DIN OT" charset="0"/>
                <a:ea typeface="DIN OT" charset="0"/>
                <a:cs typeface="DIN OT" charset="0"/>
              </a:rPr>
              <a:t>QOF &lt;-&gt; Energy SPV</a:t>
            </a:r>
          </a:p>
        </p:txBody>
      </p:sp>
    </p:spTree>
    <p:extLst>
      <p:ext uri="{BB962C8B-B14F-4D97-AF65-F5344CB8AC3E}">
        <p14:creationId xmlns:p14="http://schemas.microsoft.com/office/powerpoint/2010/main" val="1945754765"/>
      </p:ext>
    </p:extLst>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4639431" y="1373015"/>
            <a:ext cx="9082110" cy="1077218"/>
          </a:xfrm>
          <a:prstGeom prst="rect">
            <a:avLst/>
          </a:prstGeom>
          <a:noFill/>
        </p:spPr>
        <p:txBody>
          <a:bodyPr wrap="square" rtlCol="0">
            <a:spAutoFit/>
          </a:bodyPr>
          <a:lstStyle/>
          <a:p>
            <a:pPr algn="l"/>
            <a:r>
              <a:rPr kumimoji="1" lang="en-US" altLang="zh-CN" sz="6400" dirty="0">
                <a:solidFill>
                  <a:schemeClr val="tx1">
                    <a:lumMod val="75000"/>
                    <a:lumOff val="25000"/>
                  </a:schemeClr>
                </a:solidFill>
                <a:latin typeface="DIN OT Black" charset="0"/>
                <a:ea typeface="DIN OT Black" charset="0"/>
                <a:cs typeface="DIN OT Black" charset="0"/>
              </a:rPr>
              <a:t>A Solar Opportunity</a:t>
            </a:r>
            <a:endParaRPr kumimoji="1" lang="zh-CN" altLang="en-US" sz="6400" dirty="0">
              <a:solidFill>
                <a:schemeClr val="tx1">
                  <a:lumMod val="75000"/>
                  <a:lumOff val="25000"/>
                </a:schemeClr>
              </a:solidFill>
              <a:latin typeface="DIN OT Black" charset="0"/>
              <a:ea typeface="DIN OT Black" charset="0"/>
              <a:cs typeface="DIN OT Black" charset="0"/>
            </a:endParaRPr>
          </a:p>
        </p:txBody>
      </p:sp>
      <p:pic>
        <p:nvPicPr>
          <p:cNvPr id="6" name="图片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083064" y="1233780"/>
            <a:ext cx="4214968" cy="1421836"/>
          </a:xfrm>
          <a:prstGeom prst="rect">
            <a:avLst/>
          </a:prstGeom>
        </p:spPr>
      </p:pic>
      <p:sp>
        <p:nvSpPr>
          <p:cNvPr id="13" name="矩形 9">
            <a:extLst>
              <a:ext uri="{FF2B5EF4-FFF2-40B4-BE49-F238E27FC236}">
                <a16:creationId xmlns:a16="http://schemas.microsoft.com/office/drawing/2014/main" id="{3106874A-9D6F-A649-9A53-1F42E74131AE}"/>
              </a:ext>
            </a:extLst>
          </p:cNvPr>
          <p:cNvSpPr/>
          <p:nvPr/>
        </p:nvSpPr>
        <p:spPr>
          <a:xfrm>
            <a:off x="3048000" y="13321847"/>
            <a:ext cx="18288000" cy="415926"/>
          </a:xfrm>
          <a:prstGeom prst="rect">
            <a:avLst/>
          </a:prstGeom>
          <a:gradFill>
            <a:gsLst>
              <a:gs pos="0">
                <a:srgbClr val="185377"/>
              </a:gs>
              <a:gs pos="100000">
                <a:srgbClr val="FF7E0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6000"/>
          </a:p>
        </p:txBody>
      </p:sp>
      <p:pic>
        <p:nvPicPr>
          <p:cNvPr id="4" name="Picture 3" descr="A picture containing map, text, indoor, table&#10;&#10;Description automatically generated">
            <a:extLst>
              <a:ext uri="{FF2B5EF4-FFF2-40B4-BE49-F238E27FC236}">
                <a16:creationId xmlns:a16="http://schemas.microsoft.com/office/drawing/2014/main" id="{27999C5A-564E-3044-9F4D-58BFA571C4C3}"/>
              </a:ext>
            </a:extLst>
          </p:cNvPr>
          <p:cNvPicPr>
            <a:picLocks noChangeAspect="1"/>
          </p:cNvPicPr>
          <p:nvPr/>
        </p:nvPicPr>
        <p:blipFill>
          <a:blip r:embed="rId3"/>
          <a:stretch>
            <a:fillRect/>
          </a:stretch>
        </p:blipFill>
        <p:spPr>
          <a:xfrm>
            <a:off x="12459630" y="2665261"/>
            <a:ext cx="8184336" cy="5531758"/>
          </a:xfrm>
          <a:prstGeom prst="rect">
            <a:avLst/>
          </a:prstGeom>
        </p:spPr>
      </p:pic>
      <p:pic>
        <p:nvPicPr>
          <p:cNvPr id="8" name="Picture 7" descr="A picture containing text, map&#10;&#10;Description automatically generated">
            <a:extLst>
              <a:ext uri="{FF2B5EF4-FFF2-40B4-BE49-F238E27FC236}">
                <a16:creationId xmlns:a16="http://schemas.microsoft.com/office/drawing/2014/main" id="{07C1B384-415F-5E42-8105-0FABB58C9C30}"/>
              </a:ext>
            </a:extLst>
          </p:cNvPr>
          <p:cNvPicPr>
            <a:picLocks noChangeAspect="1"/>
          </p:cNvPicPr>
          <p:nvPr/>
        </p:nvPicPr>
        <p:blipFill rotWithShape="1">
          <a:blip r:embed="rId4"/>
          <a:srcRect l="4303" t="12433" r="6328" b="10595"/>
          <a:stretch/>
        </p:blipFill>
        <p:spPr>
          <a:xfrm>
            <a:off x="3767260" y="2749161"/>
            <a:ext cx="8157112" cy="5328918"/>
          </a:xfrm>
          <a:prstGeom prst="rect">
            <a:avLst/>
          </a:prstGeom>
        </p:spPr>
      </p:pic>
      <p:sp>
        <p:nvSpPr>
          <p:cNvPr id="10" name="Freeform 9">
            <a:extLst>
              <a:ext uri="{FF2B5EF4-FFF2-40B4-BE49-F238E27FC236}">
                <a16:creationId xmlns:a16="http://schemas.microsoft.com/office/drawing/2014/main" id="{855CF264-5DF2-574A-AC04-B3A2D57F6944}"/>
              </a:ext>
            </a:extLst>
          </p:cNvPr>
          <p:cNvSpPr/>
          <p:nvPr/>
        </p:nvSpPr>
        <p:spPr>
          <a:xfrm>
            <a:off x="15976709" y="4900859"/>
            <a:ext cx="1438554" cy="1759934"/>
          </a:xfrm>
          <a:custGeom>
            <a:avLst/>
            <a:gdLst>
              <a:gd name="connsiteX0" fmla="*/ 114778 w 719277"/>
              <a:gd name="connsiteY0" fmla="*/ 0 h 879967"/>
              <a:gd name="connsiteX1" fmla="*/ 0 w 719277"/>
              <a:gd name="connsiteY1" fmla="*/ 604499 h 879967"/>
              <a:gd name="connsiteX2" fmla="*/ 550935 w 719277"/>
              <a:gd name="connsiteY2" fmla="*/ 879967 h 879967"/>
              <a:gd name="connsiteX3" fmla="*/ 719277 w 719277"/>
              <a:gd name="connsiteY3" fmla="*/ 187472 h 879967"/>
              <a:gd name="connsiteX4" fmla="*/ 114778 w 719277"/>
              <a:gd name="connsiteY4" fmla="*/ 0 h 8799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9277" h="879967">
                <a:moveTo>
                  <a:pt x="114778" y="0"/>
                </a:moveTo>
                <a:lnTo>
                  <a:pt x="0" y="604499"/>
                </a:lnTo>
                <a:lnTo>
                  <a:pt x="550935" y="879967"/>
                </a:lnTo>
                <a:lnTo>
                  <a:pt x="719277" y="187472"/>
                </a:lnTo>
                <a:lnTo>
                  <a:pt x="114778" y="0"/>
                </a:lnTo>
                <a:close/>
              </a:path>
            </a:pathLst>
          </a:custGeom>
          <a:solidFill>
            <a:srgbClr val="FF8000">
              <a:alpha val="42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dirty="0"/>
          </a:p>
        </p:txBody>
      </p:sp>
      <p:pic>
        <p:nvPicPr>
          <p:cNvPr id="5" name="Picture 4" descr="A bridge over a body of water&#10;&#10;Description automatically generated">
            <a:extLst>
              <a:ext uri="{FF2B5EF4-FFF2-40B4-BE49-F238E27FC236}">
                <a16:creationId xmlns:a16="http://schemas.microsoft.com/office/drawing/2014/main" id="{7D1A2119-6D8F-844C-86C2-D309587BE6E0}"/>
              </a:ext>
            </a:extLst>
          </p:cNvPr>
          <p:cNvPicPr>
            <a:picLocks noChangeAspect="1"/>
          </p:cNvPicPr>
          <p:nvPr/>
        </p:nvPicPr>
        <p:blipFill>
          <a:blip r:embed="rId5"/>
          <a:stretch>
            <a:fillRect/>
          </a:stretch>
        </p:blipFill>
        <p:spPr>
          <a:xfrm>
            <a:off x="7845816" y="8326106"/>
            <a:ext cx="8128000" cy="4876800"/>
          </a:xfrm>
          <a:prstGeom prst="rect">
            <a:avLst/>
          </a:prstGeom>
        </p:spPr>
      </p:pic>
    </p:spTree>
    <p:extLst>
      <p:ext uri="{BB962C8B-B14F-4D97-AF65-F5344CB8AC3E}">
        <p14:creationId xmlns:p14="http://schemas.microsoft.com/office/powerpoint/2010/main" val="3268047338"/>
      </p:ext>
    </p:extLst>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5104952" y="1373015"/>
            <a:ext cx="13005720" cy="1077218"/>
          </a:xfrm>
          <a:prstGeom prst="rect">
            <a:avLst/>
          </a:prstGeom>
          <a:noFill/>
        </p:spPr>
        <p:txBody>
          <a:bodyPr wrap="square" rtlCol="0">
            <a:spAutoFit/>
          </a:bodyPr>
          <a:lstStyle/>
          <a:p>
            <a:pPr algn="l"/>
            <a:r>
              <a:rPr kumimoji="1" lang="en-US" altLang="zh-CN" sz="6400" dirty="0">
                <a:solidFill>
                  <a:schemeClr val="tx1">
                    <a:lumMod val="75000"/>
                    <a:lumOff val="25000"/>
                  </a:schemeClr>
                </a:solidFill>
                <a:latin typeface="DIN OT Black" charset="0"/>
                <a:ea typeface="DIN OT Black" charset="0"/>
                <a:cs typeface="DIN OT Black" charset="0"/>
              </a:rPr>
              <a:t>Game On / What </a:t>
            </a:r>
            <a:r>
              <a:rPr kumimoji="1" lang="en-US" altLang="zh-CN" sz="6400" u="sng" dirty="0">
                <a:solidFill>
                  <a:schemeClr val="tx1">
                    <a:lumMod val="75000"/>
                    <a:lumOff val="25000"/>
                  </a:schemeClr>
                </a:solidFill>
                <a:latin typeface="DIN OT Black" charset="0"/>
                <a:ea typeface="DIN OT Black" charset="0"/>
                <a:cs typeface="DIN OT Black" charset="0"/>
              </a:rPr>
              <a:t>YOU</a:t>
            </a:r>
            <a:r>
              <a:rPr kumimoji="1" lang="en-US" altLang="zh-CN" sz="6400" dirty="0">
                <a:solidFill>
                  <a:schemeClr val="tx1">
                    <a:lumMod val="75000"/>
                    <a:lumOff val="25000"/>
                  </a:schemeClr>
                </a:solidFill>
                <a:latin typeface="DIN OT Black" charset="0"/>
                <a:ea typeface="DIN OT Black" charset="0"/>
                <a:cs typeface="DIN OT Black" charset="0"/>
              </a:rPr>
              <a:t> can do?</a:t>
            </a:r>
            <a:endParaRPr kumimoji="1" lang="zh-CN" altLang="en-US" sz="6400" dirty="0">
              <a:solidFill>
                <a:schemeClr val="tx1">
                  <a:lumMod val="75000"/>
                  <a:lumOff val="25000"/>
                </a:schemeClr>
              </a:solidFill>
              <a:latin typeface="DIN OT Black" charset="0"/>
              <a:ea typeface="DIN OT Black" charset="0"/>
              <a:cs typeface="DIN OT Black" charset="0"/>
            </a:endParaRPr>
          </a:p>
        </p:txBody>
      </p:sp>
      <p:pic>
        <p:nvPicPr>
          <p:cNvPr id="6" name="图片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083064" y="1233780"/>
            <a:ext cx="4214968" cy="1421836"/>
          </a:xfrm>
          <a:prstGeom prst="rect">
            <a:avLst/>
          </a:prstGeom>
        </p:spPr>
      </p:pic>
      <p:sp>
        <p:nvSpPr>
          <p:cNvPr id="13" name="矩形 9">
            <a:extLst>
              <a:ext uri="{FF2B5EF4-FFF2-40B4-BE49-F238E27FC236}">
                <a16:creationId xmlns:a16="http://schemas.microsoft.com/office/drawing/2014/main" id="{3106874A-9D6F-A649-9A53-1F42E74131AE}"/>
              </a:ext>
            </a:extLst>
          </p:cNvPr>
          <p:cNvSpPr/>
          <p:nvPr/>
        </p:nvSpPr>
        <p:spPr>
          <a:xfrm>
            <a:off x="3048000" y="13321847"/>
            <a:ext cx="18288000" cy="415926"/>
          </a:xfrm>
          <a:prstGeom prst="rect">
            <a:avLst/>
          </a:prstGeom>
          <a:gradFill>
            <a:gsLst>
              <a:gs pos="0">
                <a:srgbClr val="185377"/>
              </a:gs>
              <a:gs pos="100000">
                <a:srgbClr val="FF7E0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6000"/>
          </a:p>
        </p:txBody>
      </p:sp>
      <p:sp>
        <p:nvSpPr>
          <p:cNvPr id="11" name="文本框 4">
            <a:extLst>
              <a:ext uri="{FF2B5EF4-FFF2-40B4-BE49-F238E27FC236}">
                <a16:creationId xmlns:a16="http://schemas.microsoft.com/office/drawing/2014/main" id="{EF36E313-33FF-8747-A971-8A39EDA58525}"/>
              </a:ext>
            </a:extLst>
          </p:cNvPr>
          <p:cNvSpPr txBox="1"/>
          <p:nvPr/>
        </p:nvSpPr>
        <p:spPr>
          <a:xfrm>
            <a:off x="3737540" y="2842401"/>
            <a:ext cx="16560492" cy="9941183"/>
          </a:xfrm>
          <a:prstGeom prst="rect">
            <a:avLst/>
          </a:prstGeom>
          <a:noFill/>
        </p:spPr>
        <p:txBody>
          <a:bodyPr wrap="square" rtlCol="0">
            <a:spAutoFit/>
          </a:bodyPr>
          <a:lstStyle/>
          <a:p>
            <a:pPr marL="1600200" lvl="1" indent="-685800" algn="l">
              <a:buFont typeface="Arial" panose="020B0604020202020204" pitchFamily="34" charset="0"/>
              <a:buChar char="•"/>
            </a:pPr>
            <a:r>
              <a:rPr lang="en-US" altLang="zh-CN" sz="8000" dirty="0">
                <a:solidFill>
                  <a:srgbClr val="4C4C4C"/>
                </a:solidFill>
                <a:latin typeface="DIN OT" charset="0"/>
                <a:ea typeface="DIN OT" charset="0"/>
                <a:cs typeface="DIN OT" charset="0"/>
              </a:rPr>
              <a:t>Projects Now &amp; Capital Looking</a:t>
            </a:r>
          </a:p>
          <a:p>
            <a:pPr marL="2514600" lvl="2" indent="-685800" algn="l">
              <a:buFont typeface="Arial" panose="020B0604020202020204" pitchFamily="34" charset="0"/>
              <a:buChar char="•"/>
            </a:pPr>
            <a:r>
              <a:rPr lang="en-US" altLang="zh-CN" sz="6000" dirty="0">
                <a:solidFill>
                  <a:srgbClr val="4C4C4C"/>
                </a:solidFill>
                <a:latin typeface="DIN OT" charset="0"/>
                <a:ea typeface="DIN OT" charset="0"/>
                <a:cs typeface="DIN OT" charset="0"/>
              </a:rPr>
              <a:t>DE: 500kW</a:t>
            </a:r>
          </a:p>
          <a:p>
            <a:pPr marL="2514600" lvl="2" indent="-685800" algn="l">
              <a:buFont typeface="Arial" panose="020B0604020202020204" pitchFamily="34" charset="0"/>
              <a:buChar char="•"/>
            </a:pPr>
            <a:r>
              <a:rPr lang="en-US" altLang="zh-CN" sz="6000" dirty="0">
                <a:solidFill>
                  <a:srgbClr val="4C4C4C"/>
                </a:solidFill>
                <a:latin typeface="DIN OT" charset="0"/>
                <a:ea typeface="DIN OT" charset="0"/>
                <a:cs typeface="DIN OT" charset="0"/>
              </a:rPr>
              <a:t>WI: 1MW</a:t>
            </a:r>
          </a:p>
          <a:p>
            <a:pPr marL="2514600" lvl="2" indent="-685800" algn="l">
              <a:buFont typeface="Arial" panose="020B0604020202020204" pitchFamily="34" charset="0"/>
              <a:buChar char="•"/>
            </a:pPr>
            <a:r>
              <a:rPr lang="en-US" altLang="zh-CN" sz="6000" dirty="0">
                <a:solidFill>
                  <a:srgbClr val="4C4C4C"/>
                </a:solidFill>
                <a:latin typeface="DIN OT" charset="0"/>
                <a:ea typeface="DIN OT" charset="0"/>
                <a:cs typeface="DIN OT" charset="0"/>
              </a:rPr>
              <a:t>TX: 200MW</a:t>
            </a:r>
          </a:p>
          <a:p>
            <a:pPr marL="2514600" lvl="2" indent="-685800" algn="l">
              <a:buFont typeface="Arial" panose="020B0604020202020204" pitchFamily="34" charset="0"/>
              <a:buChar char="•"/>
            </a:pPr>
            <a:r>
              <a:rPr lang="en-US" altLang="zh-CN" sz="6000" dirty="0">
                <a:solidFill>
                  <a:srgbClr val="4C4C4C"/>
                </a:solidFill>
                <a:latin typeface="DIN OT" charset="0"/>
                <a:ea typeface="DIN OT" charset="0"/>
                <a:cs typeface="DIN OT" charset="0"/>
              </a:rPr>
              <a:t>AZ: 110MW</a:t>
            </a:r>
            <a:endParaRPr lang="en-US" altLang="zh-CN" sz="8000" dirty="0">
              <a:solidFill>
                <a:srgbClr val="4C4C4C"/>
              </a:solidFill>
              <a:latin typeface="DIN OT" charset="0"/>
              <a:ea typeface="DIN OT" charset="0"/>
              <a:cs typeface="DIN OT" charset="0"/>
            </a:endParaRPr>
          </a:p>
          <a:p>
            <a:pPr marL="1600200" lvl="1" indent="-685800" algn="l">
              <a:buFont typeface="Arial" panose="020B0604020202020204" pitchFamily="34" charset="0"/>
              <a:buChar char="•"/>
            </a:pPr>
            <a:endParaRPr lang="en-US" altLang="zh-CN" sz="8000" dirty="0">
              <a:solidFill>
                <a:srgbClr val="4C4C4C"/>
              </a:solidFill>
              <a:latin typeface="DIN OT" charset="0"/>
              <a:ea typeface="DIN OT" charset="0"/>
              <a:cs typeface="DIN OT" charset="0"/>
            </a:endParaRPr>
          </a:p>
          <a:p>
            <a:pPr marL="1600200" lvl="1" indent="-685800" algn="l">
              <a:buFont typeface="Arial" panose="020B0604020202020204" pitchFamily="34" charset="0"/>
              <a:buChar char="•"/>
            </a:pPr>
            <a:r>
              <a:rPr lang="en-US" altLang="zh-CN" sz="8000" dirty="0">
                <a:solidFill>
                  <a:srgbClr val="4C4C4C"/>
                </a:solidFill>
                <a:latin typeface="DIN OT" charset="0"/>
                <a:ea typeface="DIN OT" charset="0"/>
                <a:cs typeface="DIN OT" charset="0"/>
              </a:rPr>
              <a:t>Permitting &amp; Interconnect</a:t>
            </a:r>
          </a:p>
          <a:p>
            <a:pPr marL="1600200" lvl="1" indent="-685800" algn="l">
              <a:buFont typeface="Arial" panose="020B0604020202020204" pitchFamily="34" charset="0"/>
              <a:buChar char="•"/>
            </a:pPr>
            <a:r>
              <a:rPr lang="en-US" altLang="zh-CN" sz="8000" dirty="0">
                <a:solidFill>
                  <a:srgbClr val="4C4C4C"/>
                </a:solidFill>
                <a:latin typeface="DIN OT" charset="0"/>
                <a:ea typeface="DIN OT" charset="0"/>
                <a:cs typeface="DIN OT" charset="0"/>
              </a:rPr>
              <a:t>Bonus Perks: job training, new job</a:t>
            </a:r>
          </a:p>
          <a:p>
            <a:pPr marL="1600200" lvl="1" indent="-685800" algn="l">
              <a:buFont typeface="Arial" panose="020B0604020202020204" pitchFamily="34" charset="0"/>
              <a:buChar char="•"/>
            </a:pPr>
            <a:r>
              <a:rPr lang="en-US" altLang="zh-CN" sz="8000" dirty="0">
                <a:solidFill>
                  <a:srgbClr val="4C4C4C"/>
                </a:solidFill>
                <a:latin typeface="DIN OT" charset="0"/>
                <a:ea typeface="DIN OT" charset="0"/>
                <a:cs typeface="DIN OT" charset="0"/>
              </a:rPr>
              <a:t>Conform State + Federal Tax Law</a:t>
            </a:r>
            <a:endParaRPr lang="en-US" altLang="zh-CN" sz="7200" dirty="0">
              <a:solidFill>
                <a:srgbClr val="4C4C4C"/>
              </a:solidFill>
              <a:latin typeface="DIN OT" charset="0"/>
              <a:ea typeface="DIN OT" charset="0"/>
              <a:cs typeface="DIN OT" charset="0"/>
            </a:endParaRPr>
          </a:p>
        </p:txBody>
      </p:sp>
    </p:spTree>
    <p:extLst>
      <p:ext uri="{BB962C8B-B14F-4D97-AF65-F5344CB8AC3E}">
        <p14:creationId xmlns:p14="http://schemas.microsoft.com/office/powerpoint/2010/main" val="3549977460"/>
      </p:ext>
    </p:extLst>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 name="Rectangle"/>
          <p:cNvSpPr/>
          <p:nvPr/>
        </p:nvSpPr>
        <p:spPr>
          <a:xfrm>
            <a:off x="-455844" y="-256413"/>
            <a:ext cx="25295688" cy="14228826"/>
          </a:xfrm>
          <a:prstGeom prst="rect">
            <a:avLst/>
          </a:prstGeom>
          <a:gradFill>
            <a:gsLst>
              <a:gs pos="0">
                <a:srgbClr val="FF2600"/>
              </a:gs>
              <a:gs pos="100000">
                <a:srgbClr val="FF8900"/>
              </a:gs>
            </a:gsLst>
            <a:lin ang="18900000"/>
          </a:gradFill>
          <a:ln w="12700">
            <a:miter lim="400000"/>
          </a:ln>
        </p:spPr>
        <p:txBody>
          <a:bodyPr lIns="0" tIns="0" rIns="0" bIns="0" anchor="ctr"/>
          <a:lstStyle/>
          <a:p>
            <a:pPr>
              <a:defRPr sz="3200" b="0">
                <a:solidFill>
                  <a:srgbClr val="FFFFFF"/>
                </a:solidFill>
                <a:latin typeface="+mj-lt"/>
                <a:ea typeface="+mj-ea"/>
                <a:cs typeface="+mj-cs"/>
                <a:sym typeface="Helvetica Neue Medium"/>
              </a:defRPr>
            </a:pPr>
            <a:endParaRPr dirty="0"/>
          </a:p>
        </p:txBody>
      </p:sp>
      <p:sp>
        <p:nvSpPr>
          <p:cNvPr id="391" name="newenergynexus.co"/>
          <p:cNvSpPr txBox="1"/>
          <p:nvPr/>
        </p:nvSpPr>
        <p:spPr>
          <a:xfrm>
            <a:off x="1430147" y="11538924"/>
            <a:ext cx="1907573" cy="37959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algn="l">
              <a:defRPr sz="1800" b="0">
                <a:solidFill>
                  <a:srgbClr val="FFFFFF"/>
                </a:solidFill>
                <a:latin typeface="Gotham Pro Regular"/>
                <a:ea typeface="Gotham Pro Regular"/>
                <a:cs typeface="Gotham Pro Regular"/>
                <a:sym typeface="Gotham Pro Regular"/>
              </a:defRPr>
            </a:lvl1pPr>
          </a:lstStyle>
          <a:p>
            <a:r>
              <a:t>energynexus.co</a:t>
            </a:r>
          </a:p>
        </p:txBody>
      </p:sp>
      <p:sp>
        <p:nvSpPr>
          <p:cNvPr id="392" name="Line"/>
          <p:cNvSpPr/>
          <p:nvPr/>
        </p:nvSpPr>
        <p:spPr>
          <a:xfrm>
            <a:off x="1346200" y="12052300"/>
            <a:ext cx="21640801" cy="0"/>
          </a:xfrm>
          <a:prstGeom prst="line">
            <a:avLst/>
          </a:prstGeom>
          <a:ln w="38100" cap="rnd">
            <a:solidFill>
              <a:srgbClr val="FFFFFF"/>
            </a:solidFill>
            <a:custDash>
              <a:ds d="100000" sp="200000"/>
            </a:custDash>
          </a:ln>
        </p:spPr>
        <p:txBody>
          <a:bodyPr lIns="50800" tIns="50800" rIns="50800" bIns="50800" anchor="ctr"/>
          <a:lstStyle/>
          <a:p>
            <a:pPr>
              <a:defRPr sz="3200" b="0">
                <a:solidFill>
                  <a:srgbClr val="FFFFFF"/>
                </a:solidFill>
                <a:latin typeface="+mj-lt"/>
                <a:ea typeface="+mj-ea"/>
                <a:cs typeface="+mj-cs"/>
                <a:sym typeface="Helvetica Neue Medium"/>
              </a:defRPr>
            </a:pPr>
            <a:endParaRPr/>
          </a:p>
        </p:txBody>
      </p:sp>
      <p:pic>
        <p:nvPicPr>
          <p:cNvPr id="7" name="Picture 6"/>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657637" y="713641"/>
            <a:ext cx="7018454" cy="4000923"/>
          </a:xfrm>
          <a:prstGeom prst="rect">
            <a:avLst/>
          </a:prstGeom>
        </p:spPr>
      </p:pic>
      <p:pic>
        <p:nvPicPr>
          <p:cNvPr id="11" name="Picture 10">
            <a:extLst>
              <a:ext uri="{FF2B5EF4-FFF2-40B4-BE49-F238E27FC236}">
                <a16:creationId xmlns:a16="http://schemas.microsoft.com/office/drawing/2014/main" id="{9B27FDDC-6641-5D4F-831E-B8FBDCD9E82F}"/>
              </a:ext>
            </a:extLst>
          </p:cNvPr>
          <p:cNvPicPr>
            <a:picLocks noChangeAspect="1"/>
          </p:cNvPicPr>
          <p:nvPr/>
        </p:nvPicPr>
        <p:blipFill>
          <a:blip r:embed="rId3"/>
          <a:stretch>
            <a:fillRect/>
          </a:stretch>
        </p:blipFill>
        <p:spPr>
          <a:xfrm>
            <a:off x="17052477" y="5003089"/>
            <a:ext cx="6560017" cy="5097311"/>
          </a:xfrm>
          <a:prstGeom prst="rect">
            <a:avLst/>
          </a:prstGeom>
        </p:spPr>
      </p:pic>
      <p:sp>
        <p:nvSpPr>
          <p:cNvPr id="12" name="TextBox 11">
            <a:extLst>
              <a:ext uri="{FF2B5EF4-FFF2-40B4-BE49-F238E27FC236}">
                <a16:creationId xmlns:a16="http://schemas.microsoft.com/office/drawing/2014/main" id="{E69FCCD2-B11C-2D41-8F24-6596F82D1527}"/>
              </a:ext>
            </a:extLst>
          </p:cNvPr>
          <p:cNvSpPr txBox="1"/>
          <p:nvPr/>
        </p:nvSpPr>
        <p:spPr>
          <a:xfrm>
            <a:off x="8375392" y="10213629"/>
            <a:ext cx="6633226" cy="302647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lang="en-US" sz="10000" dirty="0"/>
              <a:t>Thank You</a:t>
            </a:r>
          </a:p>
          <a:p>
            <a:pPr marL="0" marR="0" indent="0" algn="ctr" defTabSz="825500" rtl="0" fontAlgn="auto" latinLnBrk="0" hangingPunct="0">
              <a:lnSpc>
                <a:spcPct val="100000"/>
              </a:lnSpc>
              <a:spcBef>
                <a:spcPts val="0"/>
              </a:spcBef>
              <a:spcAft>
                <a:spcPts val="0"/>
              </a:spcAft>
              <a:buClrTx/>
              <a:buSzTx/>
              <a:buFontTx/>
              <a:buNone/>
              <a:tabLst/>
            </a:pPr>
            <a:endParaRPr kumimoji="0" lang="en-US" b="1" i="0" u="none" strike="noStrike" cap="none" spc="0" normalizeH="0" baseline="0" dirty="0">
              <a:ln>
                <a:noFill/>
              </a:ln>
              <a:solidFill>
                <a:srgbClr val="000000"/>
              </a:solidFill>
              <a:effectLst/>
              <a:uFillTx/>
              <a:latin typeface="Helvetica Neue"/>
              <a:ea typeface="Helvetica Neue"/>
              <a:cs typeface="Helvetica Neue"/>
              <a:sym typeface="Helvetica Neue"/>
            </a:endParaRPr>
          </a:p>
          <a:p>
            <a:pPr marL="0" marR="0" indent="0" algn="ctr" defTabSz="825500" rtl="0" fontAlgn="auto" latinLnBrk="0" hangingPunct="0">
              <a:lnSpc>
                <a:spcPct val="100000"/>
              </a:lnSpc>
              <a:spcBef>
                <a:spcPts val="0"/>
              </a:spcBef>
              <a:spcAft>
                <a:spcPts val="0"/>
              </a:spcAft>
              <a:buClrTx/>
              <a:buSzTx/>
              <a:buFontTx/>
              <a:buNone/>
              <a:tabLst/>
            </a:pPr>
            <a:r>
              <a:rPr lang="en-US" dirty="0"/>
              <a:t>Jon Bonanno</a:t>
            </a:r>
          </a:p>
          <a:p>
            <a:pPr marL="0" marR="0" indent="0" algn="ctr" defTabSz="825500" rtl="0" fontAlgn="auto" latinLnBrk="0" hangingPunct="0">
              <a:lnSpc>
                <a:spcPct val="100000"/>
              </a:lnSpc>
              <a:spcBef>
                <a:spcPts val="0"/>
              </a:spcBef>
              <a:spcAft>
                <a:spcPts val="0"/>
              </a:spcAft>
              <a:buClrTx/>
              <a:buSzTx/>
              <a:buFontTx/>
              <a:buNone/>
              <a:tabLst/>
            </a:pPr>
            <a:r>
              <a:rPr kumimoji="0" lang="en-US" b="1" i="0" u="none" strike="noStrike" cap="none" spc="0" normalizeH="0" baseline="0" dirty="0" err="1">
                <a:ln>
                  <a:noFill/>
                </a:ln>
                <a:solidFill>
                  <a:srgbClr val="000000"/>
                </a:solidFill>
                <a:effectLst/>
                <a:uFillTx/>
                <a:latin typeface="Helvetica Neue"/>
                <a:ea typeface="Helvetica Neue"/>
                <a:cs typeface="Helvetica Neue"/>
                <a:sym typeface="Helvetica Neue"/>
              </a:rPr>
              <a:t>getstarted@myozfund.org</a:t>
            </a:r>
            <a:endParaRPr kumimoji="0" lang="en-US" b="1" i="0" u="none" strike="noStrike" cap="none" spc="0" normalizeH="0" baseline="0" dirty="0">
              <a:ln>
                <a:noFill/>
              </a:ln>
              <a:solidFill>
                <a:srgbClr val="000000"/>
              </a:solidFill>
              <a:effectLst/>
              <a:uFillTx/>
              <a:latin typeface="Helvetica Neue"/>
              <a:ea typeface="Helvetica Neue"/>
              <a:cs typeface="Helvetica Neue"/>
              <a:sym typeface="Helvetica Neue"/>
            </a:endParaRPr>
          </a:p>
        </p:txBody>
      </p:sp>
      <p:pic>
        <p:nvPicPr>
          <p:cNvPr id="4" name="Picture 3" descr="A close up of a sign&#10;&#10;Description automatically generated">
            <a:extLst>
              <a:ext uri="{FF2B5EF4-FFF2-40B4-BE49-F238E27FC236}">
                <a16:creationId xmlns:a16="http://schemas.microsoft.com/office/drawing/2014/main" id="{6CD69CE3-7F5A-8945-AB1B-3A387E088B3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7727" y="6192677"/>
            <a:ext cx="7958215" cy="3002550"/>
          </a:xfrm>
          <a:prstGeom prst="rect">
            <a:avLst/>
          </a:prstGeom>
        </p:spPr>
      </p:pic>
      <p:pic>
        <p:nvPicPr>
          <p:cNvPr id="14" name="Graphic 13">
            <a:extLst>
              <a:ext uri="{FF2B5EF4-FFF2-40B4-BE49-F238E27FC236}">
                <a16:creationId xmlns:a16="http://schemas.microsoft.com/office/drawing/2014/main" id="{BCB10FAC-DB17-DA4A-BE69-72D05D58619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389513" y="5149612"/>
            <a:ext cx="7331777" cy="4280527"/>
          </a:xfrm>
          <a:prstGeom prst="rect">
            <a:avLst/>
          </a:prstGeom>
        </p:spPr>
      </p:pic>
      <p:sp>
        <p:nvSpPr>
          <p:cNvPr id="2" name="Rounded Rectangle 1">
            <a:extLst>
              <a:ext uri="{FF2B5EF4-FFF2-40B4-BE49-F238E27FC236}">
                <a16:creationId xmlns:a16="http://schemas.microsoft.com/office/drawing/2014/main" id="{F337B0A1-C723-0743-8375-914228AF9B86}"/>
              </a:ext>
            </a:extLst>
          </p:cNvPr>
          <p:cNvSpPr/>
          <p:nvPr/>
        </p:nvSpPr>
        <p:spPr>
          <a:xfrm>
            <a:off x="18142002" y="535120"/>
            <a:ext cx="4232930" cy="4000923"/>
          </a:xfrm>
          <a:prstGeom prst="roundRect">
            <a:avLst/>
          </a:prstGeom>
          <a:solidFill>
            <a:schemeClr val="bg1"/>
          </a:solidFill>
          <a:ln w="12700" cap="flat">
            <a:noFill/>
            <a:miter lim="400000"/>
          </a:ln>
          <a:effectLst>
            <a:outerShdw blurRad="381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dirty="0">
              <a:ln>
                <a:noFill/>
              </a:ln>
              <a:solidFill>
                <a:srgbClr val="FFFFFF"/>
              </a:solidFill>
              <a:effectLst/>
              <a:uFillTx/>
              <a:latin typeface="+mj-lt"/>
              <a:ea typeface="+mj-ea"/>
              <a:cs typeface="+mj-cs"/>
              <a:sym typeface="Helvetica Neue Medium"/>
            </a:endParaRPr>
          </a:p>
        </p:txBody>
      </p:sp>
      <p:pic>
        <p:nvPicPr>
          <p:cNvPr id="13" name="Picture 12">
            <a:extLst>
              <a:ext uri="{FF2B5EF4-FFF2-40B4-BE49-F238E27FC236}">
                <a16:creationId xmlns:a16="http://schemas.microsoft.com/office/drawing/2014/main" id="{A50F4981-BBF4-D64C-91D4-96BBEDFF8D85}"/>
              </a:ext>
            </a:extLst>
          </p:cNvPr>
          <p:cNvPicPr>
            <a:picLocks noChangeAspect="1"/>
          </p:cNvPicPr>
          <p:nvPr/>
        </p:nvPicPr>
        <p:blipFill>
          <a:blip r:embed="rId7"/>
          <a:stretch>
            <a:fillRect/>
          </a:stretch>
        </p:blipFill>
        <p:spPr>
          <a:xfrm>
            <a:off x="18142002" y="877216"/>
            <a:ext cx="4232930" cy="3168908"/>
          </a:xfrm>
          <a:prstGeom prst="rect">
            <a:avLst/>
          </a:prstGeom>
        </p:spPr>
      </p:pic>
      <p:pic>
        <p:nvPicPr>
          <p:cNvPr id="15" name="Picture 14">
            <a:extLst>
              <a:ext uri="{FF2B5EF4-FFF2-40B4-BE49-F238E27FC236}">
                <a16:creationId xmlns:a16="http://schemas.microsoft.com/office/drawing/2014/main" id="{21E34041-A872-4545-964F-B789AE098512}"/>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615433" y="1998213"/>
            <a:ext cx="7958215" cy="1652225"/>
          </a:xfrm>
          <a:prstGeom prst="rect">
            <a:avLst/>
          </a:prstGeom>
        </p:spPr>
      </p:pic>
    </p:spTree>
  </p:cSld>
  <p:clrMapOvr>
    <a:masterClrMapping/>
  </p:clrMapOvr>
  <p:transition spd="med"/>
</p:sld>
</file>

<file path=ppt/theme/_rels/theme1.xml.rels><?xml version="1.0" encoding="UTF-8" standalone="yes"?>
<Relationships xmlns="http://schemas.openxmlformats.org/package/2006/relationships"><Relationship Id="rId1" Type="http://schemas.openxmlformats.org/officeDocument/2006/relationships/image" Target="../media/image1.png"/></Relationships>
</file>

<file path=ppt/theme/_rels/theme2.xml.rels><?xml version="1.0" encoding="UTF-8" standalone="yes"?>
<Relationships xmlns="http://schemas.openxmlformats.org/package/2006/relationships"><Relationship Id="rId1" Type="http://schemas.openxmlformats.org/officeDocument/2006/relationships/image" Target="../media/image1.png"/></Relationships>
</file>

<file path=ppt/theme/theme1.xml><?xml version="1.0" encoding="utf-8"?>
<a:theme xmlns:a="http://schemas.openxmlformats.org/drawingml/2006/main"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Helvetica Neue Medium"/>
        <a:ea typeface="Helvetica Neue Medium"/>
        <a:cs typeface="Helvetica Neue Medium"/>
      </a:majorFont>
      <a:minorFont>
        <a:latin typeface="Helvetica Light"/>
        <a:ea typeface="Helvetica Light"/>
        <a:cs typeface="Helvetica Light"/>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50000"/>
              </a:srgbClr>
            </a:outerShdw>
          </a:effectLst>
        </a:effectStyle>
        <a:effectStyle>
          <a:effectLst>
            <a:outerShdw blurRad="50800" dist="12700" rotWithShape="0">
              <a:srgbClr val="000000">
                <a:alpha val="50000"/>
              </a:srgbClr>
            </a:outerShdw>
          </a:effectLst>
        </a:effectStyle>
        <a:effectStyle>
          <a:effectLst>
            <a:outerShdw blurRad="38100" dist="254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outerShdw blurRad="38100" dist="25400" dir="5400000" rotWithShape="0">
            <a:srgbClr val="000000">
              <a:alpha val="50000"/>
            </a:srgbClr>
          </a:outerShdw>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mj-lt"/>
            <a:ea typeface="+mj-ea"/>
            <a:cs typeface="+mj-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Helvetica Neue Medium"/>
        <a:ea typeface="Helvetica Neue Medium"/>
        <a:cs typeface="Helvetica Neue Medium"/>
      </a:majorFont>
      <a:minorFont>
        <a:latin typeface="Helvetica Light"/>
        <a:ea typeface="Helvetica Light"/>
        <a:cs typeface="Helvetica Light"/>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50000"/>
              </a:srgbClr>
            </a:outerShdw>
          </a:effectLst>
        </a:effectStyle>
        <a:effectStyle>
          <a:effectLst>
            <a:outerShdw blurRad="50800" dist="12700" rotWithShape="0">
              <a:srgbClr val="000000">
                <a:alpha val="50000"/>
              </a:srgbClr>
            </a:outerShdw>
          </a:effectLst>
        </a:effectStyle>
        <a:effectStyle>
          <a:effectLst>
            <a:outerShdw blurRad="38100" dist="254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outerShdw blurRad="38100" dist="25400" dir="5400000" rotWithShape="0">
            <a:srgbClr val="000000">
              <a:alpha val="50000"/>
            </a:srgbClr>
          </a:outerShdw>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mj-lt"/>
            <a:ea typeface="+mj-ea"/>
            <a:cs typeface="+mj-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193891</TotalTime>
  <Words>1659</Words>
  <Application>Microsoft Macintosh PowerPoint</Application>
  <PresentationFormat>Custom</PresentationFormat>
  <Paragraphs>314</Paragraphs>
  <Slides>33</Slides>
  <Notes>14</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33</vt:i4>
      </vt:variant>
    </vt:vector>
  </HeadingPairs>
  <TitlesOfParts>
    <vt:vector size="44" baseType="lpstr">
      <vt:lpstr>Arial</vt:lpstr>
      <vt:lpstr>DIN Alternate</vt:lpstr>
      <vt:lpstr>DIN OT</vt:lpstr>
      <vt:lpstr>DIN OT Black</vt:lpstr>
      <vt:lpstr>Gotham Pro Regular</vt:lpstr>
      <vt:lpstr>Helvetica Light</vt:lpstr>
      <vt:lpstr>Helvetica Neue</vt:lpstr>
      <vt:lpstr>Helvetica Neue Light</vt:lpstr>
      <vt:lpstr>Helvetica Neue Medium</vt:lpstr>
      <vt:lpstr>Lucida Grande</vt:lpstr>
      <vt:lpstr>White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Combining with Other Tax Incentives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Cody Evans</dc:creator>
  <cp:lastModifiedBy>Jon Bonanno</cp:lastModifiedBy>
  <cp:revision>213</cp:revision>
  <cp:lastPrinted>2019-04-18T18:04:46Z</cp:lastPrinted>
  <dcterms:modified xsi:type="dcterms:W3CDTF">2019-07-09T20:29:53Z</dcterms:modified>
</cp:coreProperties>
</file>