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F2E7-F573-488C-81B1-812264897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513DA-B62E-44E3-A79B-D8A990C76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15490-43C0-4585-B9E3-C5ADD6C5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50BF8-3B01-415C-8D51-C21ABFFB3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B5A55-7575-434A-B896-5621DD6B4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0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704F1-4445-47F5-931B-2C75F71CC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074CB-2EC2-4AC4-A803-40825CB82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7ED4D-61E9-459B-99F9-562FC440B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8A501-4217-40CA-B77B-7407FB71C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6ED09-4777-430D-AF7A-A176949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7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6DCE-9A8E-460E-AD42-46E3C900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9D00B-D5A8-4FBE-ABE8-8AA49B9DE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D0FA8-E18B-403D-A7BD-E6A4365A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FCB9D-2646-4DA4-8AB6-AFA48BABA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03733-A5F7-493B-BB8C-61C41EC4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2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8B9A-7D10-44BB-9CD2-DF18205B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C5353-1485-4DE8-B49C-97736D09C8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8C5B8-7D06-4109-AA92-197797780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FC655-58C9-4009-8AE6-8A438B40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CFCFD-A840-43B4-9943-2E2D9B097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71306-DFEF-45EE-B9C5-06138CF2A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7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F0223-051D-4E7E-8F6F-AC48605B7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AD4D2-2377-4652-9350-823BC9E62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D5742-765F-437D-B8EA-B230EFBE3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826AFD-AB30-49F4-9A21-824628E59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B60FC-8AD1-4D8C-92F7-2B6EBBAD32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B1BCFC-4B2B-4A43-9427-38BD40CA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B6564E-A2D3-4391-8814-BAAD6F6E2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1DC026-0DD7-4B55-BE02-B6314B651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9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1AAA0-DEDA-4000-82B9-EA6DADACA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74490-0F76-441E-A38F-878215D2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48CC0-191D-4013-9F04-AAA4E72F1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5B6FDC-314E-42BB-9D27-572AE9544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2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E36BD-595F-4AFE-88B7-DFB95FB11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EC2486-7C72-4B16-89F6-6F629D420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ABA26-23F2-4124-9123-C6312A26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20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1471E-11B4-47CF-A83E-F719FB560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5C14F-9D58-401F-BC2D-8AC6F3BE1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D2E22-A9AD-49DB-8F7F-81C17D9667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1A3667-1921-4BF7-A623-1C2CE8B91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12350-1EA2-4FEA-9A70-8D2068536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A3F55-2CB0-4F58-B58D-732415EE4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1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5755F-66F5-42DA-AD79-75CAD2306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24263A-A179-4F5C-89FA-90A28F648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C066E-0457-4A30-9686-9255665ED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52D01-2F66-4428-97CC-A46F2A79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440822-D48B-4243-B63E-65826B5D4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7F461-27E7-4FD7-8790-FA416B4F5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FFB59-85A7-467B-AB26-A96515D14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0C111-4B2D-45B7-8E8F-CC56998AA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92437-E5A3-48B6-9962-D0664FC0A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2635C-A8B6-4D4E-A908-40EA52E4B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C470B-FBEF-4CAC-8E0F-4F8E06CF2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4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B9EE2-F04E-4419-BB89-BEF3BC0FC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0C30B4-67A5-4DCD-984C-3DA4F91C1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3B950-2E52-43C0-A47D-C94FC5DA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C8B3D-9E88-4FDA-A7AB-19DFAF38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8C912-010A-4198-A141-36A26D86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3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ACB629-1C3D-4E67-BBFB-DAC31C447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30114-F57B-4494-9250-3C3034BD1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B7088-5758-43E0-B2B6-AD09E22063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5A6E6-907D-46F7-9DC6-17BE70287FC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71E29-4F71-40C9-876B-935C1F7AE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6BB49-4023-423E-B42B-336C68FF5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FA718-6604-40AA-B98A-B98FA114F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ube 33">
            <a:extLst>
              <a:ext uri="{FF2B5EF4-FFF2-40B4-BE49-F238E27FC236}">
                <a16:creationId xmlns:a16="http://schemas.microsoft.com/office/drawing/2014/main" id="{A47CFBD4-C741-4F29-B0CC-6AEABA0B077C}"/>
              </a:ext>
            </a:extLst>
          </p:cNvPr>
          <p:cNvSpPr/>
          <p:nvPr/>
        </p:nvSpPr>
        <p:spPr>
          <a:xfrm rot="16200000">
            <a:off x="10217326" y="4675668"/>
            <a:ext cx="1228730" cy="2012839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ube 30">
            <a:extLst>
              <a:ext uri="{FF2B5EF4-FFF2-40B4-BE49-F238E27FC236}">
                <a16:creationId xmlns:a16="http://schemas.microsoft.com/office/drawing/2014/main" id="{1294A435-A945-4AB8-AC9C-991BF6391005}"/>
              </a:ext>
            </a:extLst>
          </p:cNvPr>
          <p:cNvSpPr/>
          <p:nvPr/>
        </p:nvSpPr>
        <p:spPr>
          <a:xfrm rot="16200000">
            <a:off x="11010523" y="4323927"/>
            <a:ext cx="575288" cy="512891"/>
          </a:xfrm>
          <a:prstGeom prst="cub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8A15B7-44B0-4301-BC60-48B1CBA378D8}"/>
              </a:ext>
            </a:extLst>
          </p:cNvPr>
          <p:cNvSpPr txBox="1"/>
          <p:nvPr/>
        </p:nvSpPr>
        <p:spPr>
          <a:xfrm>
            <a:off x="0" y="13493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Project ROOFTRACK: </a:t>
            </a:r>
          </a:p>
          <a:p>
            <a:pPr algn="ctr"/>
            <a:r>
              <a:rPr lang="en-US" sz="4400" b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Enhanced</a:t>
            </a:r>
            <a:r>
              <a:rPr lang="en-US" sz="4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Roof-Mount Tracking</a:t>
            </a: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C3E42B19-CD9B-47E5-80F1-682B029C2B76}"/>
              </a:ext>
            </a:extLst>
          </p:cNvPr>
          <p:cNvSpPr/>
          <p:nvPr/>
        </p:nvSpPr>
        <p:spPr>
          <a:xfrm rot="16200000">
            <a:off x="10576289" y="4112021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34393833-2269-45A1-BC1C-5EF7DD0118B1}"/>
              </a:ext>
            </a:extLst>
          </p:cNvPr>
          <p:cNvSpPr/>
          <p:nvPr/>
        </p:nvSpPr>
        <p:spPr>
          <a:xfrm rot="16200000">
            <a:off x="9750723" y="4115240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82A5A679-C49C-4D1E-842D-6CA90FA9CB4E}"/>
              </a:ext>
            </a:extLst>
          </p:cNvPr>
          <p:cNvSpPr/>
          <p:nvPr/>
        </p:nvSpPr>
        <p:spPr>
          <a:xfrm rot="16200000">
            <a:off x="8936307" y="4115240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0807BF84-9B3D-4453-83AA-890DFD501CF1}"/>
              </a:ext>
            </a:extLst>
          </p:cNvPr>
          <p:cNvSpPr/>
          <p:nvPr/>
        </p:nvSpPr>
        <p:spPr>
          <a:xfrm rot="16200000">
            <a:off x="8121891" y="4115240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786D6AF9-D09C-484C-9A6E-B77118004F9C}"/>
              </a:ext>
            </a:extLst>
          </p:cNvPr>
          <p:cNvSpPr/>
          <p:nvPr/>
        </p:nvSpPr>
        <p:spPr>
          <a:xfrm rot="16200000">
            <a:off x="7307475" y="4115240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F693D0ED-BCE2-4390-8749-64A330C577FC}"/>
              </a:ext>
            </a:extLst>
          </p:cNvPr>
          <p:cNvSpPr/>
          <p:nvPr/>
        </p:nvSpPr>
        <p:spPr>
          <a:xfrm rot="16200000">
            <a:off x="6493059" y="4115240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273E3871-3D2D-43DF-A2BD-63DB8CD5C99E}"/>
              </a:ext>
            </a:extLst>
          </p:cNvPr>
          <p:cNvSpPr/>
          <p:nvPr/>
        </p:nvSpPr>
        <p:spPr>
          <a:xfrm rot="16200000">
            <a:off x="5678643" y="4115239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6A7FC99D-8901-4881-A4CB-8F51FBC8326B}"/>
              </a:ext>
            </a:extLst>
          </p:cNvPr>
          <p:cNvSpPr/>
          <p:nvPr/>
        </p:nvSpPr>
        <p:spPr>
          <a:xfrm rot="16200000">
            <a:off x="4864227" y="4115239"/>
            <a:ext cx="182880" cy="9144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095AFA67-D218-4BF4-B58C-F1F3273A49AD}"/>
              </a:ext>
            </a:extLst>
          </p:cNvPr>
          <p:cNvSpPr/>
          <p:nvPr/>
        </p:nvSpPr>
        <p:spPr>
          <a:xfrm rot="486332">
            <a:off x="9921548" y="3098697"/>
            <a:ext cx="1347586" cy="1258455"/>
          </a:xfrm>
          <a:prstGeom prst="parallelogram">
            <a:avLst>
              <a:gd name="adj" fmla="val 18644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isometricOffAxis1Top"/>
            <a:lightRig rig="threePt" dir="t"/>
          </a:scene3d>
          <a:sp3d extrusionH="127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61ECC4EE-5D2C-4D8C-A366-BB265E0A4589}"/>
              </a:ext>
            </a:extLst>
          </p:cNvPr>
          <p:cNvSpPr/>
          <p:nvPr/>
        </p:nvSpPr>
        <p:spPr>
          <a:xfrm rot="486332">
            <a:off x="8940466" y="3103464"/>
            <a:ext cx="1347586" cy="1258455"/>
          </a:xfrm>
          <a:prstGeom prst="parallelogram">
            <a:avLst>
              <a:gd name="adj" fmla="val 18644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isometricOffAxis1Top"/>
            <a:lightRig rig="threePt" dir="t"/>
          </a:scene3d>
          <a:sp3d extrusionH="127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E84F0959-40EA-47D3-8776-CB9200958C70}"/>
              </a:ext>
            </a:extLst>
          </p:cNvPr>
          <p:cNvSpPr/>
          <p:nvPr/>
        </p:nvSpPr>
        <p:spPr>
          <a:xfrm rot="486332">
            <a:off x="8012459" y="3103464"/>
            <a:ext cx="1347586" cy="1258455"/>
          </a:xfrm>
          <a:prstGeom prst="parallelogram">
            <a:avLst>
              <a:gd name="adj" fmla="val 18644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isometricOffAxis1Top"/>
            <a:lightRig rig="threePt" dir="t"/>
          </a:scene3d>
          <a:sp3d extrusionH="127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955AC1F7-63C6-487C-ABD1-FC1F1F97F812}"/>
              </a:ext>
            </a:extLst>
          </p:cNvPr>
          <p:cNvSpPr/>
          <p:nvPr/>
        </p:nvSpPr>
        <p:spPr>
          <a:xfrm rot="486332">
            <a:off x="7084452" y="3103464"/>
            <a:ext cx="1347586" cy="1258455"/>
          </a:xfrm>
          <a:prstGeom prst="parallelogram">
            <a:avLst>
              <a:gd name="adj" fmla="val 18644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isometricOffAxis1Top"/>
            <a:lightRig rig="threePt" dir="t"/>
          </a:scene3d>
          <a:sp3d extrusionH="127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21273526-9FE3-4C9F-B189-5B7B79576A22}"/>
              </a:ext>
            </a:extLst>
          </p:cNvPr>
          <p:cNvSpPr/>
          <p:nvPr/>
        </p:nvSpPr>
        <p:spPr>
          <a:xfrm rot="486332">
            <a:off x="6156445" y="3103464"/>
            <a:ext cx="1347586" cy="1258455"/>
          </a:xfrm>
          <a:prstGeom prst="parallelogram">
            <a:avLst>
              <a:gd name="adj" fmla="val 18644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isometricOffAxis1Top"/>
            <a:lightRig rig="threePt" dir="t"/>
          </a:scene3d>
          <a:sp3d extrusionH="127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2D4CF90E-1E6F-4C92-A836-6FA1FC965BF2}"/>
              </a:ext>
            </a:extLst>
          </p:cNvPr>
          <p:cNvSpPr/>
          <p:nvPr/>
        </p:nvSpPr>
        <p:spPr>
          <a:xfrm rot="486332">
            <a:off x="5228438" y="3103464"/>
            <a:ext cx="1347586" cy="1258455"/>
          </a:xfrm>
          <a:prstGeom prst="parallelogram">
            <a:avLst>
              <a:gd name="adj" fmla="val 18644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isometricOffAxis1Top"/>
            <a:lightRig rig="threePt" dir="t"/>
          </a:scene3d>
          <a:sp3d extrusionH="127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AF837C0-9057-4B57-AB9F-BE5BA30CA03A}"/>
              </a:ext>
            </a:extLst>
          </p:cNvPr>
          <p:cNvSpPr/>
          <p:nvPr/>
        </p:nvSpPr>
        <p:spPr>
          <a:xfrm rot="486332">
            <a:off x="4300431" y="3103464"/>
            <a:ext cx="1347586" cy="1258455"/>
          </a:xfrm>
          <a:prstGeom prst="parallelogram">
            <a:avLst>
              <a:gd name="adj" fmla="val 18644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  <a:scene3d>
            <a:camera prst="isometricOffAxis1Top"/>
            <a:lightRig rig="threePt" dir="t"/>
          </a:scene3d>
          <a:sp3d extrusionH="127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Curved Down 35">
            <a:extLst>
              <a:ext uri="{FF2B5EF4-FFF2-40B4-BE49-F238E27FC236}">
                <a16:creationId xmlns:a16="http://schemas.microsoft.com/office/drawing/2014/main" id="{249EAFD8-F223-4186-8195-DCBD242CD340}"/>
              </a:ext>
            </a:extLst>
          </p:cNvPr>
          <p:cNvSpPr/>
          <p:nvPr/>
        </p:nvSpPr>
        <p:spPr>
          <a:xfrm rot="19599022">
            <a:off x="3659787" y="4312414"/>
            <a:ext cx="512179" cy="485787"/>
          </a:xfrm>
          <a:prstGeom prst="curvedDownArrow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AC6EF2-3300-42E0-BF8C-370F016F21C9}"/>
              </a:ext>
            </a:extLst>
          </p:cNvPr>
          <p:cNvSpPr txBox="1"/>
          <p:nvPr/>
        </p:nvSpPr>
        <p:spPr>
          <a:xfrm>
            <a:off x="8127618" y="5271565"/>
            <a:ext cx="1373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Compact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Packaging &amp; Shipping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0D03194-5853-4D2E-81CD-5547D8759BA8}"/>
              </a:ext>
            </a:extLst>
          </p:cNvPr>
          <p:cNvCxnSpPr>
            <a:cxnSpLocks/>
            <a:stCxn id="37" idx="3"/>
            <a:endCxn id="34" idx="0"/>
          </p:cNvCxnSpPr>
          <p:nvPr/>
        </p:nvCxnSpPr>
        <p:spPr>
          <a:xfrm flipV="1">
            <a:off x="9501433" y="5528497"/>
            <a:ext cx="323839" cy="20473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CFA9AE6-7FD4-4B47-92B1-1E16AFB33F4F}"/>
              </a:ext>
            </a:extLst>
          </p:cNvPr>
          <p:cNvSpPr txBox="1"/>
          <p:nvPr/>
        </p:nvSpPr>
        <p:spPr>
          <a:xfrm>
            <a:off x="9027747" y="2069266"/>
            <a:ext cx="2982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Photovoltaic module stack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ED3AC4-9585-4322-945B-7040A3B5CCC9}"/>
              </a:ext>
            </a:extLst>
          </p:cNvPr>
          <p:cNvSpPr txBox="1"/>
          <p:nvPr/>
        </p:nvSpPr>
        <p:spPr>
          <a:xfrm>
            <a:off x="10016741" y="2625467"/>
            <a:ext cx="162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Tracking Tube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BEC891-FF24-4DC3-A02C-F9C539E544AF}"/>
              </a:ext>
            </a:extLst>
          </p:cNvPr>
          <p:cNvSpPr txBox="1"/>
          <p:nvPr/>
        </p:nvSpPr>
        <p:spPr>
          <a:xfrm>
            <a:off x="11258514" y="3225776"/>
            <a:ext cx="874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5A67184-ACC5-4E7D-9F9F-60D90B5EAB74}"/>
              </a:ext>
            </a:extLst>
          </p:cNvPr>
          <p:cNvCxnSpPr>
            <a:cxnSpLocks/>
          </p:cNvCxnSpPr>
          <p:nvPr/>
        </p:nvCxnSpPr>
        <p:spPr>
          <a:xfrm>
            <a:off x="9696554" y="2438598"/>
            <a:ext cx="429261" cy="101973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947789B-9137-4DA1-875C-FDF72A6927E2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10831691" y="2994799"/>
            <a:ext cx="22024" cy="1554648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C3D6827-E95A-4CB1-97AB-0432DB92E22A}"/>
              </a:ext>
            </a:extLst>
          </p:cNvPr>
          <p:cNvCxnSpPr>
            <a:cxnSpLocks/>
            <a:stCxn id="44" idx="2"/>
          </p:cNvCxnSpPr>
          <p:nvPr/>
        </p:nvCxnSpPr>
        <p:spPr>
          <a:xfrm flipH="1">
            <a:off x="11381906" y="3595108"/>
            <a:ext cx="313668" cy="954339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5EB1E8D-2C93-4808-B706-33746E5D0426}"/>
              </a:ext>
            </a:extLst>
          </p:cNvPr>
          <p:cNvSpPr txBox="1"/>
          <p:nvPr/>
        </p:nvSpPr>
        <p:spPr>
          <a:xfrm>
            <a:off x="4129103" y="2150130"/>
            <a:ext cx="3998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PV and Tracking Tube rapidly expand for fast and simple (re-)deployment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95C1B55-8E53-4DBD-A2D2-A3E31F4597B1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6127299" y="2796461"/>
            <a:ext cx="1062" cy="510179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1E3EBBD6-0684-4625-A1B3-F2BCF9DE9F9A}"/>
              </a:ext>
            </a:extLst>
          </p:cNvPr>
          <p:cNvSpPr txBox="1"/>
          <p:nvPr/>
        </p:nvSpPr>
        <p:spPr>
          <a:xfrm>
            <a:off x="3681261" y="5262483"/>
            <a:ext cx="4172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Tracking Tube snaps to roof mounts</a:t>
            </a:r>
          </a:p>
          <a:p>
            <a:pPr marL="342900" indent="-342900"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PV snaps to Tracking Tube</a:t>
            </a:r>
          </a:p>
          <a:p>
            <a:pPr marL="342900" indent="-342900">
              <a:buAutoNum type="arabicParenR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Connect electrical and power up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B23D2B1-3C37-4C6C-93A5-E1C8F3897DD2}"/>
              </a:ext>
            </a:extLst>
          </p:cNvPr>
          <p:cNvCxnSpPr>
            <a:cxnSpLocks/>
            <a:stCxn id="63" idx="0"/>
          </p:cNvCxnSpPr>
          <p:nvPr/>
        </p:nvCxnSpPr>
        <p:spPr>
          <a:xfrm flipV="1">
            <a:off x="5767293" y="4805275"/>
            <a:ext cx="0" cy="457208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6CFAA258-D202-4510-9E8E-0FF61DDFF897}"/>
              </a:ext>
            </a:extLst>
          </p:cNvPr>
          <p:cNvSpPr/>
          <p:nvPr/>
        </p:nvSpPr>
        <p:spPr>
          <a:xfrm>
            <a:off x="286983" y="2137846"/>
            <a:ext cx="2957219" cy="39919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800"/>
              </a:spcAft>
            </a:pPr>
            <a:r>
              <a:rPr lang="en-US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Technical Takeaways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Glass-less,             small form-factor       PV module minimizes tracker/system weight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Optimized module   form factor maximizes bi-facial potential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design  flexibility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99F6089-18B7-42C8-B11C-02636CCC2740}"/>
              </a:ext>
            </a:extLst>
          </p:cNvPr>
          <p:cNvCxnSpPr>
            <a:cxnSpLocks/>
          </p:cNvCxnSpPr>
          <p:nvPr/>
        </p:nvCxnSpPr>
        <p:spPr>
          <a:xfrm>
            <a:off x="7058368" y="4122649"/>
            <a:ext cx="0" cy="30512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580F42C-CB1A-46B7-AE52-DA2FB82E7A08}"/>
              </a:ext>
            </a:extLst>
          </p:cNvPr>
          <p:cNvCxnSpPr>
            <a:cxnSpLocks/>
          </p:cNvCxnSpPr>
          <p:nvPr/>
        </p:nvCxnSpPr>
        <p:spPr>
          <a:xfrm>
            <a:off x="9172546" y="4122649"/>
            <a:ext cx="0" cy="30512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CC01232-3F2D-406C-BBB9-7FBE1ED35333}"/>
              </a:ext>
            </a:extLst>
          </p:cNvPr>
          <p:cNvCxnSpPr>
            <a:cxnSpLocks/>
          </p:cNvCxnSpPr>
          <p:nvPr/>
        </p:nvCxnSpPr>
        <p:spPr>
          <a:xfrm>
            <a:off x="4944190" y="4122649"/>
            <a:ext cx="0" cy="30512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63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Brown</dc:creator>
  <cp:lastModifiedBy>Ryan Brown</cp:lastModifiedBy>
  <cp:revision>2</cp:revision>
  <dcterms:created xsi:type="dcterms:W3CDTF">2018-10-05T22:16:34Z</dcterms:created>
  <dcterms:modified xsi:type="dcterms:W3CDTF">2018-10-05T22:22:00Z</dcterms:modified>
</cp:coreProperties>
</file>