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4"/>
  </p:sldMasterIdLst>
  <p:notesMasterIdLst>
    <p:notesMasterId r:id="rId6"/>
  </p:notesMasterIdLst>
  <p:sldIdLst>
    <p:sldId id="265" r:id="rId5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8935ECE-D8DA-4C2C-84A8-938B79CB0F65}">
  <a:tblStyle styleId="{98935ECE-D8DA-4C2C-84A8-938B79CB0F6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F7D7EB2-AA26-463C-A777-804710DE03D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/>
    <p:restoredTop sz="94643"/>
  </p:normalViewPr>
  <p:slideViewPr>
    <p:cSldViewPr snapToGrid="0">
      <p:cViewPr varScale="1">
        <p:scale>
          <a:sx n="100" d="100"/>
          <a:sy n="100" d="100"/>
        </p:scale>
        <p:origin x="4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4ecca949b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54ecca949b_1_3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g54ecca949b_1_3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332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alibri"/>
              <a:buNone/>
              <a:defRPr sz="27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260825"/>
            <a:ext cx="10515600" cy="49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Arial"/>
              <a:buChar char="•"/>
              <a:defRPr sz="1600" b="0" i="0" u="none" strike="noStrike" cap="none"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Font typeface="Arial"/>
              <a:buChar char="•"/>
              <a:defRPr sz="1400" b="0" i="0" u="none" strike="noStrike" cap="none"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Font typeface="Arial"/>
              <a:buChar char="•"/>
              <a:defRPr sz="1200" b="0" i="0" u="none" strike="noStrike" cap="none"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Font typeface="Arial"/>
              <a:buChar char="•"/>
              <a:defRPr sz="1200" b="0" i="0" u="none" strike="noStrike" cap="none"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199" y="6356350"/>
            <a:ext cx="298317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3"/>
          <p:cNvCxnSpPr/>
          <p:nvPr/>
        </p:nvCxnSpPr>
        <p:spPr>
          <a:xfrm rot="10800000" flipH="1">
            <a:off x="1500" y="1073275"/>
            <a:ext cx="12189000" cy="9000"/>
          </a:xfrm>
          <a:prstGeom prst="straightConnector1">
            <a:avLst/>
          </a:prstGeom>
          <a:noFill/>
          <a:ln w="76200" cap="flat" cmpd="sng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9" name="Google Shape;59;p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D4D4D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D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D4D4D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4" r:id="rId5"/>
    <p:sldLayoutId id="214748365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19"/>
          <p:cNvPicPr preferRelativeResize="0"/>
          <p:nvPr/>
        </p:nvPicPr>
        <p:blipFill rotWithShape="1">
          <a:blip r:embed="rId3">
            <a:alphaModFix/>
          </a:blip>
          <a:srcRect t="14276" b="16786"/>
          <a:stretch/>
        </p:blipFill>
        <p:spPr>
          <a:xfrm>
            <a:off x="387537" y="4779713"/>
            <a:ext cx="5320924" cy="1421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9"/>
          <p:cNvPicPr preferRelativeResize="0"/>
          <p:nvPr/>
        </p:nvPicPr>
        <p:blipFill rotWithShape="1">
          <a:blip r:embed="rId4">
            <a:alphaModFix/>
          </a:blip>
          <a:srcRect t="4253" b="2878"/>
          <a:stretch/>
        </p:blipFill>
        <p:spPr>
          <a:xfrm>
            <a:off x="387537" y="1359050"/>
            <a:ext cx="5320925" cy="342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9"/>
          <p:cNvSpPr txBox="1"/>
          <p:nvPr/>
        </p:nvSpPr>
        <p:spPr>
          <a:xfrm>
            <a:off x="5851575" y="1072950"/>
            <a:ext cx="6145500" cy="5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>
                <a:solidFill>
                  <a:srgbClr val="4D4D4D"/>
                </a:solidFill>
              </a:rPr>
              <a:t>Scalable Home Battery System</a:t>
            </a:r>
            <a:endParaRPr sz="25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One compact package:</a:t>
            </a:r>
            <a:r>
              <a:rPr lang="en-US" sz="1800" dirty="0">
                <a:solidFill>
                  <a:srgbClr val="4D4D4D"/>
                </a:solidFill>
              </a:rPr>
              <a:t> 2.2 kWh battery, power electronics, LED lighting, and </a:t>
            </a:r>
            <a:r>
              <a:rPr lang="en-US" sz="1800" dirty="0" err="1">
                <a:solidFill>
                  <a:srgbClr val="4D4D4D"/>
                </a:solidFill>
              </a:rPr>
              <a:t>IoT</a:t>
            </a:r>
            <a:r>
              <a:rPr lang="en-US" sz="1800" dirty="0">
                <a:solidFill>
                  <a:srgbClr val="4D4D4D"/>
                </a:solidFill>
              </a:rPr>
              <a:t> communication hub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Self-installable inside the home:</a:t>
            </a:r>
            <a:r>
              <a:rPr lang="en-US" sz="1800" dirty="0">
                <a:solidFill>
                  <a:srgbClr val="4D4D4D"/>
                </a:solidFill>
              </a:rPr>
              <a:t> Plug Orison battery systems into any home wall receptacle without utility approval or electrical permitting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Flexible and scalable for all homes: </a:t>
            </a:r>
            <a:r>
              <a:rPr lang="en-US" sz="1800" dirty="0">
                <a:solidFill>
                  <a:srgbClr val="4D4D4D"/>
                </a:solidFill>
              </a:rPr>
              <a:t>Single-family, apartments, rental properties, high-density urban homes</a:t>
            </a:r>
            <a:endParaRPr sz="1800" b="1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Controlled from your pocket: </a:t>
            </a:r>
            <a:r>
              <a:rPr lang="en-US" sz="1800" dirty="0">
                <a:solidFill>
                  <a:srgbClr val="4D4D4D"/>
                </a:solidFill>
              </a:rPr>
              <a:t>Orison App allows you to “set it and forget it” and benefit from patented smart controls and user-friendly functionality</a:t>
            </a:r>
            <a:endParaRPr sz="1800" dirty="0">
              <a:solidFill>
                <a:srgbClr val="4D4D4D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4D4D4D"/>
                </a:solidFill>
              </a:rPr>
              <a:t>Low “entry level” cost:</a:t>
            </a:r>
            <a:r>
              <a:rPr lang="en-US" sz="1800" dirty="0">
                <a:solidFill>
                  <a:srgbClr val="4D4D4D"/>
                </a:solidFill>
              </a:rPr>
              <a:t> Smaller-scale, modular units open new market with home battery consumers by offering low entry level cost compared to other energy storage</a:t>
            </a:r>
            <a:endParaRPr sz="1800" dirty="0">
              <a:solidFill>
                <a:srgbClr val="4D4D4D"/>
              </a:solidFill>
            </a:endParaRPr>
          </a:p>
        </p:txBody>
      </p:sp>
      <p:sp>
        <p:nvSpPr>
          <p:cNvPr id="215" name="Google Shape;215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1033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/>
              <a:t>For Homeowners and Renters: </a:t>
            </a:r>
            <a:endParaRPr sz="2800" b="1" dirty="0"/>
          </a:p>
          <a:p>
            <a:pPr lvl="0">
              <a:lnSpc>
                <a:spcPct val="115000"/>
              </a:lnSpc>
            </a:pPr>
            <a:r>
              <a:rPr lang="en-US" sz="2800" b="1" dirty="0"/>
              <a:t>Orison is the world’s only self-installable energy storage</a:t>
            </a:r>
          </a:p>
        </p:txBody>
      </p:sp>
      <p:pic>
        <p:nvPicPr>
          <p:cNvPr id="10" name="Google Shape;107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74698" y="0"/>
            <a:ext cx="1215802" cy="102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0D8E5342A7654FA825EBCC9F7BFB4A" ma:contentTypeVersion="12" ma:contentTypeDescription="Create a new document." ma:contentTypeScope="" ma:versionID="41ba2a32daca1aafecd388b575257afb">
  <xsd:schema xmlns:xsd="http://www.w3.org/2001/XMLSchema" xmlns:xs="http://www.w3.org/2001/XMLSchema" xmlns:p="http://schemas.microsoft.com/office/2006/metadata/properties" xmlns:ns2="b37d4505-9845-4d54-b1af-7e8b26a9f772" xmlns:ns3="73de9472-7ff1-452f-b5bb-f223ea4ed737" xmlns:ns4="5e20717c-97f9-4c88-9784-1cb3bf569249" targetNamespace="http://schemas.microsoft.com/office/2006/metadata/properties" ma:root="true" ma:fieldsID="31ff7273edaa7840aa07c8857904f464" ns2:_="" ns3:_="" ns4:_="">
    <xsd:import namespace="b37d4505-9845-4d54-b1af-7e8b26a9f772"/>
    <xsd:import namespace="73de9472-7ff1-452f-b5bb-f223ea4ed737"/>
    <xsd:import namespace="5e20717c-97f9-4c88-9784-1cb3bf56924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7d4505-9845-4d54-b1af-7e8b26a9f77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de9472-7ff1-452f-b5bb-f223ea4ed737" elementFormDefault="qualified">
    <xsd:import namespace="http://schemas.microsoft.com/office/2006/documentManagement/types"/>
    <xsd:import namespace="http://schemas.microsoft.com/office/infopath/2007/PartnerControls"/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0717c-97f9-4c88-9784-1cb3bf5692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internalName="MediaServiceAutoTags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65FADD-57C0-4656-9A90-A2D5250D0E1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F24F6B-DD7D-4109-97BB-5E2219C338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7d4505-9845-4d54-b1af-7e8b26a9f772"/>
    <ds:schemaRef ds:uri="73de9472-7ff1-452f-b5bb-f223ea4ed737"/>
    <ds:schemaRef ds:uri="5e20717c-97f9-4c88-9784-1cb3bf5692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FE2239C-0CD3-46F3-A570-06B2C7594D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128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For Homeowners and Renters:  Orison is the world’s only self-installable energy storage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Melanie Venter</cp:lastModifiedBy>
  <cp:revision>5</cp:revision>
  <dcterms:modified xsi:type="dcterms:W3CDTF">2019-07-02T19:02:14Z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0x010100090D8E5342A7654FA825EBCC9F7BFB4A</vt:lpwstr>
  </property>
</Properties>
</file>