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>
      <p:cViewPr varScale="1">
        <p:scale>
          <a:sx n="65" d="100"/>
          <a:sy n="65" d="100"/>
        </p:scale>
        <p:origin x="197" y="4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41FDED-6715-4C78-9220-ED06D6CFF2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316089B-B26A-4243-846C-8253A87F198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139F79-8C04-4A3E-B8A0-D3B23F7203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022DC7-20A4-46A4-9E38-96E3E4B4F1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72203B-237D-4F72-83DD-668EE45895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76436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EED126-78EC-408E-B196-466E86E6C0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F66D2-4DAA-4CA2-BC85-E0814E2B5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0C7494-29B5-4834-AF95-9FD9076C92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53FB80-0E43-4EC0-8022-45AB55938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9A72D4-3438-44EE-A43C-C5AF341689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33005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01C258-4D44-4DFE-99D2-BA4CFD2EA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4B8E22-5699-4141-B926-8FF4795923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179490-2154-4C95-A446-028ABDBC1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DC95333-C81A-4281-AEEE-7D09436A70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7A2B3F-62A5-4B67-BE33-C7F0C74877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4809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1DBA88-A4DF-4A71-B136-8B7B82AC4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3B3320-821C-4A1A-B9EC-9A334211740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650217-4540-4F49-B166-F9A2C4EF50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0B9D15A-6EFB-4139-8D35-DC0DE616D3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4A3DE5-042F-4F06-9000-3E55F9E64C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A42DE67-562F-4C43-AF40-DEAE361D49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95102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6D056-50F2-49F0-AEB3-E3C2551769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07C731-AD94-4D77-BDBA-EB18283647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7D178D-8FFC-445E-8B54-A20F52ECA71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70A9874-EF8C-4965-A9B8-121AD4214EB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C7D717-37C2-4C30-A9F4-9650B84609B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A5AEC7A-9291-4FB0-ADAA-5E18F59A9B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F4B32FB-43B8-4589-A9B1-0162BC385E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3EE67E-E2B7-49AB-9E42-78E24B044C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17487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3F224A-855E-4130-8E90-AEC051B81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8287EB1-8BFF-49E3-936C-53C897B23E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C49D3B8-9C28-4049-B90F-BBC4225F08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E9EAA39-2704-4FF5-B017-AE5BD13C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1260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425B13C-15EB-4CFC-A05F-56A56CA9D0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A71BBE0-ADBA-4F03-9DCD-66ECA41C53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FA2724-D905-4276-8931-1A10938936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90044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58E0A5-DDD5-4FCF-B70F-29E21EDCA9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6F345D-B3B8-4471-BE99-24162A0795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DF26F2-38A4-4777-A7C4-BF89DB9F442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44A33-80E0-486F-8297-CA220F7D0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8CD544-8815-4512-8439-5677E35F86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BD5A10E-6C28-4820-B0D4-A8BD595FF6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4237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84F1BE-297F-488A-A1F7-6377F31FB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4909581-BB36-4B31-B1F3-ABB0C4E3D11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AD3F95-0D93-4ACE-9248-1376AEE5E2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3ED0C-A70C-41F1-B465-1CDCF6D7FC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605B915-35E5-4C33-B901-7F80FB68C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C34E91E-B056-45F0-B224-2C9637E138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04015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7E1275-0588-4C75-A430-2425C623C0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3D3F48-2258-4961-B7F5-1CA9D2109EF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2F231D-2436-4A03-9B3A-E2C4B85027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0730E-42F8-42BD-9666-C08CE1D8B5C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8704BA-E2DF-4BB8-AE24-AE64C2B1A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9795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5E917C9-0CC0-4E16-BA88-B3C3F4E9BC9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ADB9FE-20E4-40A0-A898-09000DB5F2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8E55F0-2252-4266-BD5F-4A17C23495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A95DB4-ACC6-4AAD-9416-13A4588175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647C0-14C4-4815-910C-5CD0195778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5675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950F92-D1F4-4C1F-8B81-57B108DA2C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73266E-BECC-4C42-BB2F-710F1649E7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9C199C-757D-40B8-94A0-8A7E99C87DF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B2CF1-602F-4FF8-8DF3-6CF0A0C75D11}" type="datetimeFigureOut">
              <a:rPr lang="en-US" smtClean="0"/>
              <a:t>3/26/2019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8404BC8-8E74-4C4E-970F-5989C51220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A22DE2-5D26-4B1F-AD1B-8570B9E33BE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4C1768-22D9-46B2-907E-EC275DD514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775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1D412595-38F5-4467-B473-34BCB8BCADE2}"/>
              </a:ext>
            </a:extLst>
          </p:cNvPr>
          <p:cNvSpPr txBox="1"/>
          <p:nvPr/>
        </p:nvSpPr>
        <p:spPr>
          <a:xfrm>
            <a:off x="530578" y="587022"/>
            <a:ext cx="403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Flow cytometry application to green wire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AA108387-CCC4-4F9A-A3E8-77AAAADC18E7}"/>
              </a:ext>
            </a:extLst>
          </p:cNvPr>
          <p:cNvSpPr/>
          <p:nvPr/>
        </p:nvSpPr>
        <p:spPr>
          <a:xfrm>
            <a:off x="1715911" y="1411111"/>
            <a:ext cx="1332089" cy="156915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3E623B-CF47-47E4-8D3F-C1834EC00735}"/>
              </a:ext>
            </a:extLst>
          </p:cNvPr>
          <p:cNvSpPr txBox="1"/>
          <p:nvPr/>
        </p:nvSpPr>
        <p:spPr>
          <a:xfrm>
            <a:off x="3093155" y="1713047"/>
            <a:ext cx="3941785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Chamber with transgenic cyanobacteria</a:t>
            </a:r>
          </a:p>
          <a:p>
            <a:r>
              <a:rPr lang="en-US" dirty="0"/>
              <a:t>secreting porphyrin reaction centers</a:t>
            </a:r>
          </a:p>
          <a:p>
            <a:r>
              <a:rPr lang="en-US" dirty="0"/>
              <a:t>and carotenoid molecules (to extinguish</a:t>
            </a:r>
          </a:p>
          <a:p>
            <a:r>
              <a:rPr lang="en-US" dirty="0"/>
              <a:t>excited state porphyrins).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BD6126B-F83B-4A81-98B6-F8466E7EBA3D}"/>
              </a:ext>
            </a:extLst>
          </p:cNvPr>
          <p:cNvSpPr/>
          <p:nvPr/>
        </p:nvSpPr>
        <p:spPr>
          <a:xfrm>
            <a:off x="2291644" y="2980267"/>
            <a:ext cx="112889" cy="24666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02DC6C-2C3A-4DDA-846E-D1B07A33EC55}"/>
              </a:ext>
            </a:extLst>
          </p:cNvPr>
          <p:cNvSpPr txBox="1"/>
          <p:nvPr/>
        </p:nvSpPr>
        <p:spPr>
          <a:xfrm>
            <a:off x="3781778" y="4233333"/>
            <a:ext cx="13326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Copper wire</a:t>
            </a: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A3CEF3C7-DD1E-43A6-8B46-45C982B983A2}"/>
              </a:ext>
            </a:extLst>
          </p:cNvPr>
          <p:cNvCxnSpPr>
            <a:endCxn id="6" idx="1"/>
          </p:cNvCxnSpPr>
          <p:nvPr/>
        </p:nvCxnSpPr>
        <p:spPr>
          <a:xfrm flipV="1">
            <a:off x="2404533" y="4417999"/>
            <a:ext cx="1377245" cy="18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angle 8">
            <a:extLst>
              <a:ext uri="{FF2B5EF4-FFF2-40B4-BE49-F238E27FC236}">
                <a16:creationId xmlns:a16="http://schemas.microsoft.com/office/drawing/2014/main" id="{9E3F4139-4AFE-4C9D-9D15-8E6519C120F9}"/>
              </a:ext>
            </a:extLst>
          </p:cNvPr>
          <p:cNvSpPr/>
          <p:nvPr/>
        </p:nvSpPr>
        <p:spPr>
          <a:xfrm>
            <a:off x="2088444" y="2980267"/>
            <a:ext cx="541867" cy="246662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B4A0CEB-BAE4-4AE8-A058-83CB1FA6151C}"/>
              </a:ext>
            </a:extLst>
          </p:cNvPr>
          <p:cNvCxnSpPr/>
          <p:nvPr/>
        </p:nvCxnSpPr>
        <p:spPr>
          <a:xfrm>
            <a:off x="2630311" y="3567289"/>
            <a:ext cx="115146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5D59E96-2322-4B43-9B6D-051C43419AA0}"/>
              </a:ext>
            </a:extLst>
          </p:cNvPr>
          <p:cNvSpPr txBox="1"/>
          <p:nvPr/>
        </p:nvSpPr>
        <p:spPr>
          <a:xfrm>
            <a:off x="3872089" y="3346314"/>
            <a:ext cx="78318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Acetone solution containing porphyrin reaction centers and carotenoid molecules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92D991C-ACDF-4A33-B446-5B3AD2DC497B}"/>
              </a:ext>
            </a:extLst>
          </p:cNvPr>
          <p:cNvSpPr/>
          <p:nvPr/>
        </p:nvSpPr>
        <p:spPr>
          <a:xfrm>
            <a:off x="1715911" y="5446889"/>
            <a:ext cx="1332089" cy="99881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DE9DED15-356E-4C42-AF25-068964F29FF4}"/>
              </a:ext>
            </a:extLst>
          </p:cNvPr>
          <p:cNvSpPr txBox="1"/>
          <p:nvPr/>
        </p:nvSpPr>
        <p:spPr>
          <a:xfrm>
            <a:off x="3093155" y="5808893"/>
            <a:ext cx="792569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Chamber containing heterotrophic bacteria breaking down old porphyrin rings and</a:t>
            </a:r>
          </a:p>
          <a:p>
            <a:r>
              <a:rPr lang="en-US" dirty="0"/>
              <a:t>carotenoid molecules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2D49A0D-5F40-4E4B-92C5-718522398F05}"/>
              </a:ext>
            </a:extLst>
          </p:cNvPr>
          <p:cNvCxnSpPr/>
          <p:nvPr/>
        </p:nvCxnSpPr>
        <p:spPr>
          <a:xfrm>
            <a:off x="1343378" y="3194756"/>
            <a:ext cx="0" cy="195297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2B3394A6-5BE5-4D95-8683-AFB95E23A0F7}"/>
              </a:ext>
            </a:extLst>
          </p:cNvPr>
          <p:cNvCxnSpPr/>
          <p:nvPr/>
        </p:nvCxnSpPr>
        <p:spPr>
          <a:xfrm>
            <a:off x="327378" y="3194756"/>
            <a:ext cx="1636889" cy="177235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>
            <a:extLst>
              <a:ext uri="{FF2B5EF4-FFF2-40B4-BE49-F238E27FC236}">
                <a16:creationId xmlns:a16="http://schemas.microsoft.com/office/drawing/2014/main" id="{1519CC47-F0A5-4090-91E5-8D5ED795C176}"/>
              </a:ext>
            </a:extLst>
          </p:cNvPr>
          <p:cNvSpPr txBox="1"/>
          <p:nvPr/>
        </p:nvSpPr>
        <p:spPr>
          <a:xfrm>
            <a:off x="61943" y="3346314"/>
            <a:ext cx="9295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sunlight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F222A86-EE22-478C-A594-7946D607012D}"/>
              </a:ext>
            </a:extLst>
          </p:cNvPr>
          <p:cNvSpPr txBox="1"/>
          <p:nvPr/>
        </p:nvSpPr>
        <p:spPr>
          <a:xfrm>
            <a:off x="1145822" y="3429000"/>
            <a:ext cx="75373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Liquid</a:t>
            </a:r>
          </a:p>
          <a:p>
            <a:r>
              <a:rPr lang="en-US" dirty="0"/>
              <a:t>flow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9BC66D8-6403-4796-AB72-D932059A0B2E}"/>
              </a:ext>
            </a:extLst>
          </p:cNvPr>
          <p:cNvSpPr txBox="1"/>
          <p:nvPr/>
        </p:nvSpPr>
        <p:spPr>
          <a:xfrm>
            <a:off x="3781778" y="4940951"/>
            <a:ext cx="73592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Porphyrins closest to copper wire transfer energy to electrons in copper wire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69D2B8A-0850-4FA7-9807-19959CAC22AC}"/>
              </a:ext>
            </a:extLst>
          </p:cNvPr>
          <p:cNvSpPr txBox="1"/>
          <p:nvPr/>
        </p:nvSpPr>
        <p:spPr>
          <a:xfrm>
            <a:off x="7080095" y="376787"/>
            <a:ext cx="466800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Flood copper wire with acetone-porphyrin-</a:t>
            </a:r>
          </a:p>
          <a:p>
            <a:r>
              <a:rPr lang="en-US" dirty="0"/>
              <a:t>carotenoid solution, evaporate acetone, </a:t>
            </a:r>
          </a:p>
          <a:p>
            <a:r>
              <a:rPr lang="en-US" dirty="0"/>
              <a:t>porphyrin rings and carotenoid molecules</a:t>
            </a:r>
          </a:p>
          <a:p>
            <a:r>
              <a:rPr lang="en-US" dirty="0"/>
              <a:t>settle on copper wire and transfer excited state</a:t>
            </a:r>
          </a:p>
          <a:p>
            <a:r>
              <a:rPr lang="en-US" dirty="0"/>
              <a:t>electrons in presence of light, after an</a:t>
            </a:r>
          </a:p>
          <a:p>
            <a:r>
              <a:rPr lang="en-US" dirty="0"/>
              <a:t>experimentally determined period of time wash</a:t>
            </a:r>
          </a:p>
          <a:p>
            <a:r>
              <a:rPr lang="en-US" dirty="0"/>
              <a:t>copper wire with fresh acetone to remove</a:t>
            </a:r>
          </a:p>
          <a:p>
            <a:r>
              <a:rPr lang="en-US" dirty="0"/>
              <a:t>damaged porphyrins and carotenoids,</a:t>
            </a:r>
          </a:p>
          <a:p>
            <a:r>
              <a:rPr lang="en-US" dirty="0"/>
              <a:t>repeat acetone flush with fresh porphyrin rings</a:t>
            </a:r>
          </a:p>
          <a:p>
            <a:r>
              <a:rPr lang="en-US" dirty="0"/>
              <a:t>and carotenoid molecules.</a:t>
            </a:r>
          </a:p>
        </p:txBody>
      </p:sp>
    </p:spTree>
    <p:extLst>
      <p:ext uri="{BB962C8B-B14F-4D97-AF65-F5344CB8AC3E}">
        <p14:creationId xmlns:p14="http://schemas.microsoft.com/office/powerpoint/2010/main" val="13411515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123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JOSEPH FAZIO</dc:creator>
  <cp:lastModifiedBy>JOSEPH FAZIO</cp:lastModifiedBy>
  <cp:revision>18</cp:revision>
  <dcterms:created xsi:type="dcterms:W3CDTF">2018-08-04T15:36:34Z</dcterms:created>
  <dcterms:modified xsi:type="dcterms:W3CDTF">2019-03-26T19:39:05Z</dcterms:modified>
</cp:coreProperties>
</file>