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90" d="100"/>
          <a:sy n="90" d="100"/>
        </p:scale>
        <p:origin x="7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83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798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66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8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19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8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8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5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55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43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8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E289-E870-4673-9ABE-6DA962E8E474}" type="datetimeFigureOut">
              <a:rPr lang="en-US" smtClean="0"/>
              <a:t>6/12/2019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657AC-46C7-4DCF-8985-1EACCC32A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31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72BF078-AF68-4190-ABB8-00B39B8DFB70}"/>
              </a:ext>
            </a:extLst>
          </p:cNvPr>
          <p:cNvSpPr/>
          <p:nvPr/>
        </p:nvSpPr>
        <p:spPr>
          <a:xfrm>
            <a:off x="269417" y="2874342"/>
            <a:ext cx="2560032" cy="10157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8E0B0-0CC7-4432-BB05-20804A52F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323" y="4144263"/>
            <a:ext cx="3995908" cy="23205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178832-9AC7-41C6-8174-7ED928A43298}"/>
              </a:ext>
            </a:extLst>
          </p:cNvPr>
          <p:cNvSpPr/>
          <p:nvPr/>
        </p:nvSpPr>
        <p:spPr>
          <a:xfrm>
            <a:off x="0" y="0"/>
            <a:ext cx="9144000" cy="3721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60EFB9-F51C-4EBD-BFC2-8B152AC03773}"/>
              </a:ext>
            </a:extLst>
          </p:cNvPr>
          <p:cNvSpPr txBox="1"/>
          <p:nvPr/>
        </p:nvSpPr>
        <p:spPr>
          <a:xfrm flipH="1">
            <a:off x="258370" y="32181"/>
            <a:ext cx="3569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+mj-lt"/>
              </a:rPr>
              <a:t>Ranier Solar Panel   |  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SolarBlade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CE1334-7758-4FC1-AA2B-BFD25A26C2E3}"/>
              </a:ext>
            </a:extLst>
          </p:cNvPr>
          <p:cNvSpPr txBox="1"/>
          <p:nvPr/>
        </p:nvSpPr>
        <p:spPr>
          <a:xfrm flipH="1">
            <a:off x="6577652" y="31899"/>
            <a:ext cx="24544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+mj-lt"/>
              </a:rPr>
              <a:t>Summary Slide &amp; Lean Canvas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A602A2-4C22-48D1-9985-F36287088ABB}"/>
              </a:ext>
            </a:extLst>
          </p:cNvPr>
          <p:cNvSpPr txBox="1"/>
          <p:nvPr/>
        </p:nvSpPr>
        <p:spPr>
          <a:xfrm>
            <a:off x="316681" y="655529"/>
            <a:ext cx="257883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High Panel Count = More Area</a:t>
            </a:r>
          </a:p>
          <a:p>
            <a:r>
              <a:rPr lang="en-US" sz="1400" dirty="0"/>
              <a:t>More land &amp; roof space.</a:t>
            </a:r>
          </a:p>
          <a:p>
            <a:endParaRPr lang="en-US" sz="1400" dirty="0"/>
          </a:p>
          <a:p>
            <a:endParaRPr lang="en-US" sz="1400" b="1" dirty="0"/>
          </a:p>
          <a:p>
            <a:endParaRPr lang="en-US" sz="1400" b="1" dirty="0"/>
          </a:p>
          <a:p>
            <a:endParaRPr lang="en-US" sz="1400" b="1" dirty="0"/>
          </a:p>
          <a:p>
            <a:r>
              <a:rPr lang="en-US" sz="1400" b="1" dirty="0"/>
              <a:t>High Panel Count = More Cost</a:t>
            </a:r>
          </a:p>
          <a:p>
            <a:r>
              <a:rPr lang="en-US" sz="1400" dirty="0"/>
              <a:t>Increased materials &amp; labor cost</a:t>
            </a:r>
            <a:endParaRPr lang="en-US" sz="1600" b="1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200" dirty="0"/>
              <a:t>.</a:t>
            </a:r>
          </a:p>
          <a:p>
            <a:endParaRPr lang="en-US" dirty="0"/>
          </a:p>
          <a:p>
            <a:endParaRPr lang="en-US" sz="14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C3B9D76-82FE-43B4-8079-18FECB8A4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596" y="1883124"/>
            <a:ext cx="2768346" cy="78565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CB633B0-884B-44CF-9CAD-D7B17A65E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502" y="5053233"/>
            <a:ext cx="2273562" cy="379082"/>
          </a:xfrm>
          <a:prstGeom prst="rect">
            <a:avLst/>
          </a:prstGeom>
        </p:spPr>
      </p:pic>
      <p:pic>
        <p:nvPicPr>
          <p:cNvPr id="1026" name="Picture 2" descr="Image result for winner icon">
            <a:extLst>
              <a:ext uri="{FF2B5EF4-FFF2-40B4-BE49-F238E27FC236}">
                <a16:creationId xmlns:a16="http://schemas.microsoft.com/office/drawing/2014/main" id="{13400C46-EFDF-4E9B-8F87-1AD40DBD2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491" y="5325769"/>
            <a:ext cx="1192729" cy="79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782066-55F6-4920-8BF8-F5DC039E9A27}"/>
              </a:ext>
            </a:extLst>
          </p:cNvPr>
          <p:cNvSpPr txBox="1"/>
          <p:nvPr/>
        </p:nvSpPr>
        <p:spPr>
          <a:xfrm>
            <a:off x="327749" y="4062709"/>
            <a:ext cx="199371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“The Duck Curve”</a:t>
            </a:r>
          </a:p>
          <a:p>
            <a:r>
              <a:rPr lang="en-US" sz="1400" dirty="0"/>
              <a:t>Too much power in</a:t>
            </a:r>
          </a:p>
          <a:p>
            <a:r>
              <a:rPr lang="en-US" sz="1400" dirty="0"/>
              <a:t>middle of the day is</a:t>
            </a:r>
          </a:p>
          <a:p>
            <a:r>
              <a:rPr lang="en-US" sz="1400" dirty="0"/>
              <a:t>not beneficial to grid. </a:t>
            </a:r>
          </a:p>
          <a:p>
            <a:endParaRPr lang="en-US" sz="1400" dirty="0"/>
          </a:p>
          <a:p>
            <a:r>
              <a:rPr lang="en-US" sz="1400" dirty="0"/>
              <a:t>Low morning &amp; late afternoon power when demand increases.</a:t>
            </a:r>
          </a:p>
          <a:p>
            <a:endParaRPr lang="en-US" sz="1400" dirty="0"/>
          </a:p>
          <a:p>
            <a:r>
              <a:rPr lang="en-US" sz="1400" dirty="0"/>
              <a:t>Trackers are expensive</a:t>
            </a:r>
          </a:p>
          <a:p>
            <a:r>
              <a:rPr lang="en-US" sz="1400" dirty="0"/>
              <a:t>&amp; problematic.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915049-995F-4CA5-869D-611209C7EFD1}"/>
              </a:ext>
            </a:extLst>
          </p:cNvPr>
          <p:cNvSpPr txBox="1"/>
          <p:nvPr/>
        </p:nvSpPr>
        <p:spPr>
          <a:xfrm>
            <a:off x="3087003" y="645877"/>
            <a:ext cx="371086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Increased Battery Demand</a:t>
            </a:r>
          </a:p>
          <a:p>
            <a:r>
              <a:rPr lang="en-US" sz="1400" dirty="0"/>
              <a:t>Most power generated is 10am to 2pm.</a:t>
            </a:r>
          </a:p>
          <a:p>
            <a:r>
              <a:rPr lang="en-US" sz="1400" dirty="0"/>
              <a:t>More batteries are required to take</a:t>
            </a:r>
          </a:p>
          <a:p>
            <a:r>
              <a:rPr lang="en-US" sz="1400" dirty="0"/>
              <a:t>peak output from solar to meet</a:t>
            </a:r>
          </a:p>
          <a:p>
            <a:r>
              <a:rPr lang="en-US" sz="1400" dirty="0"/>
              <a:t>peak demand from consumers </a:t>
            </a:r>
          </a:p>
          <a:p>
            <a:r>
              <a:rPr lang="en-US" sz="1400" dirty="0"/>
              <a:t>6am to 9am &amp; 3pm – 6pm</a:t>
            </a:r>
          </a:p>
          <a:p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14AF5C3-3722-432C-9454-DAAF949E0B4A}"/>
              </a:ext>
            </a:extLst>
          </p:cNvPr>
          <p:cNvSpPr/>
          <p:nvPr/>
        </p:nvSpPr>
        <p:spPr>
          <a:xfrm>
            <a:off x="276643" y="4003176"/>
            <a:ext cx="5923549" cy="257253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14030B6-D5FC-4B5D-8134-64CFD3ED40B9}"/>
              </a:ext>
            </a:extLst>
          </p:cNvPr>
          <p:cNvSpPr/>
          <p:nvPr/>
        </p:nvSpPr>
        <p:spPr>
          <a:xfrm>
            <a:off x="3001943" y="606431"/>
            <a:ext cx="3210426" cy="216403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197347-2A5C-44EA-9417-B51C1C34989E}"/>
              </a:ext>
            </a:extLst>
          </p:cNvPr>
          <p:cNvSpPr txBox="1"/>
          <p:nvPr/>
        </p:nvSpPr>
        <p:spPr>
          <a:xfrm>
            <a:off x="3086407" y="2929564"/>
            <a:ext cx="209590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Harsh Environments</a:t>
            </a:r>
          </a:p>
          <a:p>
            <a:r>
              <a:rPr lang="en-US" sz="1400" dirty="0"/>
              <a:t>Poor performance</a:t>
            </a:r>
          </a:p>
          <a:p>
            <a:r>
              <a:rPr lang="en-US" sz="1400" dirty="0"/>
              <a:t>in extreme heat, snow</a:t>
            </a:r>
          </a:p>
          <a:p>
            <a:r>
              <a:rPr lang="en-US" sz="1400" dirty="0"/>
              <a:t>&amp; high dust areas.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0EA455-CA87-4E31-B848-E8DE5DABA3AB}"/>
              </a:ext>
            </a:extLst>
          </p:cNvPr>
          <p:cNvSpPr txBox="1"/>
          <p:nvPr/>
        </p:nvSpPr>
        <p:spPr>
          <a:xfrm>
            <a:off x="120252" y="3057710"/>
            <a:ext cx="2800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Problems With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Today’s Solar Panels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FDF5889-5B7D-48A9-A9F2-BEDFE0745FB0}"/>
              </a:ext>
            </a:extLst>
          </p:cNvPr>
          <p:cNvSpPr/>
          <p:nvPr/>
        </p:nvSpPr>
        <p:spPr>
          <a:xfrm>
            <a:off x="269417" y="604375"/>
            <a:ext cx="2560032" cy="2164035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481C724-0008-461F-9F11-0A48E1F5AEDC}"/>
              </a:ext>
            </a:extLst>
          </p:cNvPr>
          <p:cNvSpPr/>
          <p:nvPr/>
        </p:nvSpPr>
        <p:spPr>
          <a:xfrm>
            <a:off x="6308193" y="604375"/>
            <a:ext cx="2566390" cy="59713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2DB7D36-E8AB-429A-A398-B05EDAC31505}"/>
              </a:ext>
            </a:extLst>
          </p:cNvPr>
          <p:cNvSpPr txBox="1"/>
          <p:nvPr/>
        </p:nvSpPr>
        <p:spPr>
          <a:xfrm>
            <a:off x="6223151" y="3069950"/>
            <a:ext cx="2800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The Ranier Solar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Panel Solution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AD2F5F-748E-4FA0-97AE-715870F1B2B9}"/>
              </a:ext>
            </a:extLst>
          </p:cNvPr>
          <p:cNvSpPr txBox="1"/>
          <p:nvPr/>
        </p:nvSpPr>
        <p:spPr>
          <a:xfrm>
            <a:off x="6348450" y="727901"/>
            <a:ext cx="266150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chemeClr val="bg1"/>
                </a:solidFill>
              </a:rPr>
              <a:t>SolarBlade's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dual-sided</a:t>
            </a:r>
          </a:p>
          <a:p>
            <a:r>
              <a:rPr lang="en-US" sz="1400" dirty="0">
                <a:solidFill>
                  <a:schemeClr val="bg1"/>
                </a:solidFill>
              </a:rPr>
              <a:t>custom design provides: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20% - 60% more power per </a:t>
            </a:r>
            <a:r>
              <a:rPr lang="en-US" sz="1400" b="1" dirty="0" err="1">
                <a:solidFill>
                  <a:schemeClr val="bg1"/>
                </a:solidFill>
              </a:rPr>
              <a:t>sqft</a:t>
            </a:r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Less panels reduces land area &amp;</a:t>
            </a:r>
          </a:p>
          <a:p>
            <a:r>
              <a:rPr lang="en-US" sz="1200" dirty="0">
                <a:solidFill>
                  <a:schemeClr val="bg1"/>
                </a:solidFill>
              </a:rPr>
              <a:t>overall system cost.</a:t>
            </a:r>
          </a:p>
          <a:p>
            <a:r>
              <a:rPr lang="en-US" sz="1200" dirty="0">
                <a:solidFill>
                  <a:schemeClr val="bg1"/>
                </a:solidFill>
              </a:rPr>
              <a:t> </a:t>
            </a:r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“Sunrise-To-Sunset” power</a:t>
            </a:r>
          </a:p>
          <a:p>
            <a:r>
              <a:rPr lang="en-US" sz="1200" dirty="0">
                <a:solidFill>
                  <a:schemeClr val="bg1"/>
                </a:solidFill>
              </a:rPr>
              <a:t>Longer all-day power generation</a:t>
            </a:r>
          </a:p>
          <a:p>
            <a:r>
              <a:rPr lang="en-US" sz="1200" dirty="0">
                <a:solidFill>
                  <a:schemeClr val="bg1"/>
                </a:solidFill>
              </a:rPr>
              <a:t>reduces battery demand &amp;</a:t>
            </a:r>
          </a:p>
          <a:p>
            <a:r>
              <a:rPr lang="en-US" sz="1200" dirty="0">
                <a:solidFill>
                  <a:schemeClr val="bg1"/>
                </a:solidFill>
              </a:rPr>
              <a:t>flattens “The Duck Curve”.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Works in harsh environments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Performs great in heat, dust &amp; snow.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Modular installation flexibility</a:t>
            </a:r>
          </a:p>
          <a:p>
            <a:r>
              <a:rPr lang="en-US" sz="1200" dirty="0">
                <a:solidFill>
                  <a:schemeClr val="bg1"/>
                </a:solidFill>
              </a:rPr>
              <a:t>More places to install including</a:t>
            </a:r>
          </a:p>
          <a:p>
            <a:r>
              <a:rPr lang="en-US" sz="1200" dirty="0">
                <a:solidFill>
                  <a:schemeClr val="bg1"/>
                </a:solidFill>
              </a:rPr>
              <a:t>roads, farms, walls and windows.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Moves Renewables Forward</a:t>
            </a:r>
          </a:p>
          <a:p>
            <a:r>
              <a:rPr lang="en-US" sz="1200" dirty="0">
                <a:solidFill>
                  <a:schemeClr val="bg1"/>
                </a:solidFill>
              </a:rPr>
              <a:t>New supplier for worldwide demand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Pollution reduction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Less CO2/GHG, more fresh water conservation &amp; better air quality.</a:t>
            </a:r>
          </a:p>
          <a:p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243E284-DCAE-4597-8176-F0BD67EDCA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8" t="-106785" r="1698" b="10529"/>
          <a:stretch/>
        </p:blipFill>
        <p:spPr>
          <a:xfrm>
            <a:off x="4996526" y="1837202"/>
            <a:ext cx="885489" cy="202963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8DD5591-8F6D-4A04-81BE-55D23D257A14}"/>
              </a:ext>
            </a:extLst>
          </p:cNvPr>
          <p:cNvSpPr/>
          <p:nvPr/>
        </p:nvSpPr>
        <p:spPr>
          <a:xfrm>
            <a:off x="2987698" y="2890083"/>
            <a:ext cx="3212491" cy="1006066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A close up of a logo&#10;&#10;Description automatically generated">
            <a:extLst>
              <a:ext uri="{FF2B5EF4-FFF2-40B4-BE49-F238E27FC236}">
                <a16:creationId xmlns:a16="http://schemas.microsoft.com/office/drawing/2014/main" id="{2757955C-C511-436B-8806-765E65C6E2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01" y="2411803"/>
            <a:ext cx="546510" cy="307893"/>
          </a:xfrm>
          <a:prstGeom prst="rect">
            <a:avLst/>
          </a:prstGeom>
        </p:spPr>
      </p:pic>
      <p:pic>
        <p:nvPicPr>
          <p:cNvPr id="60" name="Picture 59" descr="A close up of a logo&#10;&#10;Description automatically generated">
            <a:extLst>
              <a:ext uri="{FF2B5EF4-FFF2-40B4-BE49-F238E27FC236}">
                <a16:creationId xmlns:a16="http://schemas.microsoft.com/office/drawing/2014/main" id="{CBC1A057-FE0A-4F60-AA0E-6655F63E99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49" y="2416992"/>
            <a:ext cx="546510" cy="307893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FF1481CD-DF85-4EEF-8D35-F81B0BB83DD9}"/>
              </a:ext>
            </a:extLst>
          </p:cNvPr>
          <p:cNvSpPr/>
          <p:nvPr/>
        </p:nvSpPr>
        <p:spPr>
          <a:xfrm>
            <a:off x="662021" y="1476873"/>
            <a:ext cx="935425" cy="3927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4F79CB2-A7A0-4A14-8A64-7941851968A5}"/>
              </a:ext>
            </a:extLst>
          </p:cNvPr>
          <p:cNvSpPr/>
          <p:nvPr/>
        </p:nvSpPr>
        <p:spPr>
          <a:xfrm>
            <a:off x="649995" y="1222872"/>
            <a:ext cx="1671465" cy="660252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74991D47-0439-499F-933E-95C1B8D1C9DF}"/>
              </a:ext>
            </a:extLst>
          </p:cNvPr>
          <p:cNvCxnSpPr/>
          <p:nvPr/>
        </p:nvCxnSpPr>
        <p:spPr>
          <a:xfrm flipV="1">
            <a:off x="1664295" y="1299990"/>
            <a:ext cx="578222" cy="17688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3CF901E0-5BA0-46FC-826A-BDD1FF4EF874}"/>
              </a:ext>
            </a:extLst>
          </p:cNvPr>
          <p:cNvSpPr/>
          <p:nvPr/>
        </p:nvSpPr>
        <p:spPr>
          <a:xfrm>
            <a:off x="6698491" y="3057710"/>
            <a:ext cx="1817548" cy="65857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A55709E-30DE-4770-94A9-D133F4FF6621}"/>
              </a:ext>
            </a:extLst>
          </p:cNvPr>
          <p:cNvCxnSpPr/>
          <p:nvPr/>
        </p:nvCxnSpPr>
        <p:spPr>
          <a:xfrm flipV="1">
            <a:off x="3911076" y="2435234"/>
            <a:ext cx="223284" cy="1039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EA7CCE9F-9EB1-4FCC-B026-DC560B6C2A7A}"/>
              </a:ext>
            </a:extLst>
          </p:cNvPr>
          <p:cNvCxnSpPr>
            <a:cxnSpLocks/>
          </p:cNvCxnSpPr>
          <p:nvPr/>
        </p:nvCxnSpPr>
        <p:spPr>
          <a:xfrm flipV="1">
            <a:off x="4881238" y="2117467"/>
            <a:ext cx="222390" cy="138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062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</TotalTime>
  <Words>225</Words>
  <Application>Microsoft Office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</dc:creator>
  <cp:lastModifiedBy>windows</cp:lastModifiedBy>
  <cp:revision>18</cp:revision>
  <dcterms:created xsi:type="dcterms:W3CDTF">2019-06-12T21:26:24Z</dcterms:created>
  <dcterms:modified xsi:type="dcterms:W3CDTF">2019-06-13T03:38:30Z</dcterms:modified>
</cp:coreProperties>
</file>