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A347"/>
    <a:srgbClr val="C10230"/>
    <a:srgbClr val="FEC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2"/>
    <p:restoredTop sz="94713"/>
  </p:normalViewPr>
  <p:slideViewPr>
    <p:cSldViewPr snapToGrid="0" snapToObjects="1">
      <p:cViewPr>
        <p:scale>
          <a:sx n="118" d="100"/>
          <a:sy n="118" d="100"/>
        </p:scale>
        <p:origin x="132" y="-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11876-7037-194B-83D1-AB219A021B6B}" type="datetimeFigureOut">
              <a:rPr lang="en-US" smtClean="0"/>
              <a:t>5/20/2019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0C56D-4331-F24D-998E-B14A828DF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3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0C56D-4331-F24D-998E-B14A828DFF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97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8FC3B48-5032-3A47-A7F4-5D306B2B7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="" xmlns:a16="http://schemas.microsoft.com/office/drawing/2014/main" id="{93B165A3-8E36-ED44-97F3-94BEBCECC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3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9E000AA-5400-1641-BA99-F7EFFC46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7542" y="6481988"/>
            <a:ext cx="464458" cy="365125"/>
          </a:xfrm>
          <a:prstGeom prst="rect">
            <a:avLst/>
          </a:prstGeom>
        </p:spPr>
        <p:txBody>
          <a:bodyPr/>
          <a:lstStyle/>
          <a:p>
            <a:fld id="{8B115767-4FA8-6C4B-995B-C102001D55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67582AC4-070D-9548-8EB4-C8F341416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0970" y="64819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88176-1226-554D-A81A-BCB1C738AE0F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A573779-B2EB-8A4E-8498-F7FB7F1F6D59}"/>
              </a:ext>
            </a:extLst>
          </p:cNvPr>
          <p:cNvSpPr/>
          <p:nvPr userDrawn="1"/>
        </p:nvSpPr>
        <p:spPr>
          <a:xfrm>
            <a:off x="1" y="6174766"/>
            <a:ext cx="12218410" cy="1561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FE9F095-B96F-8A46-B385-20C279A514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085" t="11396" r="11396"/>
          <a:stretch/>
        </p:blipFill>
        <p:spPr>
          <a:xfrm>
            <a:off x="0" y="0"/>
            <a:ext cx="12192000" cy="77336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ECEC415-DD62-6247-904E-25C240B32E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6410" y="4995747"/>
            <a:ext cx="12218410" cy="2740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ADE62B-8751-BA46-B640-723B736F4F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344" y="5616532"/>
            <a:ext cx="7228935" cy="1116467"/>
          </a:xfrm>
          <a:prstGeom prst="rect">
            <a:avLst/>
          </a:prstGeom>
          <a:noFill/>
        </p:spPr>
        <p:txBody>
          <a:bodyPr lIns="0" tIns="0" rIns="0" bIns="0" anchor="t" anchorCtr="0">
            <a:normAutofit/>
          </a:bodyPr>
          <a:lstStyle>
            <a:lvl1pPr algn="l">
              <a:defRPr sz="5400">
                <a:solidFill>
                  <a:srgbClr val="FEC527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537C9BF-C6BA-EA49-9775-791FA56B9F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1817" y="6693365"/>
            <a:ext cx="5477773" cy="592425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First Name Last Name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97B02C87-866F-7141-A333-23D882FF6A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4858" y="4370255"/>
            <a:ext cx="2609479" cy="3050788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82F7C122-1C7C-BA4A-B95E-793265F055BD}"/>
              </a:ext>
            </a:extLst>
          </p:cNvPr>
          <p:cNvSpPr txBox="1">
            <a:spLocks/>
          </p:cNvSpPr>
          <p:nvPr userDrawn="1"/>
        </p:nvSpPr>
        <p:spPr>
          <a:xfrm>
            <a:off x="429491" y="0"/>
            <a:ext cx="310367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SOLAR PRIZE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33C2A8FD-407D-1346-83D7-7916F9DA55D3}"/>
              </a:ext>
            </a:extLst>
          </p:cNvPr>
          <p:cNvCxnSpPr/>
          <p:nvPr userDrawn="1"/>
        </p:nvCxnSpPr>
        <p:spPr>
          <a:xfrm>
            <a:off x="0" y="5271884"/>
            <a:ext cx="7924268" cy="0"/>
          </a:xfrm>
          <a:prstGeom prst="line">
            <a:avLst/>
          </a:prstGeom>
          <a:ln w="22225">
            <a:solidFill>
              <a:srgbClr val="C10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21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4D8E787-C8F0-6D45-B434-A0510FCBD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D5074F0-CF61-924E-8BA4-83C6A6C93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8A0770FE-00AB-FF47-934F-D4893171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4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AD3316E-F5B3-5F47-86EA-9DF6DF651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753B974-1A94-8644-AC31-BAA066A2A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F32E8D3-6267-1F47-9BD6-2CFD16D86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336ADA5-4A1D-064F-95EB-F5B6A602B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825227E0-2C64-4E4F-8C27-ED7A94577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431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="" xmlns:a16="http://schemas.microsoft.com/office/drawing/2014/main" id="{4513932E-A823-5A45-B1DA-A09D477CA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6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452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59F06F-A8EC-674B-9D64-BD355A583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EFE79C1-B4BF-444E-B3BA-72DBC9CA2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="" xmlns:a16="http://schemas.microsoft.com/office/drawing/2014/main" id="{3480B3EC-55C8-9745-A1A1-91FA1F4A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664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178D5E8-34EA-1B41-A048-974C18257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895D8A3-FC67-4540-A853-319741141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="" xmlns:a16="http://schemas.microsoft.com/office/drawing/2014/main" id="{D15A11D0-CACC-ED48-915D-295B65F35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82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7B4D45B-82B7-2644-A300-081B92E00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="" xmlns:a16="http://schemas.microsoft.com/office/drawing/2014/main" id="{5CA0DE65-0518-1C40-9630-6DB0DA5D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72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7D38D5B-6CA0-ED4A-BBEE-67F863718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4AFEE0A-7102-734C-8932-9FEEB2FD0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0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9099A48-FE8F-3249-8612-89B6F2275C25}"/>
              </a:ext>
            </a:extLst>
          </p:cNvPr>
          <p:cNvSpPr/>
          <p:nvPr userDrawn="1"/>
        </p:nvSpPr>
        <p:spPr>
          <a:xfrm>
            <a:off x="0" y="6471103"/>
            <a:ext cx="12192000" cy="386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E6EC135-C35A-3440-85EC-D2337997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Header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952185B-1FF9-3546-BAFB-F0717C835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EA77FE6-B29C-E749-A288-43DBB228F284}"/>
              </a:ext>
            </a:extLst>
          </p:cNvPr>
          <p:cNvSpPr/>
          <p:nvPr userDrawn="1"/>
        </p:nvSpPr>
        <p:spPr>
          <a:xfrm>
            <a:off x="11727542" y="6471103"/>
            <a:ext cx="464458" cy="3868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D38C03-14D9-B54B-BA38-6C80BD47BFD6}"/>
              </a:ext>
            </a:extLst>
          </p:cNvPr>
          <p:cNvSpPr txBox="1"/>
          <p:nvPr userDrawn="1"/>
        </p:nvSpPr>
        <p:spPr>
          <a:xfrm>
            <a:off x="11727542" y="6506239"/>
            <a:ext cx="464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3C9294A-6306-AE43-8920-8EDE0706B4DA}" type="slidenum">
              <a:rPr lang="en-US" sz="1400" b="0" i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pPr algn="ctr"/>
              <a:t>‹#›</a:t>
            </a:fld>
            <a:endParaRPr lang="en-US" b="0" i="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78683D0-AC18-D142-A042-8025F08DBF42}"/>
              </a:ext>
            </a:extLst>
          </p:cNvPr>
          <p:cNvSpPr txBox="1"/>
          <p:nvPr userDrawn="1"/>
        </p:nvSpPr>
        <p:spPr>
          <a:xfrm>
            <a:off x="261619" y="6521629"/>
            <a:ext cx="5471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latin typeface="Franklin Gothic Book" panose="020B0503020102020204" pitchFamily="34" charset="0"/>
              </a:rPr>
              <a:t>AMERICAN MADE CHALLENGES: SOLAR PRIZE  |. U.S. DEPARTMENT OF ENERGY</a:t>
            </a:r>
          </a:p>
        </p:txBody>
      </p:sp>
    </p:spTree>
    <p:extLst>
      <p:ext uri="{BB962C8B-B14F-4D97-AF65-F5344CB8AC3E}">
        <p14:creationId xmlns:p14="http://schemas.microsoft.com/office/powerpoint/2010/main" val="422737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CC658926-A2E9-CD49-989A-DFB6B5C96671}"/>
              </a:ext>
            </a:extLst>
          </p:cNvPr>
          <p:cNvSpPr txBox="1">
            <a:spLocks/>
          </p:cNvSpPr>
          <p:nvPr/>
        </p:nvSpPr>
        <p:spPr>
          <a:xfrm>
            <a:off x="11727542" y="6481988"/>
            <a:ext cx="46445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B115767-4FA8-6C4B-995B-C102001D55C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6AD7C454-16BE-6E47-BA05-B2909AE40370}"/>
              </a:ext>
            </a:extLst>
          </p:cNvPr>
          <p:cNvSpPr txBox="1">
            <a:spLocks/>
          </p:cNvSpPr>
          <p:nvPr/>
        </p:nvSpPr>
        <p:spPr>
          <a:xfrm>
            <a:off x="8860970" y="64819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88176-1226-554D-A81A-BCB1C738AE0F}" type="datetimeFigureOut">
              <a:rPr lang="en-US" smtClean="0"/>
              <a:pPr/>
              <a:t>5/20/2019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5748180C-4ABF-CE45-AD58-E9B2C241767E}"/>
              </a:ext>
            </a:extLst>
          </p:cNvPr>
          <p:cNvSpPr/>
          <p:nvPr/>
        </p:nvSpPr>
        <p:spPr>
          <a:xfrm>
            <a:off x="1" y="6174766"/>
            <a:ext cx="12218410" cy="1561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36A45BE-798B-474A-92DC-28778D534D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85" t="11396" r="11396"/>
          <a:stretch/>
        </p:blipFill>
        <p:spPr>
          <a:xfrm>
            <a:off x="0" y="0"/>
            <a:ext cx="12192000" cy="77336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D717580-EF1A-3D45-A01A-31B4080CD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410" y="4995747"/>
            <a:ext cx="12218410" cy="27401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="" xmlns:a16="http://schemas.microsoft.com/office/drawing/2014/main" id="{D2EC172B-5004-4F46-933A-4CD5F560D42F}"/>
              </a:ext>
            </a:extLst>
          </p:cNvPr>
          <p:cNvSpPr txBox="1">
            <a:spLocks/>
          </p:cNvSpPr>
          <p:nvPr/>
        </p:nvSpPr>
        <p:spPr>
          <a:xfrm>
            <a:off x="569344" y="5616532"/>
            <a:ext cx="7228935" cy="1116467"/>
          </a:xfrm>
          <a:prstGeom prst="rect">
            <a:avLst/>
          </a:prstGeom>
          <a:noFill/>
        </p:spPr>
        <p:txBody>
          <a:bodyPr lIns="0" tIns="0" rIns="0" bIns="0" anchor="t" anchorCtr="0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rgbClr val="FEC527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Solar Guardian</a:t>
            </a:r>
            <a:r>
              <a:rPr lang="en-US" baseline="30000" dirty="0"/>
              <a:t>®</a:t>
            </a:r>
            <a:r>
              <a:rPr lang="en-US" dirty="0" smtClean="0"/>
              <a:t> </a:t>
            </a:r>
          </a:p>
          <a:p>
            <a:r>
              <a:rPr lang="en-US" dirty="0" smtClean="0"/>
              <a:t>Photovoltaic Connector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="" xmlns:a16="http://schemas.microsoft.com/office/drawing/2014/main" id="{AC55138B-9DB7-8540-AB09-642450BE29F7}"/>
              </a:ext>
            </a:extLst>
          </p:cNvPr>
          <p:cNvSpPr txBox="1">
            <a:spLocks/>
          </p:cNvSpPr>
          <p:nvPr/>
        </p:nvSpPr>
        <p:spPr>
          <a:xfrm>
            <a:off x="591817" y="6693365"/>
            <a:ext cx="5477773" cy="59242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Kenny </a:t>
            </a:r>
            <a:r>
              <a:rPr lang="en-US" dirty="0" smtClean="0"/>
              <a:t>Blemel &amp; Charmaine </a:t>
            </a:r>
            <a:r>
              <a:rPr lang="en-US" dirty="0" err="1" smtClean="0"/>
              <a:t>Tunell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2222BEDC-21A4-F049-8892-47AB4070A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858" y="4370255"/>
            <a:ext cx="2609479" cy="3050788"/>
          </a:xfrm>
          <a:prstGeom prst="rect">
            <a:avLst/>
          </a:prstGeom>
        </p:spPr>
      </p:pic>
      <p:sp>
        <p:nvSpPr>
          <p:cNvPr id="17" name="Title Placeholder 1">
            <a:extLst>
              <a:ext uri="{FF2B5EF4-FFF2-40B4-BE49-F238E27FC236}">
                <a16:creationId xmlns="" xmlns:a16="http://schemas.microsoft.com/office/drawing/2014/main" id="{82A80161-2532-954D-899B-2D7623698AEF}"/>
              </a:ext>
            </a:extLst>
          </p:cNvPr>
          <p:cNvSpPr txBox="1">
            <a:spLocks/>
          </p:cNvSpPr>
          <p:nvPr/>
        </p:nvSpPr>
        <p:spPr>
          <a:xfrm>
            <a:off x="429491" y="0"/>
            <a:ext cx="310367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SOLAR PRIZE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8B254049-686E-DF45-8EEA-7532B14E8ED0}"/>
              </a:ext>
            </a:extLst>
          </p:cNvPr>
          <p:cNvCxnSpPr/>
          <p:nvPr/>
        </p:nvCxnSpPr>
        <p:spPr>
          <a:xfrm>
            <a:off x="0" y="5271884"/>
            <a:ext cx="7924268" cy="0"/>
          </a:xfrm>
          <a:prstGeom prst="line">
            <a:avLst/>
          </a:prstGeom>
          <a:ln w="22225">
            <a:solidFill>
              <a:srgbClr val="C10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968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56D34520-A71F-8E4E-B50C-D1EAC1120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Arcing-Faults Cause 76 Home Fires / Day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D32B77C-90FF-DD48-B195-560B4543413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796902"/>
            <a:ext cx="6179288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 smtClean="0">
                <a:solidFill>
                  <a:schemeClr val="tx1"/>
                </a:solidFill>
              </a:rPr>
              <a:t>Solar </a:t>
            </a:r>
            <a:r>
              <a:rPr lang="en-US" b="1" dirty="0" smtClean="0">
                <a:solidFill>
                  <a:schemeClr val="tx1"/>
                </a:solidFill>
              </a:rPr>
              <a:t>Guardian</a:t>
            </a:r>
            <a:r>
              <a:rPr lang="en-US" baseline="30000" dirty="0">
                <a:solidFill>
                  <a:schemeClr val="tx1"/>
                </a:solidFill>
              </a:rPr>
              <a:t>®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Prevents Fires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Our 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patented, Solar Guardian</a:t>
            </a:r>
            <a:r>
              <a:rPr lang="en-US" sz="1800" baseline="30000" dirty="0">
                <a:solidFill>
                  <a:schemeClr val="tx1"/>
                </a:solidFill>
              </a:rPr>
              <a:t>®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photovoltaic 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connector 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detects existence of circumstances that could lead to an arc-faul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 </a:t>
            </a:r>
            <a:r>
              <a:rPr lang="en-US" sz="1800" i="1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before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 damage occurs. The proprietary proof-of-concept 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d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eveloped by MSI, VAMCO, NMT, and Amphenol has been validated by a national laboratory for feasibility. We continue to work with national laboratories to test and develop a prototype. Capabilities include: </a:t>
            </a:r>
            <a:endParaRPr lang="en-US" sz="1800" dirty="0" smtClean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339725" algn="just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A dielectric material expands as temperatures rise to unsafe levels, disconnecting electricity, and preventing a fire. </a:t>
            </a:r>
          </a:p>
          <a:p>
            <a:pPr marL="339725" algn="just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Potential </a:t>
            </a: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secondary arcs are quenched. </a:t>
            </a:r>
          </a:p>
          <a:p>
            <a:pPr marL="339725" algn="just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The affected panels in a string are disconnected. </a:t>
            </a:r>
          </a:p>
          <a:p>
            <a:pPr marL="339725" algn="just">
              <a:lnSpc>
                <a:spcPct val="100000"/>
              </a:lnSpc>
            </a:pPr>
            <a:r>
              <a:rPr lang="en-US" sz="1800" dirty="0" smtClean="0">
                <a:solidFill>
                  <a:schemeClr val="tx1"/>
                </a:solidFill>
                <a:latin typeface="Franklin Gothic Book" panose="020B0503020102020204" pitchFamily="34" charset="0"/>
              </a:rPr>
              <a:t>Unaffected panels continue to operate at full capacity to produce clean energy and a maximum return on investment. </a:t>
            </a:r>
            <a:endParaRPr lang="en-US" sz="18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CA511EB-2490-8145-BAF1-F017F2E8A078}"/>
              </a:ext>
            </a:extLst>
          </p:cNvPr>
          <p:cNvSpPr/>
          <p:nvPr/>
        </p:nvSpPr>
        <p:spPr>
          <a:xfrm>
            <a:off x="7636342" y="1796902"/>
            <a:ext cx="3849624" cy="355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21092" t="39694" r="21092" b="35751"/>
          <a:stretch/>
        </p:blipFill>
        <p:spPr>
          <a:xfrm>
            <a:off x="9319370" y="4825448"/>
            <a:ext cx="2166596" cy="50018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ED0C7CB-16C2-4119-93DE-214A2A6CA9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0846" y="1804994"/>
            <a:ext cx="2757786" cy="183983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732408C-AFB9-4249-9C51-87EBF411F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4336" y="3385843"/>
            <a:ext cx="2589361" cy="117345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 t="29248" r="6694" b="28862"/>
          <a:stretch/>
        </p:blipFill>
        <p:spPr>
          <a:xfrm rot="10800000">
            <a:off x="7656304" y="4263786"/>
            <a:ext cx="1904850" cy="504225"/>
          </a:xfrm>
          <a:prstGeom prst="rect">
            <a:avLst/>
          </a:prstGeom>
          <a:ln w="6350"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3633" y="3059818"/>
            <a:ext cx="886574" cy="669812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6415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3538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C1023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3BF95826-0ADB-064A-9364-442F6561185E}" vid="{26F243B8-77F9-BD4D-82C1-DE1829C428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</TotalTime>
  <Words>142</Words>
  <Application>Microsoft Office PowerPoint</Application>
  <PresentationFormat>Widescreen</PresentationFormat>
  <Paragraphs>14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Office Theme</vt:lpstr>
      <vt:lpstr>PowerPoint Presentation</vt:lpstr>
      <vt:lpstr>Arcing-Faults Cause 76 Home Fires / Day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Frenzl, John</dc:creator>
  <cp:lastModifiedBy>ctunell</cp:lastModifiedBy>
  <cp:revision>19</cp:revision>
  <dcterms:created xsi:type="dcterms:W3CDTF">2019-05-01T19:33:20Z</dcterms:created>
  <dcterms:modified xsi:type="dcterms:W3CDTF">2019-05-20T18:32:07Z</dcterms:modified>
</cp:coreProperties>
</file>