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F3F5FF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F3F5FF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F3F5FF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F3F5FF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F3F5FF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F3F5FF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F3F5FF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F3F5FF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F3F5FF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F3F5FF"/>
        </a:fontRef>
        <a:srgbClr val="F3F5FF"/>
      </a:tcTxStyle>
      <a:tcStyle>
        <a:tcBdr>
          <a:left>
            <a:ln w="12700" cap="flat">
              <a:solidFill>
                <a:srgbClr val="F3F5FF"/>
              </a:solidFill>
              <a:prstDash val="solid"/>
              <a:round/>
            </a:ln>
          </a:left>
          <a:right>
            <a:ln w="12700" cap="flat">
              <a:solidFill>
                <a:srgbClr val="F3F5FF"/>
              </a:solidFill>
              <a:prstDash val="solid"/>
              <a:round/>
            </a:ln>
          </a:right>
          <a:top>
            <a:ln w="12700" cap="flat">
              <a:solidFill>
                <a:srgbClr val="F3F5FF"/>
              </a:solidFill>
              <a:prstDash val="solid"/>
              <a:round/>
            </a:ln>
          </a:top>
          <a:bottom>
            <a:ln w="127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solidFill>
                <a:srgbClr val="F3F5FF"/>
              </a:solidFill>
              <a:prstDash val="solid"/>
              <a:round/>
            </a:ln>
          </a:insideH>
          <a:insideV>
            <a:ln w="12700" cap="flat">
              <a:solidFill>
                <a:srgbClr val="F3F5FF"/>
              </a:solidFill>
              <a:prstDash val="solid"/>
              <a:round/>
            </a:ln>
          </a:insideV>
        </a:tcBdr>
        <a:fill>
          <a:solidFill>
            <a:srgbClr val="F8D6CB"/>
          </a:solidFill>
        </a:fill>
      </a:tcStyle>
    </a:wholeTbl>
    <a:band2H>
      <a:tcTxStyle/>
      <a:tcStyle>
        <a:tcBdr/>
        <a:fill>
          <a:solidFill>
            <a:srgbClr val="FCECE7"/>
          </a:solidFill>
        </a:fill>
      </a:tcStyle>
    </a:band2H>
    <a:firstCol>
      <a:tcTxStyle b="on" i="off">
        <a:fontRef idx="major">
          <a:srgbClr val="F3F5FF"/>
        </a:fontRef>
        <a:srgbClr val="F3F5FF"/>
      </a:tcTxStyle>
      <a:tcStyle>
        <a:tcBdr>
          <a:left>
            <a:ln w="12700" cap="flat">
              <a:solidFill>
                <a:srgbClr val="F3F5FF"/>
              </a:solidFill>
              <a:prstDash val="solid"/>
              <a:round/>
            </a:ln>
          </a:left>
          <a:right>
            <a:ln w="12700" cap="flat">
              <a:solidFill>
                <a:srgbClr val="F3F5FF"/>
              </a:solidFill>
              <a:prstDash val="solid"/>
              <a:round/>
            </a:ln>
          </a:right>
          <a:top>
            <a:ln w="12700" cap="flat">
              <a:solidFill>
                <a:srgbClr val="F3F5FF"/>
              </a:solidFill>
              <a:prstDash val="solid"/>
              <a:round/>
            </a:ln>
          </a:top>
          <a:bottom>
            <a:ln w="127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solidFill>
                <a:srgbClr val="F3F5FF"/>
              </a:solidFill>
              <a:prstDash val="solid"/>
              <a:round/>
            </a:ln>
          </a:insideH>
          <a:insideV>
            <a:ln w="12700" cap="flat">
              <a:solidFill>
                <a:srgbClr val="F3F5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3F5FF"/>
        </a:fontRef>
        <a:srgbClr val="F3F5FF"/>
      </a:tcTxStyle>
      <a:tcStyle>
        <a:tcBdr>
          <a:left>
            <a:ln w="12700" cap="flat">
              <a:solidFill>
                <a:srgbClr val="F3F5FF"/>
              </a:solidFill>
              <a:prstDash val="solid"/>
              <a:round/>
            </a:ln>
          </a:left>
          <a:right>
            <a:ln w="12700" cap="flat">
              <a:solidFill>
                <a:srgbClr val="F3F5FF"/>
              </a:solidFill>
              <a:prstDash val="solid"/>
              <a:round/>
            </a:ln>
          </a:right>
          <a:top>
            <a:ln w="38100" cap="flat">
              <a:solidFill>
                <a:srgbClr val="F3F5FF"/>
              </a:solidFill>
              <a:prstDash val="solid"/>
              <a:round/>
            </a:ln>
          </a:top>
          <a:bottom>
            <a:ln w="127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solidFill>
                <a:srgbClr val="F3F5FF"/>
              </a:solidFill>
              <a:prstDash val="solid"/>
              <a:round/>
            </a:ln>
          </a:insideH>
          <a:insideV>
            <a:ln w="12700" cap="flat">
              <a:solidFill>
                <a:srgbClr val="F3F5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3F5FF"/>
        </a:fontRef>
        <a:srgbClr val="F3F5FF"/>
      </a:tcTxStyle>
      <a:tcStyle>
        <a:tcBdr>
          <a:left>
            <a:ln w="12700" cap="flat">
              <a:solidFill>
                <a:srgbClr val="F3F5FF"/>
              </a:solidFill>
              <a:prstDash val="solid"/>
              <a:round/>
            </a:ln>
          </a:left>
          <a:right>
            <a:ln w="12700" cap="flat">
              <a:solidFill>
                <a:srgbClr val="F3F5FF"/>
              </a:solidFill>
              <a:prstDash val="solid"/>
              <a:round/>
            </a:ln>
          </a:right>
          <a:top>
            <a:ln w="12700" cap="flat">
              <a:solidFill>
                <a:srgbClr val="F3F5FF"/>
              </a:solidFill>
              <a:prstDash val="solid"/>
              <a:round/>
            </a:ln>
          </a:top>
          <a:bottom>
            <a:ln w="381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solidFill>
                <a:srgbClr val="F3F5FF"/>
              </a:solidFill>
              <a:prstDash val="solid"/>
              <a:round/>
            </a:ln>
          </a:insideH>
          <a:insideV>
            <a:ln w="12700" cap="flat">
              <a:solidFill>
                <a:srgbClr val="F3F5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F3F5FF"/>
        </a:fontRef>
        <a:srgbClr val="F3F5FF"/>
      </a:tcTxStyle>
      <a:tcStyle>
        <a:tcBdr>
          <a:left>
            <a:ln w="12700" cap="flat">
              <a:solidFill>
                <a:srgbClr val="F3F5FF"/>
              </a:solidFill>
              <a:prstDash val="solid"/>
              <a:round/>
            </a:ln>
          </a:left>
          <a:right>
            <a:ln w="12700" cap="flat">
              <a:solidFill>
                <a:srgbClr val="F3F5FF"/>
              </a:solidFill>
              <a:prstDash val="solid"/>
              <a:round/>
            </a:ln>
          </a:right>
          <a:top>
            <a:ln w="12700" cap="flat">
              <a:solidFill>
                <a:srgbClr val="F3F5FF"/>
              </a:solidFill>
              <a:prstDash val="solid"/>
              <a:round/>
            </a:ln>
          </a:top>
          <a:bottom>
            <a:ln w="127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solidFill>
                <a:srgbClr val="F3F5FF"/>
              </a:solidFill>
              <a:prstDash val="solid"/>
              <a:round/>
            </a:ln>
          </a:insideH>
          <a:insideV>
            <a:ln w="12700" cap="flat">
              <a:solidFill>
                <a:srgbClr val="F3F5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3F5FF"/>
        </a:fontRef>
        <a:srgbClr val="F3F5FF"/>
      </a:tcTxStyle>
      <a:tcStyle>
        <a:tcBdr>
          <a:left>
            <a:ln w="12700" cap="flat">
              <a:solidFill>
                <a:srgbClr val="F3F5FF"/>
              </a:solidFill>
              <a:prstDash val="solid"/>
              <a:round/>
            </a:ln>
          </a:left>
          <a:right>
            <a:ln w="12700" cap="flat">
              <a:solidFill>
                <a:srgbClr val="F3F5FF"/>
              </a:solidFill>
              <a:prstDash val="solid"/>
              <a:round/>
            </a:ln>
          </a:right>
          <a:top>
            <a:ln w="12700" cap="flat">
              <a:solidFill>
                <a:srgbClr val="F3F5FF"/>
              </a:solidFill>
              <a:prstDash val="solid"/>
              <a:round/>
            </a:ln>
          </a:top>
          <a:bottom>
            <a:ln w="127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solidFill>
                <a:srgbClr val="F3F5FF"/>
              </a:solidFill>
              <a:prstDash val="solid"/>
              <a:round/>
            </a:ln>
          </a:insideH>
          <a:insideV>
            <a:ln w="12700" cap="flat">
              <a:solidFill>
                <a:srgbClr val="F3F5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3F5FF"/>
        </a:fontRef>
        <a:srgbClr val="F3F5FF"/>
      </a:tcTxStyle>
      <a:tcStyle>
        <a:tcBdr>
          <a:left>
            <a:ln w="12700" cap="flat">
              <a:solidFill>
                <a:srgbClr val="F3F5FF"/>
              </a:solidFill>
              <a:prstDash val="solid"/>
              <a:round/>
            </a:ln>
          </a:left>
          <a:right>
            <a:ln w="12700" cap="flat">
              <a:solidFill>
                <a:srgbClr val="F3F5FF"/>
              </a:solidFill>
              <a:prstDash val="solid"/>
              <a:round/>
            </a:ln>
          </a:right>
          <a:top>
            <a:ln w="38100" cap="flat">
              <a:solidFill>
                <a:srgbClr val="F3F5FF"/>
              </a:solidFill>
              <a:prstDash val="solid"/>
              <a:round/>
            </a:ln>
          </a:top>
          <a:bottom>
            <a:ln w="127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solidFill>
                <a:srgbClr val="F3F5FF"/>
              </a:solidFill>
              <a:prstDash val="solid"/>
              <a:round/>
            </a:ln>
          </a:insideH>
          <a:insideV>
            <a:ln w="12700" cap="flat">
              <a:solidFill>
                <a:srgbClr val="F3F5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3F5FF"/>
        </a:fontRef>
        <a:srgbClr val="F3F5FF"/>
      </a:tcTxStyle>
      <a:tcStyle>
        <a:tcBdr>
          <a:left>
            <a:ln w="12700" cap="flat">
              <a:solidFill>
                <a:srgbClr val="F3F5FF"/>
              </a:solidFill>
              <a:prstDash val="solid"/>
              <a:round/>
            </a:ln>
          </a:left>
          <a:right>
            <a:ln w="12700" cap="flat">
              <a:solidFill>
                <a:srgbClr val="F3F5FF"/>
              </a:solidFill>
              <a:prstDash val="solid"/>
              <a:round/>
            </a:ln>
          </a:right>
          <a:top>
            <a:ln w="12700" cap="flat">
              <a:solidFill>
                <a:srgbClr val="F3F5FF"/>
              </a:solidFill>
              <a:prstDash val="solid"/>
              <a:round/>
            </a:ln>
          </a:top>
          <a:bottom>
            <a:ln w="381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solidFill>
                <a:srgbClr val="F3F5FF"/>
              </a:solidFill>
              <a:prstDash val="solid"/>
              <a:round/>
            </a:ln>
          </a:insideH>
          <a:insideV>
            <a:ln w="12700" cap="flat">
              <a:solidFill>
                <a:srgbClr val="F3F5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F3F5FF"/>
        </a:fontRef>
        <a:srgbClr val="F3F5FF"/>
      </a:tcTxStyle>
      <a:tcStyle>
        <a:tcBdr>
          <a:left>
            <a:ln w="12700" cap="flat">
              <a:solidFill>
                <a:srgbClr val="F3F5FF"/>
              </a:solidFill>
              <a:prstDash val="solid"/>
              <a:round/>
            </a:ln>
          </a:left>
          <a:right>
            <a:ln w="12700" cap="flat">
              <a:solidFill>
                <a:srgbClr val="F3F5FF"/>
              </a:solidFill>
              <a:prstDash val="solid"/>
              <a:round/>
            </a:ln>
          </a:right>
          <a:top>
            <a:ln w="12700" cap="flat">
              <a:solidFill>
                <a:srgbClr val="F3F5FF"/>
              </a:solidFill>
              <a:prstDash val="solid"/>
              <a:round/>
            </a:ln>
          </a:top>
          <a:bottom>
            <a:ln w="127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solidFill>
                <a:srgbClr val="F3F5FF"/>
              </a:solidFill>
              <a:prstDash val="solid"/>
              <a:round/>
            </a:ln>
          </a:insideH>
          <a:insideV>
            <a:ln w="12700" cap="flat">
              <a:solidFill>
                <a:srgbClr val="F3F5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3F5FF"/>
        </a:fontRef>
        <a:srgbClr val="F3F5FF"/>
      </a:tcTxStyle>
      <a:tcStyle>
        <a:tcBdr>
          <a:left>
            <a:ln w="12700" cap="flat">
              <a:solidFill>
                <a:srgbClr val="F3F5FF"/>
              </a:solidFill>
              <a:prstDash val="solid"/>
              <a:round/>
            </a:ln>
          </a:left>
          <a:right>
            <a:ln w="12700" cap="flat">
              <a:solidFill>
                <a:srgbClr val="F3F5FF"/>
              </a:solidFill>
              <a:prstDash val="solid"/>
              <a:round/>
            </a:ln>
          </a:right>
          <a:top>
            <a:ln w="12700" cap="flat">
              <a:solidFill>
                <a:srgbClr val="F3F5FF"/>
              </a:solidFill>
              <a:prstDash val="solid"/>
              <a:round/>
            </a:ln>
          </a:top>
          <a:bottom>
            <a:ln w="127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solidFill>
                <a:srgbClr val="F3F5FF"/>
              </a:solidFill>
              <a:prstDash val="solid"/>
              <a:round/>
            </a:ln>
          </a:insideH>
          <a:insideV>
            <a:ln w="12700" cap="flat">
              <a:solidFill>
                <a:srgbClr val="F3F5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3F5FF"/>
        </a:fontRef>
        <a:srgbClr val="F3F5FF"/>
      </a:tcTxStyle>
      <a:tcStyle>
        <a:tcBdr>
          <a:left>
            <a:ln w="12700" cap="flat">
              <a:solidFill>
                <a:srgbClr val="F3F5FF"/>
              </a:solidFill>
              <a:prstDash val="solid"/>
              <a:round/>
            </a:ln>
          </a:left>
          <a:right>
            <a:ln w="12700" cap="flat">
              <a:solidFill>
                <a:srgbClr val="F3F5FF"/>
              </a:solidFill>
              <a:prstDash val="solid"/>
              <a:round/>
            </a:ln>
          </a:right>
          <a:top>
            <a:ln w="38100" cap="flat">
              <a:solidFill>
                <a:srgbClr val="F3F5FF"/>
              </a:solidFill>
              <a:prstDash val="solid"/>
              <a:round/>
            </a:ln>
          </a:top>
          <a:bottom>
            <a:ln w="127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solidFill>
                <a:srgbClr val="F3F5FF"/>
              </a:solidFill>
              <a:prstDash val="solid"/>
              <a:round/>
            </a:ln>
          </a:insideH>
          <a:insideV>
            <a:ln w="12700" cap="flat">
              <a:solidFill>
                <a:srgbClr val="F3F5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3F5FF"/>
        </a:fontRef>
        <a:srgbClr val="F3F5FF"/>
      </a:tcTxStyle>
      <a:tcStyle>
        <a:tcBdr>
          <a:left>
            <a:ln w="12700" cap="flat">
              <a:solidFill>
                <a:srgbClr val="F3F5FF"/>
              </a:solidFill>
              <a:prstDash val="solid"/>
              <a:round/>
            </a:ln>
          </a:left>
          <a:right>
            <a:ln w="12700" cap="flat">
              <a:solidFill>
                <a:srgbClr val="F3F5FF"/>
              </a:solidFill>
              <a:prstDash val="solid"/>
              <a:round/>
            </a:ln>
          </a:right>
          <a:top>
            <a:ln w="12700" cap="flat">
              <a:solidFill>
                <a:srgbClr val="F3F5FF"/>
              </a:solidFill>
              <a:prstDash val="solid"/>
              <a:round/>
            </a:ln>
          </a:top>
          <a:bottom>
            <a:ln w="381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solidFill>
                <a:srgbClr val="F3F5FF"/>
              </a:solidFill>
              <a:prstDash val="solid"/>
              <a:round/>
            </a:ln>
          </a:insideH>
          <a:insideV>
            <a:ln w="12700" cap="flat">
              <a:solidFill>
                <a:srgbClr val="F3F5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F3F5FF"/>
        </a:fontRef>
        <a:srgbClr val="F3F5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DFDFF"/>
          </a:solidFill>
        </a:fill>
      </a:tcStyle>
    </a:wholeTbl>
    <a:band2H>
      <a:tcTxStyle/>
      <a:tcStyle>
        <a:tcBdr/>
        <a:fill>
          <a:solidFill>
            <a:srgbClr val="F3F5FF"/>
          </a:solidFill>
        </a:fill>
      </a:tcStyle>
    </a:band2H>
    <a:firstCol>
      <a:tcTxStyle b="on" i="off">
        <a:fontRef idx="major">
          <a:srgbClr val="F3F5FF"/>
        </a:fontRef>
        <a:srgbClr val="F3F5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3F5FF"/>
        </a:fontRef>
        <a:srgbClr val="F3F5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F3F5FF"/>
              </a:solidFill>
              <a:prstDash val="solid"/>
              <a:round/>
            </a:ln>
          </a:top>
          <a:bottom>
            <a:ln w="254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3F5FF"/>
          </a:solidFill>
        </a:fill>
      </a:tcStyle>
    </a:lastRow>
    <a:firstRow>
      <a:tcTxStyle b="on" i="off">
        <a:fontRef idx="major">
          <a:srgbClr val="F3F5FF"/>
        </a:fontRef>
        <a:srgbClr val="F3F5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3F5FF"/>
              </a:solidFill>
              <a:prstDash val="solid"/>
              <a:round/>
            </a:ln>
          </a:top>
          <a:bottom>
            <a:ln w="254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F3F5FF"/>
        </a:fontRef>
        <a:srgbClr val="F3F5FF"/>
      </a:tcTxStyle>
      <a:tcStyle>
        <a:tcBdr>
          <a:left>
            <a:ln w="12700" cap="flat">
              <a:solidFill>
                <a:srgbClr val="F3F5FF"/>
              </a:solidFill>
              <a:prstDash val="solid"/>
              <a:round/>
            </a:ln>
          </a:left>
          <a:right>
            <a:ln w="12700" cap="flat">
              <a:solidFill>
                <a:srgbClr val="F3F5FF"/>
              </a:solidFill>
              <a:prstDash val="solid"/>
              <a:round/>
            </a:ln>
          </a:right>
          <a:top>
            <a:ln w="12700" cap="flat">
              <a:solidFill>
                <a:srgbClr val="F3F5FF"/>
              </a:solidFill>
              <a:prstDash val="solid"/>
              <a:round/>
            </a:ln>
          </a:top>
          <a:bottom>
            <a:ln w="127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solidFill>
                <a:srgbClr val="F3F5FF"/>
              </a:solidFill>
              <a:prstDash val="solid"/>
              <a:round/>
            </a:ln>
          </a:insideH>
          <a:insideV>
            <a:ln w="12700" cap="flat">
              <a:solidFill>
                <a:srgbClr val="F3F5FF"/>
              </a:solidFill>
              <a:prstDash val="solid"/>
              <a:round/>
            </a:ln>
          </a:insideV>
        </a:tcBdr>
        <a:fill>
          <a:solidFill>
            <a:srgbClr val="FAFBFF"/>
          </a:solidFill>
        </a:fill>
      </a:tcStyle>
    </a:wholeTbl>
    <a:band2H>
      <a:tcTxStyle/>
      <a:tcStyle>
        <a:tcBdr/>
        <a:fill>
          <a:solidFill>
            <a:srgbClr val="FDFDFF"/>
          </a:solidFill>
        </a:fill>
      </a:tcStyle>
    </a:band2H>
    <a:firstCol>
      <a:tcTxStyle b="on" i="off">
        <a:fontRef idx="major">
          <a:srgbClr val="F3F5FF"/>
        </a:fontRef>
        <a:srgbClr val="F3F5FF"/>
      </a:tcTxStyle>
      <a:tcStyle>
        <a:tcBdr>
          <a:left>
            <a:ln w="12700" cap="flat">
              <a:solidFill>
                <a:srgbClr val="F3F5FF"/>
              </a:solidFill>
              <a:prstDash val="solid"/>
              <a:round/>
            </a:ln>
          </a:left>
          <a:right>
            <a:ln w="12700" cap="flat">
              <a:solidFill>
                <a:srgbClr val="F3F5FF"/>
              </a:solidFill>
              <a:prstDash val="solid"/>
              <a:round/>
            </a:ln>
          </a:right>
          <a:top>
            <a:ln w="12700" cap="flat">
              <a:solidFill>
                <a:srgbClr val="F3F5FF"/>
              </a:solidFill>
              <a:prstDash val="solid"/>
              <a:round/>
            </a:ln>
          </a:top>
          <a:bottom>
            <a:ln w="127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solidFill>
                <a:srgbClr val="F3F5FF"/>
              </a:solidFill>
              <a:prstDash val="solid"/>
              <a:round/>
            </a:ln>
          </a:insideH>
          <a:insideV>
            <a:ln w="12700" cap="flat">
              <a:solidFill>
                <a:srgbClr val="F3F5FF"/>
              </a:solidFill>
              <a:prstDash val="solid"/>
              <a:round/>
            </a:ln>
          </a:insideV>
        </a:tcBdr>
        <a:fill>
          <a:solidFill>
            <a:srgbClr val="F3F5FF"/>
          </a:solidFill>
        </a:fill>
      </a:tcStyle>
    </a:firstCol>
    <a:lastRow>
      <a:tcTxStyle b="on" i="off">
        <a:fontRef idx="major">
          <a:srgbClr val="F3F5FF"/>
        </a:fontRef>
        <a:srgbClr val="F3F5FF"/>
      </a:tcTxStyle>
      <a:tcStyle>
        <a:tcBdr>
          <a:left>
            <a:ln w="12700" cap="flat">
              <a:solidFill>
                <a:srgbClr val="F3F5FF"/>
              </a:solidFill>
              <a:prstDash val="solid"/>
              <a:round/>
            </a:ln>
          </a:left>
          <a:right>
            <a:ln w="12700" cap="flat">
              <a:solidFill>
                <a:srgbClr val="F3F5FF"/>
              </a:solidFill>
              <a:prstDash val="solid"/>
              <a:round/>
            </a:ln>
          </a:right>
          <a:top>
            <a:ln w="38100" cap="flat">
              <a:solidFill>
                <a:srgbClr val="F3F5FF"/>
              </a:solidFill>
              <a:prstDash val="solid"/>
              <a:round/>
            </a:ln>
          </a:top>
          <a:bottom>
            <a:ln w="127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solidFill>
                <a:srgbClr val="F3F5FF"/>
              </a:solidFill>
              <a:prstDash val="solid"/>
              <a:round/>
            </a:ln>
          </a:insideH>
          <a:insideV>
            <a:ln w="12700" cap="flat">
              <a:solidFill>
                <a:srgbClr val="F3F5FF"/>
              </a:solidFill>
              <a:prstDash val="solid"/>
              <a:round/>
            </a:ln>
          </a:insideV>
        </a:tcBdr>
        <a:fill>
          <a:solidFill>
            <a:srgbClr val="F3F5FF"/>
          </a:solidFill>
        </a:fill>
      </a:tcStyle>
    </a:lastRow>
    <a:firstRow>
      <a:tcTxStyle b="on" i="off">
        <a:fontRef idx="major">
          <a:srgbClr val="F3F5FF"/>
        </a:fontRef>
        <a:srgbClr val="F3F5FF"/>
      </a:tcTxStyle>
      <a:tcStyle>
        <a:tcBdr>
          <a:left>
            <a:ln w="12700" cap="flat">
              <a:solidFill>
                <a:srgbClr val="F3F5FF"/>
              </a:solidFill>
              <a:prstDash val="solid"/>
              <a:round/>
            </a:ln>
          </a:left>
          <a:right>
            <a:ln w="12700" cap="flat">
              <a:solidFill>
                <a:srgbClr val="F3F5FF"/>
              </a:solidFill>
              <a:prstDash val="solid"/>
              <a:round/>
            </a:ln>
          </a:right>
          <a:top>
            <a:ln w="12700" cap="flat">
              <a:solidFill>
                <a:srgbClr val="F3F5FF"/>
              </a:solidFill>
              <a:prstDash val="solid"/>
              <a:round/>
            </a:ln>
          </a:top>
          <a:bottom>
            <a:ln w="381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solidFill>
                <a:srgbClr val="F3F5FF"/>
              </a:solidFill>
              <a:prstDash val="solid"/>
              <a:round/>
            </a:ln>
          </a:insideH>
          <a:insideV>
            <a:ln w="12700" cap="flat">
              <a:solidFill>
                <a:srgbClr val="F3F5FF"/>
              </a:solidFill>
              <a:prstDash val="solid"/>
              <a:round/>
            </a:ln>
          </a:insideV>
        </a:tcBdr>
        <a:fill>
          <a:solidFill>
            <a:srgbClr val="F3F5FF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F3F5FF"/>
        </a:fontRef>
        <a:srgbClr val="F3F5FF"/>
      </a:tcTxStyle>
      <a:tcStyle>
        <a:tcBdr>
          <a:left>
            <a:ln w="12700" cap="flat">
              <a:solidFill>
                <a:srgbClr val="F3F5FF"/>
              </a:solidFill>
              <a:prstDash val="solid"/>
              <a:round/>
            </a:ln>
          </a:left>
          <a:right>
            <a:ln w="12700" cap="flat">
              <a:solidFill>
                <a:srgbClr val="F3F5FF"/>
              </a:solidFill>
              <a:prstDash val="solid"/>
              <a:round/>
            </a:ln>
          </a:right>
          <a:top>
            <a:ln w="12700" cap="flat">
              <a:solidFill>
                <a:srgbClr val="F3F5FF"/>
              </a:solidFill>
              <a:prstDash val="solid"/>
              <a:round/>
            </a:ln>
          </a:top>
          <a:bottom>
            <a:ln w="127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solidFill>
                <a:srgbClr val="F3F5FF"/>
              </a:solidFill>
              <a:prstDash val="solid"/>
              <a:round/>
            </a:ln>
          </a:insideH>
          <a:insideV>
            <a:ln w="12700" cap="flat">
              <a:solidFill>
                <a:srgbClr val="F3F5FF"/>
              </a:solidFill>
              <a:prstDash val="solid"/>
              <a:round/>
            </a:ln>
          </a:insideV>
        </a:tcBdr>
        <a:fill>
          <a:solidFill>
            <a:srgbClr val="F3F5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3F5FF"/>
        </a:fontRef>
        <a:srgbClr val="F3F5FF"/>
      </a:tcTxStyle>
      <a:tcStyle>
        <a:tcBdr>
          <a:left>
            <a:ln w="12700" cap="flat">
              <a:solidFill>
                <a:srgbClr val="F3F5FF"/>
              </a:solidFill>
              <a:prstDash val="solid"/>
              <a:round/>
            </a:ln>
          </a:left>
          <a:right>
            <a:ln w="12700" cap="flat">
              <a:solidFill>
                <a:srgbClr val="F3F5FF"/>
              </a:solidFill>
              <a:prstDash val="solid"/>
              <a:round/>
            </a:ln>
          </a:right>
          <a:top>
            <a:ln w="12700" cap="flat">
              <a:solidFill>
                <a:srgbClr val="F3F5FF"/>
              </a:solidFill>
              <a:prstDash val="solid"/>
              <a:round/>
            </a:ln>
          </a:top>
          <a:bottom>
            <a:ln w="127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solidFill>
                <a:srgbClr val="F3F5FF"/>
              </a:solidFill>
              <a:prstDash val="solid"/>
              <a:round/>
            </a:ln>
          </a:insideH>
          <a:insideV>
            <a:ln w="12700" cap="flat">
              <a:solidFill>
                <a:srgbClr val="F3F5FF"/>
              </a:solidFill>
              <a:prstDash val="solid"/>
              <a:round/>
            </a:ln>
          </a:insideV>
        </a:tcBdr>
        <a:fill>
          <a:solidFill>
            <a:srgbClr val="F3F5FF">
              <a:alpha val="20000"/>
            </a:srgbClr>
          </a:solidFill>
        </a:fill>
      </a:tcStyle>
    </a:firstCol>
    <a:lastRow>
      <a:tcTxStyle b="on" i="off">
        <a:fontRef idx="major">
          <a:srgbClr val="F3F5FF"/>
        </a:fontRef>
        <a:srgbClr val="F3F5FF"/>
      </a:tcTxStyle>
      <a:tcStyle>
        <a:tcBdr>
          <a:left>
            <a:ln w="12700" cap="flat">
              <a:solidFill>
                <a:srgbClr val="F3F5FF"/>
              </a:solidFill>
              <a:prstDash val="solid"/>
              <a:round/>
            </a:ln>
          </a:left>
          <a:right>
            <a:ln w="12700" cap="flat">
              <a:solidFill>
                <a:srgbClr val="F3F5FF"/>
              </a:solidFill>
              <a:prstDash val="solid"/>
              <a:round/>
            </a:ln>
          </a:right>
          <a:top>
            <a:ln w="50800" cap="flat">
              <a:solidFill>
                <a:srgbClr val="F3F5FF"/>
              </a:solidFill>
              <a:prstDash val="solid"/>
              <a:round/>
            </a:ln>
          </a:top>
          <a:bottom>
            <a:ln w="127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solidFill>
                <a:srgbClr val="F3F5FF"/>
              </a:solidFill>
              <a:prstDash val="solid"/>
              <a:round/>
            </a:ln>
          </a:insideH>
          <a:insideV>
            <a:ln w="12700" cap="flat">
              <a:solidFill>
                <a:srgbClr val="F3F5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F3F5FF"/>
        </a:fontRef>
        <a:srgbClr val="F3F5FF"/>
      </a:tcTxStyle>
      <a:tcStyle>
        <a:tcBdr>
          <a:left>
            <a:ln w="12700" cap="flat">
              <a:solidFill>
                <a:srgbClr val="F3F5FF"/>
              </a:solidFill>
              <a:prstDash val="solid"/>
              <a:round/>
            </a:ln>
          </a:left>
          <a:right>
            <a:ln w="12700" cap="flat">
              <a:solidFill>
                <a:srgbClr val="F3F5FF"/>
              </a:solidFill>
              <a:prstDash val="solid"/>
              <a:round/>
            </a:ln>
          </a:right>
          <a:top>
            <a:ln w="12700" cap="flat">
              <a:solidFill>
                <a:srgbClr val="F3F5FF"/>
              </a:solidFill>
              <a:prstDash val="solid"/>
              <a:round/>
            </a:ln>
          </a:top>
          <a:bottom>
            <a:ln w="25400" cap="flat">
              <a:solidFill>
                <a:srgbClr val="F3F5FF"/>
              </a:solidFill>
              <a:prstDash val="solid"/>
              <a:round/>
            </a:ln>
          </a:bottom>
          <a:insideH>
            <a:ln w="12700" cap="flat">
              <a:solidFill>
                <a:srgbClr val="F3F5FF"/>
              </a:solidFill>
              <a:prstDash val="solid"/>
              <a:round/>
            </a:ln>
          </a:insideH>
          <a:insideV>
            <a:ln w="12700" cap="flat">
              <a:solidFill>
                <a:srgbClr val="F3F5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3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5" name="Shape 10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Arial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4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Stock_000014578479small.jpg" descr="iStock_000014578479small.jpg"/>
          <p:cNvPicPr>
            <a:picLocks noChangeAspect="1"/>
          </p:cNvPicPr>
          <p:nvPr/>
        </p:nvPicPr>
        <p:blipFill>
          <a:blip r:embed="rId2">
            <a:extLst/>
          </a:blip>
          <a:srcRect t="2041" b="24081"/>
          <a:stretch>
            <a:fillRect/>
          </a:stretch>
        </p:blipFill>
        <p:spPr>
          <a:xfrm>
            <a:off x="-3175" y="1746250"/>
            <a:ext cx="9144000" cy="3481388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Rectangle"/>
          <p:cNvSpPr/>
          <p:nvPr/>
        </p:nvSpPr>
        <p:spPr>
          <a:xfrm>
            <a:off x="-2" y="946149"/>
            <a:ext cx="9144004" cy="261941"/>
          </a:xfrm>
          <a:prstGeom prst="rect">
            <a:avLst/>
          </a:prstGeom>
          <a:solidFill>
            <a:srgbClr val="F3F5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457200">
              <a:defRPr>
                <a:solidFill>
                  <a:srgbClr val="6A737B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4" name="Rectangle"/>
          <p:cNvSpPr/>
          <p:nvPr/>
        </p:nvSpPr>
        <p:spPr>
          <a:xfrm>
            <a:off x="3175" y="6442075"/>
            <a:ext cx="1955800" cy="415925"/>
          </a:xfrm>
          <a:prstGeom prst="rect">
            <a:avLst/>
          </a:prstGeom>
          <a:solidFill>
            <a:srgbClr val="F3F5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457200">
              <a:defRPr>
                <a:solidFill>
                  <a:srgbClr val="6A737B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grpSp>
        <p:nvGrpSpPr>
          <p:cNvPr id="27" name="Group"/>
          <p:cNvGrpSpPr/>
          <p:nvPr/>
        </p:nvGrpSpPr>
        <p:grpSpPr>
          <a:xfrm>
            <a:off x="8970959" y="1760535"/>
            <a:ext cx="176220" cy="3443291"/>
            <a:chOff x="-1" y="0"/>
            <a:chExt cx="176218" cy="3443290"/>
          </a:xfrm>
        </p:grpSpPr>
        <p:sp>
          <p:nvSpPr>
            <p:cNvPr id="25" name="Rectangle"/>
            <p:cNvSpPr/>
            <p:nvPr/>
          </p:nvSpPr>
          <p:spPr>
            <a:xfrm rot="10800000" flipH="1">
              <a:off x="-1" y="-1"/>
              <a:ext cx="176219" cy="3443291"/>
            </a:xfrm>
            <a:prstGeom prst="rect">
              <a:avLst/>
            </a:prstGeom>
            <a:solidFill>
              <a:srgbClr val="F3702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 defTabSz="457200">
                <a:defRPr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6" name="Text"/>
            <p:cNvSpPr txBox="1"/>
            <p:nvPr/>
          </p:nvSpPr>
          <p:spPr>
            <a:xfrm rot="10800000">
              <a:off x="0" y="1542579"/>
              <a:ext cx="176217" cy="3581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 defTabSz="457200">
                <a:defRPr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 </a:t>
              </a:r>
            </a:p>
          </p:txBody>
        </p:sp>
      </p:grpSp>
      <p:sp>
        <p:nvSpPr>
          <p:cNvPr id="28" name="Rectangle"/>
          <p:cNvSpPr/>
          <p:nvPr/>
        </p:nvSpPr>
        <p:spPr>
          <a:xfrm flipV="1">
            <a:off x="-2" y="1739899"/>
            <a:ext cx="9144004" cy="73028"/>
          </a:xfrm>
          <a:prstGeom prst="rect">
            <a:avLst/>
          </a:prstGeom>
          <a:solidFill>
            <a:srgbClr val="7F7F7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9" name="Rectangle"/>
          <p:cNvSpPr/>
          <p:nvPr/>
        </p:nvSpPr>
        <p:spPr>
          <a:xfrm flipV="1">
            <a:off x="-2" y="5167312"/>
            <a:ext cx="9144004" cy="74615"/>
          </a:xfrm>
          <a:prstGeom prst="rect">
            <a:avLst/>
          </a:prstGeom>
          <a:solidFill>
            <a:srgbClr val="7F7F7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553200" y="6356350"/>
            <a:ext cx="343899" cy="3581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575" y="6418262"/>
            <a:ext cx="2058990" cy="457203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63612"/>
            <a:ext cx="9174165" cy="60328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"/>
          <p:cNvSpPr/>
          <p:nvPr/>
        </p:nvSpPr>
        <p:spPr>
          <a:xfrm>
            <a:off x="-2" y="946149"/>
            <a:ext cx="9144004" cy="261941"/>
          </a:xfrm>
          <a:prstGeom prst="rect">
            <a:avLst/>
          </a:prstGeom>
          <a:solidFill>
            <a:srgbClr val="F3F5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5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6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"/>
          <p:cNvSpPr/>
          <p:nvPr/>
        </p:nvSpPr>
        <p:spPr>
          <a:xfrm>
            <a:off x="-2" y="946149"/>
            <a:ext cx="9144004" cy="261941"/>
          </a:xfrm>
          <a:prstGeom prst="rect">
            <a:avLst/>
          </a:prstGeom>
          <a:solidFill>
            <a:srgbClr val="F3F5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95" name="Rectangle"/>
          <p:cNvSpPr/>
          <p:nvPr/>
        </p:nvSpPr>
        <p:spPr>
          <a:xfrm>
            <a:off x="3175" y="6442075"/>
            <a:ext cx="1955800" cy="415925"/>
          </a:xfrm>
          <a:prstGeom prst="rect">
            <a:avLst/>
          </a:prstGeom>
          <a:solidFill>
            <a:srgbClr val="F3F5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 defTabSz="457200"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.png" descr="image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0" y="963612"/>
            <a:ext cx="9174165" cy="60328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.png" descr="image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0" y="6337300"/>
            <a:ext cx="2036765" cy="45243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457200" y="274635"/>
            <a:ext cx="8229600" cy="5746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257300"/>
            <a:ext cx="8229600" cy="5045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40760" y="6454775"/>
            <a:ext cx="343900" cy="3581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defTabSz="457200">
              <a:defRPr>
                <a:solidFill>
                  <a:srgbClr val="6A737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181300"/>
          </a:solidFill>
          <a:uFillTx/>
          <a:latin typeface="Gill Sans MT"/>
          <a:ea typeface="Gill Sans MT"/>
          <a:cs typeface="Gill Sans MT"/>
          <a:sym typeface="Gill Sans MT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181300"/>
          </a:solidFill>
          <a:uFillTx/>
          <a:latin typeface="Gill Sans MT"/>
          <a:ea typeface="Gill Sans MT"/>
          <a:cs typeface="Gill Sans MT"/>
          <a:sym typeface="Gill Sans MT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181300"/>
          </a:solidFill>
          <a:uFillTx/>
          <a:latin typeface="Gill Sans MT"/>
          <a:ea typeface="Gill Sans MT"/>
          <a:cs typeface="Gill Sans MT"/>
          <a:sym typeface="Gill Sans MT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181300"/>
          </a:solidFill>
          <a:uFillTx/>
          <a:latin typeface="Gill Sans MT"/>
          <a:ea typeface="Gill Sans MT"/>
          <a:cs typeface="Gill Sans MT"/>
          <a:sym typeface="Gill Sans MT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181300"/>
          </a:solidFill>
          <a:uFillTx/>
          <a:latin typeface="Gill Sans MT"/>
          <a:ea typeface="Gill Sans MT"/>
          <a:cs typeface="Gill Sans MT"/>
          <a:sym typeface="Gill Sans MT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181300"/>
          </a:solidFill>
          <a:uFillTx/>
          <a:latin typeface="Gill Sans MT"/>
          <a:ea typeface="Gill Sans MT"/>
          <a:cs typeface="Gill Sans MT"/>
          <a:sym typeface="Gill Sans MT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181300"/>
          </a:solidFill>
          <a:uFillTx/>
          <a:latin typeface="Gill Sans MT"/>
          <a:ea typeface="Gill Sans MT"/>
          <a:cs typeface="Gill Sans MT"/>
          <a:sym typeface="Gill Sans MT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181300"/>
          </a:solidFill>
          <a:uFillTx/>
          <a:latin typeface="Gill Sans MT"/>
          <a:ea typeface="Gill Sans MT"/>
          <a:cs typeface="Gill Sans MT"/>
          <a:sym typeface="Gill Sans MT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181300"/>
          </a:solidFill>
          <a:uFillTx/>
          <a:latin typeface="Gill Sans MT"/>
          <a:ea typeface="Gill Sans MT"/>
          <a:cs typeface="Gill Sans MT"/>
          <a:sym typeface="Gill Sans MT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181300"/>
          </a:solidFill>
          <a:uFillTx/>
          <a:latin typeface="Gill Sans MT"/>
          <a:ea typeface="Gill Sans MT"/>
          <a:cs typeface="Gill Sans MT"/>
          <a:sym typeface="Gill Sans MT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181300"/>
          </a:solidFill>
          <a:uFillTx/>
          <a:latin typeface="Gill Sans MT"/>
          <a:ea typeface="Gill Sans MT"/>
          <a:cs typeface="Gill Sans MT"/>
          <a:sym typeface="Gill Sans MT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181300"/>
          </a:solidFill>
          <a:uFillTx/>
          <a:latin typeface="Gill Sans MT"/>
          <a:ea typeface="Gill Sans MT"/>
          <a:cs typeface="Gill Sans MT"/>
          <a:sym typeface="Gill Sans MT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181300"/>
          </a:solidFill>
          <a:uFillTx/>
          <a:latin typeface="Gill Sans MT"/>
          <a:ea typeface="Gill Sans MT"/>
          <a:cs typeface="Gill Sans MT"/>
          <a:sym typeface="Gill Sans MT"/>
        </a:defRPr>
      </a:lvl4pPr>
      <a:lvl5pPr marL="2235200" marR="0" indent="-4064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181300"/>
          </a:solidFill>
          <a:uFillTx/>
          <a:latin typeface="Gill Sans MT"/>
          <a:ea typeface="Gill Sans MT"/>
          <a:cs typeface="Gill Sans MT"/>
          <a:sym typeface="Gill Sans MT"/>
        </a:defRPr>
      </a:lvl5pPr>
      <a:lvl6pPr marL="0" marR="0" indent="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181300"/>
          </a:solidFill>
          <a:uFillTx/>
          <a:latin typeface="Gill Sans MT"/>
          <a:ea typeface="Gill Sans MT"/>
          <a:cs typeface="Gill Sans MT"/>
          <a:sym typeface="Gill Sans MT"/>
        </a:defRPr>
      </a:lvl6pPr>
      <a:lvl7pPr marL="0" marR="0" indent="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181300"/>
          </a:solidFill>
          <a:uFillTx/>
          <a:latin typeface="Gill Sans MT"/>
          <a:ea typeface="Gill Sans MT"/>
          <a:cs typeface="Gill Sans MT"/>
          <a:sym typeface="Gill Sans MT"/>
        </a:defRPr>
      </a:lvl7pPr>
      <a:lvl8pPr marL="0" marR="0" indent="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181300"/>
          </a:solidFill>
          <a:uFillTx/>
          <a:latin typeface="Gill Sans MT"/>
          <a:ea typeface="Gill Sans MT"/>
          <a:cs typeface="Gill Sans MT"/>
          <a:sym typeface="Gill Sans MT"/>
        </a:defRPr>
      </a:lvl8pPr>
      <a:lvl9pPr marL="0" marR="0" indent="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Tx/>
        <a:buFont typeface="Arial"/>
        <a:buNone/>
        <a:tabLst/>
        <a:defRPr sz="3200" b="0" i="0" u="none" strike="noStrike" cap="none" spc="0" baseline="0">
          <a:ln>
            <a:noFill/>
          </a:ln>
          <a:solidFill>
            <a:srgbClr val="181300"/>
          </a:solidFill>
          <a:uFillTx/>
          <a:latin typeface="Gill Sans MT"/>
          <a:ea typeface="Gill Sans MT"/>
          <a:cs typeface="Gill Sans MT"/>
          <a:sym typeface="Gill Sans MT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ack And PV Installation Deployment (R.A.P.I.D.) System Impower Energy, Inc."/>
          <p:cNvSpPr txBox="1">
            <a:spLocks noGrp="1"/>
          </p:cNvSpPr>
          <p:nvPr>
            <p:ph type="title" idx="4294967295"/>
          </p:nvPr>
        </p:nvSpPr>
        <p:spPr>
          <a:xfrm>
            <a:off x="3265139" y="217486"/>
            <a:ext cx="2613721" cy="574678"/>
          </a:xfrm>
          <a:prstGeom prst="rect">
            <a:avLst/>
          </a:prstGeom>
        </p:spPr>
        <p:txBody>
          <a:bodyPr/>
          <a:lstStyle/>
          <a:p>
            <a:pPr algn="ctr" defTabSz="309432">
              <a:defRPr sz="1700">
                <a:latin typeface="+mj-lt"/>
                <a:ea typeface="+mj-ea"/>
                <a:cs typeface="+mj-cs"/>
                <a:sym typeface="Arial"/>
              </a:defRPr>
            </a:pPr>
            <a:r>
              <a:t>Quick Lift PV System</a:t>
            </a:r>
            <a:br/>
            <a:r>
              <a:rPr sz="900">
                <a:solidFill>
                  <a:schemeClr val="accent2"/>
                </a:solidFill>
              </a:rPr>
              <a:t>Impower Energy, Inc. </a:t>
            </a:r>
          </a:p>
        </p:txBody>
      </p:sp>
      <p:sp>
        <p:nvSpPr>
          <p:cNvPr id="108" name="Wireless rooftop PV Solar systems - for a system easy to install &amp; built to last."/>
          <p:cNvSpPr txBox="1">
            <a:spLocks noGrp="1"/>
          </p:cNvSpPr>
          <p:nvPr>
            <p:ph type="body" sz="quarter" idx="4294967295"/>
          </p:nvPr>
        </p:nvSpPr>
        <p:spPr>
          <a:xfrm>
            <a:off x="1418431" y="6357705"/>
            <a:ext cx="6384928" cy="476250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200"/>
              </a:spcBef>
              <a:buSzTx/>
              <a:buNone/>
              <a:defRPr sz="1200" b="1" i="1">
                <a:solidFill>
                  <a:schemeClr val="accent2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r>
              <a:rPr dirty="0"/>
              <a:t>Wireless PV Solar systems - for a system easy to install &amp; built to last  </a:t>
            </a:r>
          </a:p>
        </p:txBody>
      </p:sp>
      <p:sp>
        <p:nvSpPr>
          <p:cNvPr id="109" name="Rectangle"/>
          <p:cNvSpPr/>
          <p:nvPr/>
        </p:nvSpPr>
        <p:spPr>
          <a:xfrm>
            <a:off x="165891" y="1296519"/>
            <a:ext cx="4321180" cy="2869549"/>
          </a:xfrm>
          <a:prstGeom prst="rect">
            <a:avLst/>
          </a:prstGeom>
          <a:ln w="12700">
            <a:solidFill>
              <a:srgbClr val="181300"/>
            </a:solidFill>
          </a:ln>
        </p:spPr>
        <p:txBody>
          <a:bodyPr lIns="45718" tIns="45718" rIns="45718" bIns="45718"/>
          <a:lstStyle/>
          <a:p>
            <a:pPr>
              <a:defRPr sz="1100">
                <a:solidFill>
                  <a:srgbClr val="181300"/>
                </a:solidFill>
              </a:defRPr>
            </a:pPr>
            <a:endParaRPr/>
          </a:p>
        </p:txBody>
      </p:sp>
      <p:sp>
        <p:nvSpPr>
          <p:cNvPr id="110" name="Project Summary"/>
          <p:cNvSpPr txBox="1"/>
          <p:nvPr/>
        </p:nvSpPr>
        <p:spPr>
          <a:xfrm>
            <a:off x="130175" y="979487"/>
            <a:ext cx="4392613" cy="313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900"/>
              </a:spcBef>
              <a:defRPr sz="1600" b="1">
                <a:solidFill>
                  <a:srgbClr val="181300"/>
                </a:solidFill>
              </a:defRPr>
            </a:lvl1pPr>
          </a:lstStyle>
          <a:p>
            <a:r>
              <a:t>Project Summary</a:t>
            </a:r>
          </a:p>
        </p:txBody>
      </p:sp>
      <p:sp>
        <p:nvSpPr>
          <p:cNvPr id="111" name="Project Impact"/>
          <p:cNvSpPr txBox="1"/>
          <p:nvPr/>
        </p:nvSpPr>
        <p:spPr>
          <a:xfrm>
            <a:off x="4692649" y="2008497"/>
            <a:ext cx="2268541" cy="313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900"/>
              </a:spcBef>
              <a:defRPr sz="1600" b="1">
                <a:solidFill>
                  <a:srgbClr val="181300"/>
                </a:solidFill>
              </a:defRPr>
            </a:lvl1pPr>
          </a:lstStyle>
          <a:p>
            <a:r>
              <a:t>Project Impact</a:t>
            </a:r>
          </a:p>
        </p:txBody>
      </p:sp>
      <p:sp>
        <p:nvSpPr>
          <p:cNvPr id="112" name="Key Personnel/Organizations"/>
          <p:cNvSpPr txBox="1"/>
          <p:nvPr/>
        </p:nvSpPr>
        <p:spPr>
          <a:xfrm>
            <a:off x="4648200" y="977899"/>
            <a:ext cx="3276600" cy="3133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900"/>
              </a:spcBef>
              <a:defRPr sz="1600" b="1">
                <a:solidFill>
                  <a:srgbClr val="181300"/>
                </a:solidFill>
              </a:defRPr>
            </a:lvl1pPr>
          </a:lstStyle>
          <a:p>
            <a:r>
              <a:t>Impower Energy Corporation </a:t>
            </a:r>
          </a:p>
        </p:txBody>
      </p:sp>
      <p:sp>
        <p:nvSpPr>
          <p:cNvPr id="113" name="Group"/>
          <p:cNvSpPr/>
          <p:nvPr/>
        </p:nvSpPr>
        <p:spPr>
          <a:xfrm>
            <a:off x="4711900" y="1310337"/>
            <a:ext cx="4266305" cy="733058"/>
          </a:xfrm>
          <a:prstGeom prst="rect">
            <a:avLst/>
          </a:prstGeom>
          <a:ln w="12700">
            <a:solidFill>
              <a:srgbClr val="181300"/>
            </a:solidFill>
          </a:ln>
        </p:spPr>
        <p:txBody>
          <a:bodyPr lIns="45718" tIns="45718" rIns="45718" bIns="45718"/>
          <a:lstStyle/>
          <a:p>
            <a:pPr>
              <a:spcBef>
                <a:spcPts val="1900"/>
              </a:spcBef>
              <a:defRPr sz="1100">
                <a:solidFill>
                  <a:srgbClr val="181300"/>
                </a:solidFill>
              </a:defRPr>
            </a:pPr>
            <a:endParaRPr/>
          </a:p>
        </p:txBody>
      </p:sp>
      <p:sp>
        <p:nvSpPr>
          <p:cNvPr id="114" name="Rectangle 3"/>
          <p:cNvSpPr txBox="1"/>
          <p:nvPr/>
        </p:nvSpPr>
        <p:spPr>
          <a:xfrm>
            <a:off x="165892" y="1359554"/>
            <a:ext cx="4356898" cy="2893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400">
                <a:solidFill>
                  <a:srgbClr val="000832"/>
                </a:solidFill>
              </a:defRPr>
            </a:lvl1pPr>
          </a:lstStyle>
          <a:p>
            <a:r>
              <a:rPr dirty="0"/>
              <a:t>The Lift system combines both of IEC’s products into one streamlined solar PV system. Our affordable and durable system creates a product that is highly desirable for new customers to adapt solar, and also creates a new option for the 78% of customers that have previously been denied a rooftop solar array for various reasons. The Lift system uses both wireless connector</a:t>
            </a:r>
            <a:r>
              <a:rPr lang="en-US" dirty="0"/>
              <a:t> arrays that have built in battery storage, </a:t>
            </a:r>
            <a:r>
              <a:rPr dirty="0"/>
              <a:t>resting in our innovative rack technology, no rooftop connection, no specific home direction, a system that is installed faster and safer than currently available, and at a lower price point than currently available on the market.</a:t>
            </a:r>
          </a:p>
        </p:txBody>
      </p:sp>
      <p:pic>
        <p:nvPicPr>
          <p:cNvPr id="115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5590" y="4332520"/>
            <a:ext cx="2857502" cy="1819277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Located at  Innovation Hub at the University of Massachusetts - 110 Canal St., 3rd Floor Lowell, MA…"/>
          <p:cNvSpPr txBox="1"/>
          <p:nvPr/>
        </p:nvSpPr>
        <p:spPr>
          <a:xfrm>
            <a:off x="4746323" y="1333467"/>
            <a:ext cx="4078893" cy="657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457200">
              <a:defRPr sz="1300">
                <a:solidFill>
                  <a:srgbClr val="000000"/>
                </a:solidFill>
              </a:defRPr>
            </a:pPr>
            <a:r>
              <a:t>Located at  Innovation Hub at the University of Massachusetts - 110 Canal St., 3rd Floor</a:t>
            </a:r>
            <a:r>
              <a:rPr sz="1200"/>
              <a:t> </a:t>
            </a:r>
            <a:r>
              <a:t>Lowell, MA </a:t>
            </a:r>
          </a:p>
          <a:p>
            <a:pPr defTabSz="457200">
              <a:defRPr sz="1300">
                <a:solidFill>
                  <a:srgbClr val="000000"/>
                </a:solidFill>
              </a:defRPr>
            </a:pPr>
            <a:r>
              <a:t>A minority owned and certified small business</a:t>
            </a:r>
          </a:p>
        </p:txBody>
      </p:sp>
      <p:sp>
        <p:nvSpPr>
          <p:cNvPr id="117" name="Rectangle"/>
          <p:cNvSpPr/>
          <p:nvPr/>
        </p:nvSpPr>
        <p:spPr>
          <a:xfrm>
            <a:off x="4698999" y="2339383"/>
            <a:ext cx="4292107" cy="4098488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18" name="Eliminates 93 wires on PV solar system…"/>
          <p:cNvSpPr txBox="1"/>
          <p:nvPr/>
        </p:nvSpPr>
        <p:spPr>
          <a:xfrm>
            <a:off x="4746321" y="2321887"/>
            <a:ext cx="4266303" cy="4308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• Eliminates: all cabling on the solar panels, 93 rooftop wires, microinverters/optimizers and their cabling, electrical conduit connections to the array </a:t>
            </a:r>
          </a:p>
          <a:p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• Connectors, with tri-layered protection from the elements, interconnect solar panels in an array</a:t>
            </a:r>
          </a:p>
          <a:p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• Reduced installation times, saving 65 hours or more in labor and installation costs</a:t>
            </a:r>
          </a:p>
          <a:p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• A PV solar installation that does not require a specific roof or house pitch/direction, roof attachment or roof penetration </a:t>
            </a:r>
          </a:p>
          <a:p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• A home PV solar array that can be moved and adjusted for maximum collection, can be installed over a structure or without structure, such as a solar field installation </a:t>
            </a:r>
          </a:p>
          <a:p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• A system that is portable, easy to disassemble, durable and can withstand the elements </a:t>
            </a:r>
          </a:p>
          <a:p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• Battery Storage built into modules vs. in-home </a:t>
            </a:r>
            <a:r>
              <a:rPr lang="en-US" sz="1200" dirty="0" err="1">
                <a:solidFill>
                  <a:schemeClr val="tx2">
                    <a:lumMod val="50000"/>
                  </a:schemeClr>
                </a:solidFill>
              </a:rPr>
              <a:t>powerwall</a:t>
            </a: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: Proprietary lithium-ion battery storage system are built into our PV modules.</a:t>
            </a:r>
          </a:p>
          <a:p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• Installation requires no roof attachment </a:t>
            </a:r>
          </a:p>
          <a:p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• Ground level installation with lifting mechanism and wireless magnetic connection points allows for a quick plug-and-play installation, reducing installation times by 65</a:t>
            </a:r>
            <a:br>
              <a:rPr lang="en-US" sz="12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1200" dirty="0">
                <a:solidFill>
                  <a:schemeClr val="tx2">
                    <a:lumMod val="50000"/>
                  </a:schemeClr>
                </a:solidFill>
              </a:rPr>
              <a:t>hours or more</a:t>
            </a:r>
          </a:p>
          <a:p>
            <a:endParaRPr sz="1000" dirty="0">
              <a:solidFill>
                <a:schemeClr val="tx2"/>
              </a:solidFill>
            </a:endParaRPr>
          </a:p>
        </p:txBody>
      </p:sp>
      <p:pic>
        <p:nvPicPr>
          <p:cNvPr id="119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0844" y="29227"/>
            <a:ext cx="1236966" cy="7713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SunShot External Presentation Template - White_v2">
  <a:themeElements>
    <a:clrScheme name="SunShot External Presentation Template - White_v2">
      <a:dk1>
        <a:srgbClr val="F3F5FF"/>
      </a:dk1>
      <a:lt1>
        <a:srgbClr val="F3F5FF"/>
      </a:lt1>
      <a:dk2>
        <a:srgbClr val="A7A7A7"/>
      </a:dk2>
      <a:lt2>
        <a:srgbClr val="535353"/>
      </a:lt2>
      <a:accent1>
        <a:srgbClr val="ED7A2C"/>
      </a:accent1>
      <a:accent2>
        <a:srgbClr val="E5002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SunShot External Presentation Template - White_v2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unShot External Presentation Template - White_v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3F5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F3F5FF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F3F5FF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unShot External Presentation Template - White_v2">
  <a:themeElements>
    <a:clrScheme name="SunShot External Presentation Template - White_v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ED7A2C"/>
      </a:accent1>
      <a:accent2>
        <a:srgbClr val="E5002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SunShot External Presentation Template - White_v2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unShot External Presentation Template - White_v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3F5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F3F5FF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F3F5FF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350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Gill Sans MT</vt:lpstr>
      <vt:lpstr>Helvetica</vt:lpstr>
      <vt:lpstr>SunShot External Presentation Template - White_v2</vt:lpstr>
      <vt:lpstr>Quick Lift PV System Impower Energy, Inc.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Quick Lift PV System Impower Energy, Inc. </dc:title>
  <cp:lastModifiedBy>shannon hubbard</cp:lastModifiedBy>
  <cp:revision>2</cp:revision>
  <dcterms:modified xsi:type="dcterms:W3CDTF">2019-05-10T00:44:28Z</dcterms:modified>
</cp:coreProperties>
</file>