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319" r:id="rId2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4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984" userDrawn="1">
          <p15:clr>
            <a:srgbClr val="A4A3A4"/>
          </p15:clr>
        </p15:guide>
        <p15:guide id="4" pos="47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F8D"/>
    <a:srgbClr val="F6C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95"/>
    <p:restoredTop sz="96081"/>
  </p:normalViewPr>
  <p:slideViewPr>
    <p:cSldViewPr snapToGrid="0" snapToObjects="1">
      <p:cViewPr>
        <p:scale>
          <a:sx n="152" d="100"/>
          <a:sy n="152" d="100"/>
        </p:scale>
        <p:origin x="1248" y="144"/>
      </p:cViewPr>
      <p:guideLst>
        <p:guide orient="horz" pos="1584"/>
        <p:guide pos="2880"/>
        <p:guide pos="984"/>
        <p:guide pos="47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FB7F17-9868-3A44-8668-028EEB822C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413814-2890-9140-A972-F49786F6CB0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1F474-E56B-5C4A-918F-4EA690775079}" type="datetimeFigureOut">
              <a:rPr lang="en-US" smtClean="0"/>
              <a:t>5/14/19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DB8744-56C7-314B-8197-8BC26C3515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7A7C89-38ED-344F-9E7E-61C30B59284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FAF7B3-9866-C349-836C-655F1AC22F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5647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65CA96-68E3-4141-A099-CA56AF18D13D}" type="datetimeFigureOut">
              <a:rPr lang="en-US" smtClean="0"/>
              <a:t>5/14/19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D2972-1416-CF44-AC53-133643A162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885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807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145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011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34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02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51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415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94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820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46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615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16108D-1499-A444-9FD3-B742662191F7}" type="datetimeFigureOut">
              <a:rPr lang="en-US" smtClean="0"/>
              <a:t>5/14/19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C6DF5-0F4E-4B47-9355-A84FEADD8A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080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558D4403-4EA1-224A-AE01-7BB72943667D}"/>
              </a:ext>
            </a:extLst>
          </p:cNvPr>
          <p:cNvSpPr txBox="1"/>
          <p:nvPr/>
        </p:nvSpPr>
        <p:spPr>
          <a:xfrm>
            <a:off x="0" y="381523"/>
            <a:ext cx="914400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300" b="1" i="1" spc="100" dirty="0">
                <a:solidFill>
                  <a:srgbClr val="009F8D"/>
                </a:solidFill>
                <a:latin typeface="ITC Avant Garde Gothic Std Demi" panose="02000607030000020004" pitchFamily="2" charset="77"/>
              </a:rPr>
              <a:t>NOTHING GRIPS LIKE PYTHON CLIPS !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90052B6-6B16-F645-8183-CAF543ABE9A8}"/>
              </a:ext>
            </a:extLst>
          </p:cNvPr>
          <p:cNvSpPr txBox="1"/>
          <p:nvPr/>
        </p:nvSpPr>
        <p:spPr>
          <a:xfrm>
            <a:off x="3752708" y="3217913"/>
            <a:ext cx="5013788" cy="2482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200" spc="30" dirty="0">
                <a:latin typeface="Avenir Next" panose="020B0503020202020204" pitchFamily="34" charset="0"/>
              </a:rPr>
              <a:t>Non-invasive, non-permanent solar panel application system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200" spc="30" dirty="0">
                <a:latin typeface="Avenir Next" panose="020B0503020202020204" pitchFamily="34" charset="0"/>
              </a:rPr>
              <a:t>Saves 50% in roof installation costs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200" spc="30" dirty="0">
                <a:latin typeface="Avenir Next" panose="020B0503020202020204" pitchFamily="34" charset="0"/>
              </a:rPr>
              <a:t>Eliminates need to find rafters, drill pilot holes, attach lag bolts and flashing.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200" spc="30" dirty="0">
                <a:latin typeface="Avenir Next" panose="020B0503020202020204" pitchFamily="34" charset="0"/>
              </a:rPr>
              <a:t>Adaptable to all racking systems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200" spc="30" dirty="0">
                <a:latin typeface="Avenir Next" panose="020B0503020202020204" pitchFamily="34" charset="0"/>
              </a:rPr>
              <a:t>Portability settles solar panel ownership disputes</a:t>
            </a:r>
            <a:endParaRPr lang="en-US" sz="1200" b="1" spc="30" dirty="0">
              <a:latin typeface="ITC Avant Garde Gothic Std Demi" panose="02000607030000020004" pitchFamily="2" charset="77"/>
            </a:endParaRP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200" spc="30" dirty="0">
                <a:latin typeface="Avenir Next" panose="020B0503020202020204" pitchFamily="34" charset="0"/>
              </a:rPr>
              <a:t>Simple design pattern facilitates manufacturing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200" spc="30" dirty="0">
                <a:latin typeface="Avenir Next" panose="020B0503020202020204" pitchFamily="34" charset="0"/>
              </a:rPr>
              <a:t>Corrosion resistant stainless steel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200" spc="30" dirty="0" err="1">
                <a:latin typeface="Avenir Next" panose="020B0503020202020204" pitchFamily="34" charset="0"/>
              </a:rPr>
              <a:t>Toolless</a:t>
            </a:r>
            <a:r>
              <a:rPr lang="en-US" sz="1200" spc="30" dirty="0">
                <a:latin typeface="Avenir Next" panose="020B0503020202020204" pitchFamily="34" charset="0"/>
              </a:rPr>
              <a:t> installation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200" spc="30" dirty="0">
                <a:latin typeface="Avenir Next" panose="020B0503020202020204" pitchFamily="34" charset="0"/>
              </a:rPr>
              <a:t>Makes the checklist for UL-2703 test requirements</a:t>
            </a:r>
          </a:p>
          <a:p>
            <a:pPr marL="285750" indent="-285750">
              <a:lnSpc>
                <a:spcPts val="1700"/>
              </a:lnSpc>
              <a:buFont typeface="Arial" panose="020B0604020202020204" pitchFamily="34" charset="0"/>
              <a:buChar char="•"/>
            </a:pPr>
            <a:r>
              <a:rPr lang="en-US" sz="1200" spc="30" dirty="0">
                <a:latin typeface="Avenir Next" panose="020B0503020202020204" pitchFamily="34" charset="0"/>
              </a:rPr>
              <a:t>Reduces roof damage Insurance claims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611F1D1-C819-C74A-97AA-638B2D064358}"/>
              </a:ext>
            </a:extLst>
          </p:cNvPr>
          <p:cNvSpPr txBox="1"/>
          <p:nvPr/>
        </p:nvSpPr>
        <p:spPr>
          <a:xfrm>
            <a:off x="579699" y="3227450"/>
            <a:ext cx="2920180" cy="755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1700" dirty="0">
                <a:latin typeface="ITC Avant Garde Gothic Std Medi" panose="02000607030000020004" pitchFamily="2" charset="77"/>
                <a:ea typeface="Baskerville SemiBold" panose="02020502070401020303" pitchFamily="18" charset="0"/>
              </a:rPr>
              <a:t>U.S. PATENT, No.10,145,116 </a:t>
            </a:r>
          </a:p>
          <a:p>
            <a:pPr algn="ctr">
              <a:lnSpc>
                <a:spcPts val="2700"/>
              </a:lnSpc>
            </a:pPr>
            <a:r>
              <a:rPr lang="en-US" sz="1700" dirty="0">
                <a:latin typeface="ITC Avant Garde Gothic Std Medi" panose="02000607030000020004" pitchFamily="2" charset="77"/>
                <a:ea typeface="Baskerville SemiBold" panose="02020502070401020303" pitchFamily="18" charset="0"/>
              </a:rPr>
              <a:t>ARAYSTAYS Python Clips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A35F59-9859-8241-A710-D4CBB8BEE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52" y="1063199"/>
            <a:ext cx="7964794" cy="9553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F510FE-F958-2D4C-ACEB-F03DEA493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94" y="2205200"/>
            <a:ext cx="7973791" cy="95645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A7BBE05-4867-3744-BAB9-73CD4ACC3A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142" y="4096750"/>
            <a:ext cx="2748009" cy="148850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6CE2ED-DD4E-5D44-8997-F741983C16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1914" y="5750382"/>
            <a:ext cx="1676400" cy="92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224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45515</TotalTime>
  <Words>82</Words>
  <Application>Microsoft Macintosh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Avenir Next</vt:lpstr>
      <vt:lpstr>Baskerville SemiBold</vt:lpstr>
      <vt:lpstr>Calibri</vt:lpstr>
      <vt:lpstr>Calibri Light</vt:lpstr>
      <vt:lpstr>ITC Avant Garde Gothic Std Demi</vt:lpstr>
      <vt:lpstr>ITC Avant Garde Gothic Std Medi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derick holt</dc:creator>
  <cp:lastModifiedBy>derick holt</cp:lastModifiedBy>
  <cp:revision>305</cp:revision>
  <cp:lastPrinted>2019-05-20T14:36:34Z</cp:lastPrinted>
  <dcterms:created xsi:type="dcterms:W3CDTF">2019-03-16T19:17:20Z</dcterms:created>
  <dcterms:modified xsi:type="dcterms:W3CDTF">2019-05-20T17:35:34Z</dcterms:modified>
</cp:coreProperties>
</file>