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7" d="100"/>
          <a:sy n="87" d="100"/>
        </p:scale>
        <p:origin x="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319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463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250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8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25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36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31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148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404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36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392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F6B91-8490-43B5-958E-B40977CFE925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BB07C-5E43-4314-9F4D-5D7C0000A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3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D6E6F5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Rectangle 249"/>
          <p:cNvSpPr/>
          <p:nvPr/>
        </p:nvSpPr>
        <p:spPr>
          <a:xfrm>
            <a:off x="6292475" y="3636533"/>
            <a:ext cx="586442" cy="555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2" name="Straight Connector 351"/>
          <p:cNvCxnSpPr/>
          <p:nvPr/>
        </p:nvCxnSpPr>
        <p:spPr>
          <a:xfrm>
            <a:off x="4663918" y="5274089"/>
            <a:ext cx="4311423" cy="17256"/>
          </a:xfrm>
          <a:prstGeom prst="line">
            <a:avLst/>
          </a:prstGeom>
          <a:ln w="22225">
            <a:solidFill>
              <a:schemeClr val="tx1"/>
            </a:solidFill>
            <a:prstDash val="soli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Connector 328"/>
          <p:cNvCxnSpPr/>
          <p:nvPr/>
        </p:nvCxnSpPr>
        <p:spPr>
          <a:xfrm flipH="1">
            <a:off x="2752158" y="4223900"/>
            <a:ext cx="1198682" cy="4423"/>
          </a:xfrm>
          <a:prstGeom prst="line">
            <a:avLst/>
          </a:prstGeom>
          <a:ln w="25400">
            <a:solidFill>
              <a:schemeClr val="tx1"/>
            </a:solidFill>
            <a:prstDash val="solid"/>
            <a:headEnd type="triangle" w="lg" len="lg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Straight Connector 302"/>
          <p:cNvCxnSpPr/>
          <p:nvPr/>
        </p:nvCxnSpPr>
        <p:spPr>
          <a:xfrm flipV="1">
            <a:off x="4673996" y="4890614"/>
            <a:ext cx="8979" cy="385748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1" name="Freeform 270"/>
          <p:cNvSpPr/>
          <p:nvPr/>
        </p:nvSpPr>
        <p:spPr>
          <a:xfrm>
            <a:off x="667496" y="589473"/>
            <a:ext cx="1479760" cy="2241662"/>
          </a:xfrm>
          <a:custGeom>
            <a:avLst/>
            <a:gdLst>
              <a:gd name="connsiteX0" fmla="*/ 852968 w 852968"/>
              <a:gd name="connsiteY0" fmla="*/ 0 h 1529861"/>
              <a:gd name="connsiteX1" fmla="*/ 536445 w 852968"/>
              <a:gd name="connsiteY1" fmla="*/ 738553 h 1529861"/>
              <a:gd name="connsiteX2" fmla="*/ 8906 w 852968"/>
              <a:gd name="connsiteY2" fmla="*/ 1125415 h 1529861"/>
              <a:gd name="connsiteX3" fmla="*/ 255091 w 852968"/>
              <a:gd name="connsiteY3" fmla="*/ 1529861 h 1529861"/>
              <a:gd name="connsiteX0" fmla="*/ 863298 w 863298"/>
              <a:gd name="connsiteY0" fmla="*/ 0 h 1554608"/>
              <a:gd name="connsiteX1" fmla="*/ 546775 w 863298"/>
              <a:gd name="connsiteY1" fmla="*/ 738553 h 1554608"/>
              <a:gd name="connsiteX2" fmla="*/ 19236 w 863298"/>
              <a:gd name="connsiteY2" fmla="*/ 1125415 h 1554608"/>
              <a:gd name="connsiteX3" fmla="*/ 265421 w 863298"/>
              <a:gd name="connsiteY3" fmla="*/ 1529861 h 1554608"/>
              <a:gd name="connsiteX0" fmla="*/ 863298 w 863298"/>
              <a:gd name="connsiteY0" fmla="*/ 0 h 1554608"/>
              <a:gd name="connsiteX1" fmla="*/ 546775 w 863298"/>
              <a:gd name="connsiteY1" fmla="*/ 738553 h 1554608"/>
              <a:gd name="connsiteX2" fmla="*/ 19236 w 863298"/>
              <a:gd name="connsiteY2" fmla="*/ 1125415 h 1554608"/>
              <a:gd name="connsiteX3" fmla="*/ 265421 w 863298"/>
              <a:gd name="connsiteY3" fmla="*/ 1529861 h 1554608"/>
              <a:gd name="connsiteX0" fmla="*/ 634698 w 634698"/>
              <a:gd name="connsiteY0" fmla="*/ 0 h 1528439"/>
              <a:gd name="connsiteX1" fmla="*/ 546775 w 634698"/>
              <a:gd name="connsiteY1" fmla="*/ 712384 h 1528439"/>
              <a:gd name="connsiteX2" fmla="*/ 19236 w 634698"/>
              <a:gd name="connsiteY2" fmla="*/ 1099246 h 1528439"/>
              <a:gd name="connsiteX3" fmla="*/ 265421 w 634698"/>
              <a:gd name="connsiteY3" fmla="*/ 1503692 h 1528439"/>
              <a:gd name="connsiteX0" fmla="*/ 622559 w 622559"/>
              <a:gd name="connsiteY0" fmla="*/ 0 h 1528439"/>
              <a:gd name="connsiteX1" fmla="*/ 358790 w 622559"/>
              <a:gd name="connsiteY1" fmla="*/ 712383 h 1528439"/>
              <a:gd name="connsiteX2" fmla="*/ 7097 w 622559"/>
              <a:gd name="connsiteY2" fmla="*/ 1099246 h 1528439"/>
              <a:gd name="connsiteX3" fmla="*/ 253282 w 622559"/>
              <a:gd name="connsiteY3" fmla="*/ 1503692 h 1528439"/>
              <a:gd name="connsiteX0" fmla="*/ 481882 w 481882"/>
              <a:gd name="connsiteY0" fmla="*/ 0 h 1528439"/>
              <a:gd name="connsiteX1" fmla="*/ 358790 w 481882"/>
              <a:gd name="connsiteY1" fmla="*/ 712383 h 1528439"/>
              <a:gd name="connsiteX2" fmla="*/ 7097 w 481882"/>
              <a:gd name="connsiteY2" fmla="*/ 1099246 h 1528439"/>
              <a:gd name="connsiteX3" fmla="*/ 253282 w 481882"/>
              <a:gd name="connsiteY3" fmla="*/ 1503692 h 1528439"/>
              <a:gd name="connsiteX0" fmla="*/ 481882 w 481882"/>
              <a:gd name="connsiteY0" fmla="*/ 0 h 1528439"/>
              <a:gd name="connsiteX1" fmla="*/ 358790 w 481882"/>
              <a:gd name="connsiteY1" fmla="*/ 712383 h 1528439"/>
              <a:gd name="connsiteX2" fmla="*/ 7097 w 481882"/>
              <a:gd name="connsiteY2" fmla="*/ 1099246 h 1528439"/>
              <a:gd name="connsiteX3" fmla="*/ 253282 w 481882"/>
              <a:gd name="connsiteY3" fmla="*/ 1503692 h 1528439"/>
              <a:gd name="connsiteX0" fmla="*/ 479649 w 479649"/>
              <a:gd name="connsiteY0" fmla="*/ 0 h 1484068"/>
              <a:gd name="connsiteX1" fmla="*/ 356557 w 479649"/>
              <a:gd name="connsiteY1" fmla="*/ 712383 h 1484068"/>
              <a:gd name="connsiteX2" fmla="*/ 4864 w 479649"/>
              <a:gd name="connsiteY2" fmla="*/ 1099246 h 1484068"/>
              <a:gd name="connsiteX3" fmla="*/ 264430 w 479649"/>
              <a:gd name="connsiteY3" fmla="*/ 1457228 h 1484068"/>
              <a:gd name="connsiteX0" fmla="*/ 488283 w 488283"/>
              <a:gd name="connsiteY0" fmla="*/ 0 h 1485599"/>
              <a:gd name="connsiteX1" fmla="*/ 365191 w 488283"/>
              <a:gd name="connsiteY1" fmla="*/ 712383 h 1485599"/>
              <a:gd name="connsiteX2" fmla="*/ 13498 w 488283"/>
              <a:gd name="connsiteY2" fmla="*/ 1099246 h 1485599"/>
              <a:gd name="connsiteX3" fmla="*/ 273064 w 488283"/>
              <a:gd name="connsiteY3" fmla="*/ 1457228 h 1485599"/>
              <a:gd name="connsiteX0" fmla="*/ 477948 w 477948"/>
              <a:gd name="connsiteY0" fmla="*/ 0 h 1503045"/>
              <a:gd name="connsiteX1" fmla="*/ 354856 w 477948"/>
              <a:gd name="connsiteY1" fmla="*/ 712383 h 1503045"/>
              <a:gd name="connsiteX2" fmla="*/ 3163 w 477948"/>
              <a:gd name="connsiteY2" fmla="*/ 1099246 h 1503045"/>
              <a:gd name="connsiteX3" fmla="*/ 276111 w 477948"/>
              <a:gd name="connsiteY3" fmla="*/ 1477142 h 1503045"/>
              <a:gd name="connsiteX0" fmla="*/ 492892 w 492892"/>
              <a:gd name="connsiteY0" fmla="*/ 0 h 1504102"/>
              <a:gd name="connsiteX1" fmla="*/ 369800 w 492892"/>
              <a:gd name="connsiteY1" fmla="*/ 712383 h 1504102"/>
              <a:gd name="connsiteX2" fmla="*/ 18107 w 492892"/>
              <a:gd name="connsiteY2" fmla="*/ 1099246 h 1504102"/>
              <a:gd name="connsiteX3" fmla="*/ 291055 w 492892"/>
              <a:gd name="connsiteY3" fmla="*/ 1477142 h 1504102"/>
              <a:gd name="connsiteX0" fmla="*/ 483191 w 483191"/>
              <a:gd name="connsiteY0" fmla="*/ 0 h 1562435"/>
              <a:gd name="connsiteX1" fmla="*/ 360099 w 483191"/>
              <a:gd name="connsiteY1" fmla="*/ 712383 h 1562435"/>
              <a:gd name="connsiteX2" fmla="*/ 8406 w 483191"/>
              <a:gd name="connsiteY2" fmla="*/ 1099246 h 1562435"/>
              <a:gd name="connsiteX3" fmla="*/ 431653 w 483191"/>
              <a:gd name="connsiteY3" fmla="*/ 1538647 h 1562435"/>
              <a:gd name="connsiteX0" fmla="*/ 484496 w 484496"/>
              <a:gd name="connsiteY0" fmla="*/ 0 h 1567058"/>
              <a:gd name="connsiteX1" fmla="*/ 361404 w 484496"/>
              <a:gd name="connsiteY1" fmla="*/ 712383 h 1567058"/>
              <a:gd name="connsiteX2" fmla="*/ 9711 w 484496"/>
              <a:gd name="connsiteY2" fmla="*/ 1099246 h 1567058"/>
              <a:gd name="connsiteX3" fmla="*/ 432958 w 484496"/>
              <a:gd name="connsiteY3" fmla="*/ 1538647 h 1567058"/>
              <a:gd name="connsiteX0" fmla="*/ 484496 w 484496"/>
              <a:gd name="connsiteY0" fmla="*/ 0 h 1577994"/>
              <a:gd name="connsiteX1" fmla="*/ 361404 w 484496"/>
              <a:gd name="connsiteY1" fmla="*/ 712383 h 1577994"/>
              <a:gd name="connsiteX2" fmla="*/ 9711 w 484496"/>
              <a:gd name="connsiteY2" fmla="*/ 1253010 h 1577994"/>
              <a:gd name="connsiteX3" fmla="*/ 432958 w 484496"/>
              <a:gd name="connsiteY3" fmla="*/ 1538647 h 1577994"/>
              <a:gd name="connsiteX0" fmla="*/ 425284 w 425284"/>
              <a:gd name="connsiteY0" fmla="*/ 0 h 1581221"/>
              <a:gd name="connsiteX1" fmla="*/ 302192 w 425284"/>
              <a:gd name="connsiteY1" fmla="*/ 712383 h 1581221"/>
              <a:gd name="connsiteX2" fmla="*/ 13123 w 425284"/>
              <a:gd name="connsiteY2" fmla="*/ 1283762 h 1581221"/>
              <a:gd name="connsiteX3" fmla="*/ 373746 w 425284"/>
              <a:gd name="connsiteY3" fmla="*/ 1538647 h 1581221"/>
              <a:gd name="connsiteX0" fmla="*/ 435599 w 435599"/>
              <a:gd name="connsiteY0" fmla="*/ 0 h 1644747"/>
              <a:gd name="connsiteX1" fmla="*/ 312507 w 435599"/>
              <a:gd name="connsiteY1" fmla="*/ 712383 h 1644747"/>
              <a:gd name="connsiteX2" fmla="*/ 23438 w 435599"/>
              <a:gd name="connsiteY2" fmla="*/ 1283762 h 1644747"/>
              <a:gd name="connsiteX3" fmla="*/ 384061 w 435599"/>
              <a:gd name="connsiteY3" fmla="*/ 1538647 h 1644747"/>
              <a:gd name="connsiteX0" fmla="*/ 430382 w 430382"/>
              <a:gd name="connsiteY0" fmla="*/ 0 h 1683799"/>
              <a:gd name="connsiteX1" fmla="*/ 307290 w 430382"/>
              <a:gd name="connsiteY1" fmla="*/ 712383 h 1683799"/>
              <a:gd name="connsiteX2" fmla="*/ 18221 w 430382"/>
              <a:gd name="connsiteY2" fmla="*/ 1283762 h 1683799"/>
              <a:gd name="connsiteX3" fmla="*/ 416417 w 430382"/>
              <a:gd name="connsiteY3" fmla="*/ 1584776 h 1683799"/>
              <a:gd name="connsiteX0" fmla="*/ 1613708 w 1613708"/>
              <a:gd name="connsiteY0" fmla="*/ 0 h 3438037"/>
              <a:gd name="connsiteX1" fmla="*/ 307290 w 1613708"/>
              <a:gd name="connsiteY1" fmla="*/ 2466621 h 3438037"/>
              <a:gd name="connsiteX2" fmla="*/ 18221 w 1613708"/>
              <a:gd name="connsiteY2" fmla="*/ 3038000 h 3438037"/>
              <a:gd name="connsiteX3" fmla="*/ 416417 w 1613708"/>
              <a:gd name="connsiteY3" fmla="*/ 3339014 h 3438037"/>
              <a:gd name="connsiteX0" fmla="*/ 1613708 w 1613708"/>
              <a:gd name="connsiteY0" fmla="*/ 0 h 3438037"/>
              <a:gd name="connsiteX1" fmla="*/ 307290 w 1613708"/>
              <a:gd name="connsiteY1" fmla="*/ 2466621 h 3438037"/>
              <a:gd name="connsiteX2" fmla="*/ 18221 w 1613708"/>
              <a:gd name="connsiteY2" fmla="*/ 3038000 h 3438037"/>
              <a:gd name="connsiteX3" fmla="*/ 416417 w 1613708"/>
              <a:gd name="connsiteY3" fmla="*/ 3339014 h 3438037"/>
              <a:gd name="connsiteX0" fmla="*/ 1613708 w 1613708"/>
              <a:gd name="connsiteY0" fmla="*/ 0 h 3438037"/>
              <a:gd name="connsiteX1" fmla="*/ 262636 w 1613708"/>
              <a:gd name="connsiteY1" fmla="*/ 1534683 h 3438037"/>
              <a:gd name="connsiteX2" fmla="*/ 18221 w 1613708"/>
              <a:gd name="connsiteY2" fmla="*/ 3038000 h 3438037"/>
              <a:gd name="connsiteX3" fmla="*/ 416417 w 1613708"/>
              <a:gd name="connsiteY3" fmla="*/ 3339014 h 3438037"/>
              <a:gd name="connsiteX0" fmla="*/ 1613708 w 1613708"/>
              <a:gd name="connsiteY0" fmla="*/ 0 h 3438037"/>
              <a:gd name="connsiteX1" fmla="*/ 262636 w 1613708"/>
              <a:gd name="connsiteY1" fmla="*/ 1534683 h 3438037"/>
              <a:gd name="connsiteX2" fmla="*/ 18221 w 1613708"/>
              <a:gd name="connsiteY2" fmla="*/ 3038000 h 3438037"/>
              <a:gd name="connsiteX3" fmla="*/ 416417 w 1613708"/>
              <a:gd name="connsiteY3" fmla="*/ 3339014 h 3438037"/>
              <a:gd name="connsiteX0" fmla="*/ 1613708 w 1613708"/>
              <a:gd name="connsiteY0" fmla="*/ 0 h 3438037"/>
              <a:gd name="connsiteX1" fmla="*/ 374270 w 1613708"/>
              <a:gd name="connsiteY1" fmla="*/ 1246879 h 3438037"/>
              <a:gd name="connsiteX2" fmla="*/ 18221 w 1613708"/>
              <a:gd name="connsiteY2" fmla="*/ 3038000 h 3438037"/>
              <a:gd name="connsiteX3" fmla="*/ 416417 w 1613708"/>
              <a:gd name="connsiteY3" fmla="*/ 3339014 h 3438037"/>
              <a:gd name="connsiteX0" fmla="*/ 1613708 w 1613708"/>
              <a:gd name="connsiteY0" fmla="*/ 0 h 3438037"/>
              <a:gd name="connsiteX1" fmla="*/ 374270 w 1613708"/>
              <a:gd name="connsiteY1" fmla="*/ 1246879 h 3438037"/>
              <a:gd name="connsiteX2" fmla="*/ 18221 w 1613708"/>
              <a:gd name="connsiteY2" fmla="*/ 3038000 h 3438037"/>
              <a:gd name="connsiteX3" fmla="*/ 416417 w 1613708"/>
              <a:gd name="connsiteY3" fmla="*/ 3339014 h 3438037"/>
              <a:gd name="connsiteX0" fmla="*/ 1613708 w 1613708"/>
              <a:gd name="connsiteY0" fmla="*/ 36 h 3438073"/>
              <a:gd name="connsiteX1" fmla="*/ 374270 w 1613708"/>
              <a:gd name="connsiteY1" fmla="*/ 1246915 h 3438073"/>
              <a:gd name="connsiteX2" fmla="*/ 18221 w 1613708"/>
              <a:gd name="connsiteY2" fmla="*/ 3038036 h 3438073"/>
              <a:gd name="connsiteX3" fmla="*/ 416417 w 1613708"/>
              <a:gd name="connsiteY3" fmla="*/ 3339050 h 3438073"/>
              <a:gd name="connsiteX0" fmla="*/ 1580218 w 1580218"/>
              <a:gd name="connsiteY0" fmla="*/ 40 h 3369552"/>
              <a:gd name="connsiteX1" fmla="*/ 374270 w 1580218"/>
              <a:gd name="connsiteY1" fmla="*/ 1178394 h 3369552"/>
              <a:gd name="connsiteX2" fmla="*/ 18221 w 1580218"/>
              <a:gd name="connsiteY2" fmla="*/ 2969515 h 3369552"/>
              <a:gd name="connsiteX3" fmla="*/ 416417 w 1580218"/>
              <a:gd name="connsiteY3" fmla="*/ 3270529 h 3369552"/>
              <a:gd name="connsiteX0" fmla="*/ 1580218 w 1580218"/>
              <a:gd name="connsiteY0" fmla="*/ 44 h 3369556"/>
              <a:gd name="connsiteX1" fmla="*/ 374270 w 1580218"/>
              <a:gd name="connsiteY1" fmla="*/ 1178398 h 3369556"/>
              <a:gd name="connsiteX2" fmla="*/ 18221 w 1580218"/>
              <a:gd name="connsiteY2" fmla="*/ 2969519 h 3369556"/>
              <a:gd name="connsiteX3" fmla="*/ 416417 w 1580218"/>
              <a:gd name="connsiteY3" fmla="*/ 3270533 h 3369556"/>
              <a:gd name="connsiteX0" fmla="*/ 1590153 w 1590153"/>
              <a:gd name="connsiteY0" fmla="*/ 38 h 3347848"/>
              <a:gd name="connsiteX1" fmla="*/ 384205 w 1590153"/>
              <a:gd name="connsiteY1" fmla="*/ 1178392 h 3347848"/>
              <a:gd name="connsiteX2" fmla="*/ 16992 w 1590153"/>
              <a:gd name="connsiteY2" fmla="*/ 2777643 h 3347848"/>
              <a:gd name="connsiteX3" fmla="*/ 426352 w 1590153"/>
              <a:gd name="connsiteY3" fmla="*/ 3270527 h 3347848"/>
              <a:gd name="connsiteX0" fmla="*/ 1590153 w 1590153"/>
              <a:gd name="connsiteY0" fmla="*/ 38 h 3347847"/>
              <a:gd name="connsiteX1" fmla="*/ 384205 w 1590153"/>
              <a:gd name="connsiteY1" fmla="*/ 1178392 h 3347847"/>
              <a:gd name="connsiteX2" fmla="*/ 16992 w 1590153"/>
              <a:gd name="connsiteY2" fmla="*/ 2777643 h 3347847"/>
              <a:gd name="connsiteX3" fmla="*/ 426352 w 1590153"/>
              <a:gd name="connsiteY3" fmla="*/ 3270527 h 3347847"/>
              <a:gd name="connsiteX0" fmla="*/ 1574225 w 1574225"/>
              <a:gd name="connsiteY0" fmla="*/ 38 h 3390708"/>
              <a:gd name="connsiteX1" fmla="*/ 368277 w 1574225"/>
              <a:gd name="connsiteY1" fmla="*/ 1178392 h 3390708"/>
              <a:gd name="connsiteX2" fmla="*/ 1064 w 1574225"/>
              <a:gd name="connsiteY2" fmla="*/ 2777643 h 3390708"/>
              <a:gd name="connsiteX3" fmla="*/ 410424 w 1574225"/>
              <a:gd name="connsiteY3" fmla="*/ 3270527 h 3390708"/>
              <a:gd name="connsiteX0" fmla="*/ 1574225 w 1574225"/>
              <a:gd name="connsiteY0" fmla="*/ 42 h 3390714"/>
              <a:gd name="connsiteX1" fmla="*/ 368277 w 1574225"/>
              <a:gd name="connsiteY1" fmla="*/ 1096168 h 3390714"/>
              <a:gd name="connsiteX2" fmla="*/ 1064 w 1574225"/>
              <a:gd name="connsiteY2" fmla="*/ 2777647 h 3390714"/>
              <a:gd name="connsiteX3" fmla="*/ 410424 w 1574225"/>
              <a:gd name="connsiteY3" fmla="*/ 3270531 h 3390714"/>
              <a:gd name="connsiteX0" fmla="*/ 1573654 w 1573654"/>
              <a:gd name="connsiteY0" fmla="*/ 1 h 3390671"/>
              <a:gd name="connsiteX1" fmla="*/ 628112 w 1573654"/>
              <a:gd name="connsiteY1" fmla="*/ 375937 h 3390671"/>
              <a:gd name="connsiteX2" fmla="*/ 367706 w 1573654"/>
              <a:gd name="connsiteY2" fmla="*/ 1096127 h 3390671"/>
              <a:gd name="connsiteX3" fmla="*/ 493 w 1573654"/>
              <a:gd name="connsiteY3" fmla="*/ 2777606 h 3390671"/>
              <a:gd name="connsiteX4" fmla="*/ 409853 w 1573654"/>
              <a:gd name="connsiteY4" fmla="*/ 3270490 h 3390671"/>
              <a:gd name="connsiteX0" fmla="*/ 1573654 w 1573654"/>
              <a:gd name="connsiteY0" fmla="*/ 0 h 3390671"/>
              <a:gd name="connsiteX1" fmla="*/ 367706 w 1573654"/>
              <a:gd name="connsiteY1" fmla="*/ 1096126 h 3390671"/>
              <a:gd name="connsiteX2" fmla="*/ 493 w 1573654"/>
              <a:gd name="connsiteY2" fmla="*/ 2777605 h 3390671"/>
              <a:gd name="connsiteX3" fmla="*/ 409853 w 1573654"/>
              <a:gd name="connsiteY3" fmla="*/ 3270489 h 3390671"/>
              <a:gd name="connsiteX0" fmla="*/ 1573654 w 1573654"/>
              <a:gd name="connsiteY0" fmla="*/ 14291 h 3404962"/>
              <a:gd name="connsiteX1" fmla="*/ 367706 w 1573654"/>
              <a:gd name="connsiteY1" fmla="*/ 1110417 h 3404962"/>
              <a:gd name="connsiteX2" fmla="*/ 493 w 1573654"/>
              <a:gd name="connsiteY2" fmla="*/ 2791896 h 3404962"/>
              <a:gd name="connsiteX3" fmla="*/ 409853 w 1573654"/>
              <a:gd name="connsiteY3" fmla="*/ 3284780 h 3404962"/>
              <a:gd name="connsiteX0" fmla="*/ 1573654 w 1573654"/>
              <a:gd name="connsiteY0" fmla="*/ 14291 h 3380997"/>
              <a:gd name="connsiteX1" fmla="*/ 367706 w 1573654"/>
              <a:gd name="connsiteY1" fmla="*/ 1110417 h 3380997"/>
              <a:gd name="connsiteX2" fmla="*/ 493 w 1573654"/>
              <a:gd name="connsiteY2" fmla="*/ 2791896 h 3380997"/>
              <a:gd name="connsiteX3" fmla="*/ 414721 w 1573654"/>
              <a:gd name="connsiteY3" fmla="*/ 3254903 h 3380997"/>
              <a:gd name="connsiteX0" fmla="*/ 1282856 w 1282856"/>
              <a:gd name="connsiteY0" fmla="*/ 14291 h 3254903"/>
              <a:gd name="connsiteX1" fmla="*/ 76908 w 1282856"/>
              <a:gd name="connsiteY1" fmla="*/ 1110417 h 3254903"/>
              <a:gd name="connsiteX2" fmla="*/ 123923 w 1282856"/>
              <a:gd name="connsiteY2" fmla="*/ 3254903 h 3254903"/>
              <a:gd name="connsiteX0" fmla="*/ 1495389 w 1495389"/>
              <a:gd name="connsiteY0" fmla="*/ 14291 h 3281538"/>
              <a:gd name="connsiteX1" fmla="*/ 289441 w 1495389"/>
              <a:gd name="connsiteY1" fmla="*/ 1110417 h 3281538"/>
              <a:gd name="connsiteX2" fmla="*/ 336456 w 1495389"/>
              <a:gd name="connsiteY2" fmla="*/ 3254903 h 3281538"/>
              <a:gd name="connsiteX0" fmla="*/ 1158933 w 1158933"/>
              <a:gd name="connsiteY0" fmla="*/ -1 h 3240612"/>
              <a:gd name="connsiteX1" fmla="*/ 0 w 1158933"/>
              <a:gd name="connsiteY1" fmla="*/ 3240611 h 3240612"/>
              <a:gd name="connsiteX0" fmla="*/ 1158933 w 1158933"/>
              <a:gd name="connsiteY0" fmla="*/ 9918 h 3250529"/>
              <a:gd name="connsiteX1" fmla="*/ 0 w 1158933"/>
              <a:gd name="connsiteY1" fmla="*/ 3250530 h 3250529"/>
              <a:gd name="connsiteX0" fmla="*/ 1591523 w 1591523"/>
              <a:gd name="connsiteY0" fmla="*/ 5897 h 3312590"/>
              <a:gd name="connsiteX1" fmla="*/ 432590 w 1591523"/>
              <a:gd name="connsiteY1" fmla="*/ 3246509 h 3312590"/>
              <a:gd name="connsiteX0" fmla="*/ 1662040 w 1662040"/>
              <a:gd name="connsiteY0" fmla="*/ 25827 h 3329573"/>
              <a:gd name="connsiteX1" fmla="*/ 503107 w 1662040"/>
              <a:gd name="connsiteY1" fmla="*/ 3266439 h 332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62040" h="3329573">
                <a:moveTo>
                  <a:pt x="1662040" y="25827"/>
                </a:moveTo>
                <a:cubicBezTo>
                  <a:pt x="-250155" y="-368554"/>
                  <a:pt x="-328356" y="3893651"/>
                  <a:pt x="503107" y="3266439"/>
                </a:cubicBezTo>
              </a:path>
            </a:pathLst>
          </a:cu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/>
          <p:cNvSpPr/>
          <p:nvPr/>
        </p:nvSpPr>
        <p:spPr>
          <a:xfrm>
            <a:off x="10178725" y="2585909"/>
            <a:ext cx="577925" cy="6003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3954492" y="4018852"/>
            <a:ext cx="1411934" cy="8708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66" name="Straight Connector 65"/>
          <p:cNvCxnSpPr/>
          <p:nvPr/>
        </p:nvCxnSpPr>
        <p:spPr>
          <a:xfrm flipH="1">
            <a:off x="3954492" y="4018852"/>
            <a:ext cx="1411934" cy="862628"/>
          </a:xfrm>
          <a:prstGeom prst="line">
            <a:avLst/>
          </a:prstGeom>
          <a:ln>
            <a:solidFill>
              <a:schemeClr val="tx1"/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089592" y="4194152"/>
            <a:ext cx="26670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Freeform 75"/>
          <p:cNvSpPr/>
          <p:nvPr/>
        </p:nvSpPr>
        <p:spPr>
          <a:xfrm>
            <a:off x="4909005" y="4518727"/>
            <a:ext cx="351553" cy="212243"/>
          </a:xfrm>
          <a:custGeom>
            <a:avLst/>
            <a:gdLst>
              <a:gd name="connsiteX0" fmla="*/ 0 w 469900"/>
              <a:gd name="connsiteY0" fmla="*/ 192757 h 308789"/>
              <a:gd name="connsiteX1" fmla="*/ 139700 w 469900"/>
              <a:gd name="connsiteY1" fmla="*/ 2257 h 308789"/>
              <a:gd name="connsiteX2" fmla="*/ 330200 w 469900"/>
              <a:gd name="connsiteY2" fmla="*/ 307057 h 308789"/>
              <a:gd name="connsiteX3" fmla="*/ 469900 w 469900"/>
              <a:gd name="connsiteY3" fmla="*/ 103857 h 308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9900" h="308789">
                <a:moveTo>
                  <a:pt x="0" y="192757"/>
                </a:moveTo>
                <a:cubicBezTo>
                  <a:pt x="42333" y="87982"/>
                  <a:pt x="84667" y="-16793"/>
                  <a:pt x="139700" y="2257"/>
                </a:cubicBezTo>
                <a:cubicBezTo>
                  <a:pt x="194733" y="21307"/>
                  <a:pt x="275167" y="290124"/>
                  <a:pt x="330200" y="307057"/>
                </a:cubicBezTo>
                <a:cubicBezTo>
                  <a:pt x="385233" y="323990"/>
                  <a:pt x="427566" y="213923"/>
                  <a:pt x="469900" y="103857"/>
                </a:cubicBezTo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/>
          <p:cNvSpPr/>
          <p:nvPr/>
        </p:nvSpPr>
        <p:spPr>
          <a:xfrm>
            <a:off x="6739972" y="2132388"/>
            <a:ext cx="1091821" cy="102614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1" name="Straight Connector 90"/>
          <p:cNvCxnSpPr/>
          <p:nvPr/>
        </p:nvCxnSpPr>
        <p:spPr>
          <a:xfrm flipV="1">
            <a:off x="6758199" y="3912417"/>
            <a:ext cx="538721" cy="11439"/>
          </a:xfrm>
          <a:prstGeom prst="line">
            <a:avLst/>
          </a:prstGeom>
          <a:ln w="25400">
            <a:solidFill>
              <a:schemeClr val="tx1"/>
            </a:solidFill>
            <a:headEnd type="oval" w="med" len="me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5462661" y="4965463"/>
            <a:ext cx="2586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Emergency AC Out</a:t>
            </a:r>
          </a:p>
        </p:txBody>
      </p:sp>
      <p:sp>
        <p:nvSpPr>
          <p:cNvPr id="105" name="Oval 104"/>
          <p:cNvSpPr/>
          <p:nvPr/>
        </p:nvSpPr>
        <p:spPr>
          <a:xfrm>
            <a:off x="9392156" y="3255068"/>
            <a:ext cx="1091821" cy="102614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9647790" y="3432389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/>
          <p:cNvSpPr/>
          <p:nvPr/>
        </p:nvSpPr>
        <p:spPr>
          <a:xfrm>
            <a:off x="10154152" y="3432389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/>
          <p:cNvSpPr/>
          <p:nvPr/>
        </p:nvSpPr>
        <p:spPr>
          <a:xfrm>
            <a:off x="9647790" y="3978000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/>
          <p:cNvSpPr/>
          <p:nvPr/>
        </p:nvSpPr>
        <p:spPr>
          <a:xfrm>
            <a:off x="10154152" y="3978000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/>
          <p:nvPr/>
        </p:nvSpPr>
        <p:spPr>
          <a:xfrm>
            <a:off x="10646828" y="2268674"/>
            <a:ext cx="1091821" cy="102614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/>
          <p:cNvSpPr/>
          <p:nvPr/>
        </p:nvSpPr>
        <p:spPr>
          <a:xfrm>
            <a:off x="11420152" y="2429507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10913790" y="2975118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/>
          <p:cNvSpPr/>
          <p:nvPr/>
        </p:nvSpPr>
        <p:spPr>
          <a:xfrm>
            <a:off x="11420152" y="2975118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Arc 115"/>
          <p:cNvSpPr/>
          <p:nvPr/>
        </p:nvSpPr>
        <p:spPr>
          <a:xfrm>
            <a:off x="10646831" y="2268512"/>
            <a:ext cx="1091823" cy="1026142"/>
          </a:xfrm>
          <a:prstGeom prst="arc">
            <a:avLst>
              <a:gd name="adj1" fmla="val 13819290"/>
              <a:gd name="adj2" fmla="val 282272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3" name="Straight Connector 122"/>
          <p:cNvCxnSpPr>
            <a:cxnSpLocks/>
            <a:endCxn id="105" idx="1"/>
          </p:cNvCxnSpPr>
          <p:nvPr/>
        </p:nvCxnSpPr>
        <p:spPr>
          <a:xfrm flipH="1">
            <a:off x="9552049" y="2342649"/>
            <a:ext cx="1333484" cy="1062694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>
            <a:cxnSpLocks/>
            <a:endCxn id="105" idx="5"/>
          </p:cNvCxnSpPr>
          <p:nvPr/>
        </p:nvCxnSpPr>
        <p:spPr>
          <a:xfrm flipH="1">
            <a:off x="10324084" y="3187710"/>
            <a:ext cx="1210420" cy="943225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>
            <a:stCxn id="109" idx="3"/>
            <a:endCxn id="108" idx="3"/>
          </p:cNvCxnSpPr>
          <p:nvPr/>
        </p:nvCxnSpPr>
        <p:spPr>
          <a:xfrm flipH="1">
            <a:off x="9708050" y="4054782"/>
            <a:ext cx="506362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>
            <a:cxnSpLocks/>
          </p:cNvCxnSpPr>
          <p:nvPr/>
        </p:nvCxnSpPr>
        <p:spPr>
          <a:xfrm flipH="1">
            <a:off x="9950027" y="3116741"/>
            <a:ext cx="524842" cy="392430"/>
          </a:xfrm>
          <a:prstGeom prst="line">
            <a:avLst/>
          </a:prstGeom>
          <a:ln w="22225">
            <a:solidFill>
              <a:schemeClr val="tx1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>
            <a:cxnSpLocks/>
          </p:cNvCxnSpPr>
          <p:nvPr/>
        </p:nvCxnSpPr>
        <p:spPr>
          <a:xfrm flipH="1">
            <a:off x="9948487" y="3055106"/>
            <a:ext cx="1232303" cy="995849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>
            <a:cxnSpLocks/>
          </p:cNvCxnSpPr>
          <p:nvPr/>
        </p:nvCxnSpPr>
        <p:spPr>
          <a:xfrm flipH="1" flipV="1">
            <a:off x="7863833" y="2649506"/>
            <a:ext cx="3110217" cy="34413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>
            <a:endCxn id="79" idx="4"/>
          </p:cNvCxnSpPr>
          <p:nvPr/>
        </p:nvCxnSpPr>
        <p:spPr>
          <a:xfrm flipH="1" flipV="1">
            <a:off x="7285883" y="3158530"/>
            <a:ext cx="5109" cy="753887"/>
          </a:xfrm>
          <a:prstGeom prst="line">
            <a:avLst/>
          </a:prstGeom>
          <a:ln w="22225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>
            <a:cxnSpLocks/>
          </p:cNvCxnSpPr>
          <p:nvPr/>
        </p:nvCxnSpPr>
        <p:spPr>
          <a:xfrm flipH="1">
            <a:off x="10646823" y="2691160"/>
            <a:ext cx="352741" cy="306619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>
            <a:off x="4660460" y="5280449"/>
            <a:ext cx="4321886" cy="543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5145691" y="2929621"/>
            <a:ext cx="1753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Grid AC In</a:t>
            </a:r>
          </a:p>
        </p:txBody>
      </p:sp>
      <p:cxnSp>
        <p:nvCxnSpPr>
          <p:cNvPr id="143" name="Straight Connector 142"/>
          <p:cNvCxnSpPr>
            <a:cxnSpLocks/>
          </p:cNvCxnSpPr>
          <p:nvPr/>
        </p:nvCxnSpPr>
        <p:spPr>
          <a:xfrm flipH="1">
            <a:off x="10448317" y="2927179"/>
            <a:ext cx="178010" cy="194892"/>
          </a:xfrm>
          <a:prstGeom prst="line">
            <a:avLst/>
          </a:prstGeom>
          <a:ln w="25400">
            <a:solidFill>
              <a:schemeClr val="tx1"/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>
            <a:endCxn id="254" idx="2"/>
          </p:cNvCxnSpPr>
          <p:nvPr/>
        </p:nvCxnSpPr>
        <p:spPr>
          <a:xfrm flipV="1">
            <a:off x="2749810" y="5338325"/>
            <a:ext cx="0" cy="407978"/>
          </a:xfrm>
          <a:prstGeom prst="line">
            <a:avLst/>
          </a:prstGeom>
          <a:ln w="22225">
            <a:solidFill>
              <a:schemeClr val="tx1"/>
            </a:solidFill>
            <a:prstDash val="solid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flipH="1">
            <a:off x="6563854" y="3247103"/>
            <a:ext cx="3601" cy="467426"/>
          </a:xfrm>
          <a:prstGeom prst="line">
            <a:avLst/>
          </a:prstGeom>
          <a:ln w="25400">
            <a:solidFill>
              <a:schemeClr val="tx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>
            <a:stCxn id="57" idx="3"/>
          </p:cNvCxnSpPr>
          <p:nvPr/>
        </p:nvCxnSpPr>
        <p:spPr>
          <a:xfrm>
            <a:off x="5366426" y="4454281"/>
            <a:ext cx="1202334" cy="5382"/>
          </a:xfrm>
          <a:prstGeom prst="line">
            <a:avLst/>
          </a:prstGeom>
          <a:ln w="25400">
            <a:solidFill>
              <a:schemeClr val="tx1"/>
            </a:solidFill>
            <a:prstDash val="soli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6663173" y="2169677"/>
            <a:ext cx="12684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Solar Production Meter</a:t>
            </a:r>
          </a:p>
        </p:txBody>
      </p:sp>
      <p:cxnSp>
        <p:nvCxnSpPr>
          <p:cNvPr id="65" name="Straight Connector 64"/>
          <p:cNvCxnSpPr/>
          <p:nvPr/>
        </p:nvCxnSpPr>
        <p:spPr>
          <a:xfrm flipV="1">
            <a:off x="1917895" y="2546651"/>
            <a:ext cx="827369" cy="6002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Chord 67"/>
          <p:cNvSpPr/>
          <p:nvPr/>
        </p:nvSpPr>
        <p:spPr>
          <a:xfrm rot="10430808">
            <a:off x="1443282" y="2398294"/>
            <a:ext cx="472338" cy="319662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1255324" y="2774320"/>
            <a:ext cx="125215" cy="5649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 flipV="1">
            <a:off x="1347775" y="2751039"/>
            <a:ext cx="125215" cy="5649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6" name="Group 275"/>
          <p:cNvGrpSpPr/>
          <p:nvPr/>
        </p:nvGrpSpPr>
        <p:grpSpPr>
          <a:xfrm rot="21193703">
            <a:off x="1097199" y="2574961"/>
            <a:ext cx="498143" cy="303598"/>
            <a:chOff x="503473" y="2663365"/>
            <a:chExt cx="498143" cy="303598"/>
          </a:xfrm>
        </p:grpSpPr>
        <p:sp>
          <p:nvSpPr>
            <p:cNvPr id="67" name="Chord 66"/>
            <p:cNvSpPr/>
            <p:nvPr/>
          </p:nvSpPr>
          <p:spPr>
            <a:xfrm>
              <a:off x="503473" y="2663365"/>
              <a:ext cx="498143" cy="30359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9" name="Straight Connector 158"/>
            <p:cNvCxnSpPr/>
            <p:nvPr/>
          </p:nvCxnSpPr>
          <p:spPr>
            <a:xfrm flipV="1">
              <a:off x="654815" y="2729769"/>
              <a:ext cx="125215" cy="56498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 flipV="1">
              <a:off x="729442" y="2850861"/>
              <a:ext cx="125215" cy="56498"/>
            </a:xfrm>
            <a:prstGeom prst="line">
              <a:avLst/>
            </a:prstGeom>
            <a:ln w="317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3" name="Straight Connector 172"/>
          <p:cNvCxnSpPr>
            <a:endCxn id="254" idx="0"/>
          </p:cNvCxnSpPr>
          <p:nvPr/>
        </p:nvCxnSpPr>
        <p:spPr>
          <a:xfrm flipH="1">
            <a:off x="2749810" y="2546651"/>
            <a:ext cx="2348" cy="197878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TextBox 176"/>
          <p:cNvSpPr txBox="1"/>
          <p:nvPr/>
        </p:nvSpPr>
        <p:spPr>
          <a:xfrm>
            <a:off x="3951066" y="2935900"/>
            <a:ext cx="1430627" cy="64008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</p:txBody>
      </p:sp>
      <p:cxnSp>
        <p:nvCxnSpPr>
          <p:cNvPr id="178" name="Straight Connector 177"/>
          <p:cNvCxnSpPr/>
          <p:nvPr/>
        </p:nvCxnSpPr>
        <p:spPr>
          <a:xfrm flipH="1" flipV="1">
            <a:off x="6561093" y="4113476"/>
            <a:ext cx="1110" cy="350389"/>
          </a:xfrm>
          <a:prstGeom prst="line">
            <a:avLst/>
          </a:prstGeom>
          <a:ln w="25400">
            <a:solidFill>
              <a:schemeClr val="tx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>
            <a:stCxn id="177" idx="3"/>
          </p:cNvCxnSpPr>
          <p:nvPr/>
        </p:nvCxnSpPr>
        <p:spPr>
          <a:xfrm flipV="1">
            <a:off x="5381693" y="3255068"/>
            <a:ext cx="1182161" cy="872"/>
          </a:xfrm>
          <a:prstGeom prst="line">
            <a:avLst/>
          </a:prstGeom>
          <a:ln w="25400">
            <a:solidFill>
              <a:schemeClr val="tx1"/>
            </a:solidFill>
            <a:prstDash val="solid"/>
            <a:headEnd type="triangle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/>
          <p:cNvCxnSpPr>
            <a:stCxn id="177" idx="1"/>
          </p:cNvCxnSpPr>
          <p:nvPr/>
        </p:nvCxnSpPr>
        <p:spPr>
          <a:xfrm flipH="1" flipV="1">
            <a:off x="2752158" y="3255068"/>
            <a:ext cx="1198908" cy="872"/>
          </a:xfrm>
          <a:prstGeom prst="line">
            <a:avLst/>
          </a:prstGeom>
          <a:ln w="25400">
            <a:solidFill>
              <a:schemeClr val="tx1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0" name="Group 259"/>
          <p:cNvGrpSpPr/>
          <p:nvPr/>
        </p:nvGrpSpPr>
        <p:grpSpPr>
          <a:xfrm>
            <a:off x="10518230" y="4126219"/>
            <a:ext cx="1328566" cy="1950314"/>
            <a:chOff x="9115011" y="4624873"/>
            <a:chExt cx="1328566" cy="1950314"/>
          </a:xfrm>
          <a:solidFill>
            <a:schemeClr val="bg1"/>
          </a:solidFill>
        </p:grpSpPr>
        <p:sp>
          <p:nvSpPr>
            <p:cNvPr id="96" name="Rectangle 95"/>
            <p:cNvSpPr/>
            <p:nvPr/>
          </p:nvSpPr>
          <p:spPr>
            <a:xfrm>
              <a:off x="9115011" y="4624873"/>
              <a:ext cx="1328566" cy="1950314"/>
            </a:xfrm>
            <a:prstGeom prst="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7" name="Rectangle 196"/>
            <p:cNvSpPr/>
            <p:nvPr/>
          </p:nvSpPr>
          <p:spPr>
            <a:xfrm>
              <a:off x="9601200" y="4692366"/>
              <a:ext cx="343425" cy="92491"/>
            </a:xfrm>
            <a:prstGeom prst="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8" name="Rectangle 197"/>
            <p:cNvSpPr/>
            <p:nvPr/>
          </p:nvSpPr>
          <p:spPr>
            <a:xfrm>
              <a:off x="9850676" y="4692366"/>
              <a:ext cx="48180" cy="92491"/>
            </a:xfrm>
            <a:prstGeom prst="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Rectangle 198"/>
            <p:cNvSpPr/>
            <p:nvPr/>
          </p:nvSpPr>
          <p:spPr>
            <a:xfrm>
              <a:off x="9391987" y="5012801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0" name="Rectangle 199"/>
            <p:cNvSpPr/>
            <p:nvPr/>
          </p:nvSpPr>
          <p:spPr>
            <a:xfrm>
              <a:off x="9518141" y="5013270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3" name="Rectangle 202"/>
            <p:cNvSpPr/>
            <p:nvPr/>
          </p:nvSpPr>
          <p:spPr>
            <a:xfrm>
              <a:off x="9391987" y="5135046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4" name="Rectangle 203"/>
            <p:cNvSpPr/>
            <p:nvPr/>
          </p:nvSpPr>
          <p:spPr>
            <a:xfrm>
              <a:off x="9518141" y="5135515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" name="Rectangle 204"/>
            <p:cNvSpPr/>
            <p:nvPr/>
          </p:nvSpPr>
          <p:spPr>
            <a:xfrm>
              <a:off x="9391987" y="5267439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" name="Rectangle 205"/>
            <p:cNvSpPr/>
            <p:nvPr/>
          </p:nvSpPr>
          <p:spPr>
            <a:xfrm>
              <a:off x="9518141" y="5267908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7" name="Rectangle 206"/>
            <p:cNvSpPr/>
            <p:nvPr/>
          </p:nvSpPr>
          <p:spPr>
            <a:xfrm>
              <a:off x="9393450" y="5387942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8" name="Rectangle 207"/>
            <p:cNvSpPr/>
            <p:nvPr/>
          </p:nvSpPr>
          <p:spPr>
            <a:xfrm>
              <a:off x="9519604" y="5388411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9" name="Rectangle 208"/>
            <p:cNvSpPr/>
            <p:nvPr/>
          </p:nvSpPr>
          <p:spPr>
            <a:xfrm>
              <a:off x="9393450" y="5510187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0" name="Rectangle 209"/>
            <p:cNvSpPr/>
            <p:nvPr/>
          </p:nvSpPr>
          <p:spPr>
            <a:xfrm>
              <a:off x="9519604" y="5510656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1" name="Rectangle 210"/>
            <p:cNvSpPr/>
            <p:nvPr/>
          </p:nvSpPr>
          <p:spPr>
            <a:xfrm>
              <a:off x="9393450" y="5642580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2" name="Rectangle 211"/>
            <p:cNvSpPr/>
            <p:nvPr/>
          </p:nvSpPr>
          <p:spPr>
            <a:xfrm>
              <a:off x="9519604" y="5643049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Rectangle 212"/>
            <p:cNvSpPr/>
            <p:nvPr/>
          </p:nvSpPr>
          <p:spPr>
            <a:xfrm>
              <a:off x="9391987" y="5767858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Rectangle 213"/>
            <p:cNvSpPr/>
            <p:nvPr/>
          </p:nvSpPr>
          <p:spPr>
            <a:xfrm>
              <a:off x="9518141" y="5768327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5" name="Rectangle 214"/>
            <p:cNvSpPr/>
            <p:nvPr/>
          </p:nvSpPr>
          <p:spPr>
            <a:xfrm>
              <a:off x="9391987" y="5890103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6" name="Rectangle 215"/>
            <p:cNvSpPr/>
            <p:nvPr/>
          </p:nvSpPr>
          <p:spPr>
            <a:xfrm>
              <a:off x="9518141" y="5890572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7" name="Rectangle 216"/>
            <p:cNvSpPr/>
            <p:nvPr/>
          </p:nvSpPr>
          <p:spPr>
            <a:xfrm>
              <a:off x="9391987" y="6022496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8" name="Rectangle 217"/>
            <p:cNvSpPr/>
            <p:nvPr/>
          </p:nvSpPr>
          <p:spPr>
            <a:xfrm>
              <a:off x="9518141" y="6022965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9" name="Rectangle 218"/>
            <p:cNvSpPr/>
            <p:nvPr/>
          </p:nvSpPr>
          <p:spPr>
            <a:xfrm>
              <a:off x="9391987" y="6133472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0" name="Rectangle 219"/>
            <p:cNvSpPr/>
            <p:nvPr/>
          </p:nvSpPr>
          <p:spPr>
            <a:xfrm>
              <a:off x="9518141" y="6133941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1" name="Rectangle 220"/>
            <p:cNvSpPr/>
            <p:nvPr/>
          </p:nvSpPr>
          <p:spPr>
            <a:xfrm>
              <a:off x="9391987" y="6255717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2" name="Rectangle 221"/>
            <p:cNvSpPr/>
            <p:nvPr/>
          </p:nvSpPr>
          <p:spPr>
            <a:xfrm>
              <a:off x="9518141" y="6256186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3" name="Rectangle 222"/>
            <p:cNvSpPr/>
            <p:nvPr/>
          </p:nvSpPr>
          <p:spPr>
            <a:xfrm>
              <a:off x="9391987" y="6388110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4" name="Rectangle 223"/>
            <p:cNvSpPr/>
            <p:nvPr/>
          </p:nvSpPr>
          <p:spPr>
            <a:xfrm>
              <a:off x="9518141" y="6388579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5" name="Rectangle 224"/>
            <p:cNvSpPr/>
            <p:nvPr/>
          </p:nvSpPr>
          <p:spPr>
            <a:xfrm>
              <a:off x="9938424" y="5012801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6" name="Rectangle 225"/>
            <p:cNvSpPr/>
            <p:nvPr/>
          </p:nvSpPr>
          <p:spPr>
            <a:xfrm>
              <a:off x="10064578" y="5013270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7" name="Rectangle 226"/>
            <p:cNvSpPr/>
            <p:nvPr/>
          </p:nvSpPr>
          <p:spPr>
            <a:xfrm>
              <a:off x="9938424" y="5135046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8" name="Rectangle 227"/>
            <p:cNvSpPr/>
            <p:nvPr/>
          </p:nvSpPr>
          <p:spPr>
            <a:xfrm>
              <a:off x="10064578" y="5135515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9" name="Rectangle 228"/>
            <p:cNvSpPr/>
            <p:nvPr/>
          </p:nvSpPr>
          <p:spPr>
            <a:xfrm>
              <a:off x="9938424" y="5267439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0" name="Rectangle 229"/>
            <p:cNvSpPr/>
            <p:nvPr/>
          </p:nvSpPr>
          <p:spPr>
            <a:xfrm>
              <a:off x="10064578" y="5267908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1" name="Rectangle 230"/>
            <p:cNvSpPr/>
            <p:nvPr/>
          </p:nvSpPr>
          <p:spPr>
            <a:xfrm>
              <a:off x="9939887" y="5387942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2" name="Rectangle 231"/>
            <p:cNvSpPr/>
            <p:nvPr/>
          </p:nvSpPr>
          <p:spPr>
            <a:xfrm>
              <a:off x="10066041" y="5388411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3" name="Rectangle 232"/>
            <p:cNvSpPr/>
            <p:nvPr/>
          </p:nvSpPr>
          <p:spPr>
            <a:xfrm>
              <a:off x="9939887" y="5510187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4" name="Rectangle 233"/>
            <p:cNvSpPr/>
            <p:nvPr/>
          </p:nvSpPr>
          <p:spPr>
            <a:xfrm>
              <a:off x="10066041" y="5510656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5" name="Rectangle 234"/>
            <p:cNvSpPr/>
            <p:nvPr/>
          </p:nvSpPr>
          <p:spPr>
            <a:xfrm>
              <a:off x="9939887" y="5642580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6" name="Rectangle 235"/>
            <p:cNvSpPr/>
            <p:nvPr/>
          </p:nvSpPr>
          <p:spPr>
            <a:xfrm>
              <a:off x="10066041" y="5643049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7" name="Rectangle 236"/>
            <p:cNvSpPr/>
            <p:nvPr/>
          </p:nvSpPr>
          <p:spPr>
            <a:xfrm>
              <a:off x="9938424" y="5767858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8" name="Rectangle 237"/>
            <p:cNvSpPr/>
            <p:nvPr/>
          </p:nvSpPr>
          <p:spPr>
            <a:xfrm>
              <a:off x="10064578" y="5768327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9" name="Rectangle 238"/>
            <p:cNvSpPr/>
            <p:nvPr/>
          </p:nvSpPr>
          <p:spPr>
            <a:xfrm>
              <a:off x="9938424" y="5890103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0" name="Rectangle 239"/>
            <p:cNvSpPr/>
            <p:nvPr/>
          </p:nvSpPr>
          <p:spPr>
            <a:xfrm>
              <a:off x="10064578" y="5890572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1" name="Rectangle 240"/>
            <p:cNvSpPr/>
            <p:nvPr/>
          </p:nvSpPr>
          <p:spPr>
            <a:xfrm>
              <a:off x="9938424" y="6022496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2" name="Rectangle 241"/>
            <p:cNvSpPr/>
            <p:nvPr/>
          </p:nvSpPr>
          <p:spPr>
            <a:xfrm>
              <a:off x="10064578" y="6022965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3" name="Rectangle 242"/>
            <p:cNvSpPr/>
            <p:nvPr/>
          </p:nvSpPr>
          <p:spPr>
            <a:xfrm>
              <a:off x="9938424" y="6133472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4" name="Rectangle 243"/>
            <p:cNvSpPr/>
            <p:nvPr/>
          </p:nvSpPr>
          <p:spPr>
            <a:xfrm>
              <a:off x="10064578" y="6133941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5" name="Rectangle 244"/>
            <p:cNvSpPr/>
            <p:nvPr/>
          </p:nvSpPr>
          <p:spPr>
            <a:xfrm>
              <a:off x="9938424" y="6255717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6" name="Rectangle 245"/>
            <p:cNvSpPr/>
            <p:nvPr/>
          </p:nvSpPr>
          <p:spPr>
            <a:xfrm>
              <a:off x="10064578" y="6256186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7" name="Rectangle 246"/>
            <p:cNvSpPr/>
            <p:nvPr/>
          </p:nvSpPr>
          <p:spPr>
            <a:xfrm>
              <a:off x="9938424" y="6388110"/>
              <a:ext cx="226286" cy="53139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8" name="Rectangle 247"/>
            <p:cNvSpPr/>
            <p:nvPr/>
          </p:nvSpPr>
          <p:spPr>
            <a:xfrm>
              <a:off x="10064578" y="6388579"/>
              <a:ext cx="45822" cy="46851"/>
            </a:xfrm>
            <a:prstGeom prst="rect">
              <a:avLst/>
            </a:prstGeom>
            <a:grpFill/>
            <a:ln w="63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49" name="Straight Connector 248"/>
          <p:cNvCxnSpPr>
            <a:stCxn id="107" idx="1"/>
            <a:endCxn id="106" idx="3"/>
          </p:cNvCxnSpPr>
          <p:nvPr/>
        </p:nvCxnSpPr>
        <p:spPr>
          <a:xfrm flipH="1">
            <a:off x="9708050" y="3509171"/>
            <a:ext cx="446102" cy="0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4" name="Rectangle 253"/>
          <p:cNvSpPr/>
          <p:nvPr/>
        </p:nvSpPr>
        <p:spPr>
          <a:xfrm>
            <a:off x="1702683" y="4525431"/>
            <a:ext cx="2094253" cy="8128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Battery Management System</a:t>
            </a:r>
          </a:p>
        </p:txBody>
      </p:sp>
      <p:cxnSp>
        <p:nvCxnSpPr>
          <p:cNvPr id="154" name="Straight Connector 153"/>
          <p:cNvCxnSpPr>
            <a:stCxn id="96" idx="0"/>
          </p:cNvCxnSpPr>
          <p:nvPr/>
        </p:nvCxnSpPr>
        <p:spPr>
          <a:xfrm flipV="1">
            <a:off x="11182513" y="3050414"/>
            <a:ext cx="5204" cy="1075805"/>
          </a:xfrm>
          <a:prstGeom prst="line">
            <a:avLst/>
          </a:prstGeom>
          <a:ln w="19050">
            <a:solidFill>
              <a:srgbClr val="00B0F0"/>
            </a:solidFill>
            <a:headEnd type="none" w="lg" len="lg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>
            <a:stCxn id="114" idx="3"/>
          </p:cNvCxnSpPr>
          <p:nvPr/>
        </p:nvCxnSpPr>
        <p:spPr>
          <a:xfrm flipH="1">
            <a:off x="10951632" y="3051900"/>
            <a:ext cx="528780" cy="1286"/>
          </a:xfrm>
          <a:prstGeom prst="line">
            <a:avLst/>
          </a:prstGeom>
          <a:ln w="19050">
            <a:solidFill>
              <a:srgbClr val="00B0F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/>
          <p:cNvCxnSpPr>
            <a:cxnSpLocks/>
          </p:cNvCxnSpPr>
          <p:nvPr/>
        </p:nvCxnSpPr>
        <p:spPr>
          <a:xfrm flipH="1">
            <a:off x="10989929" y="2513993"/>
            <a:ext cx="242364" cy="187718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/>
          <p:cNvCxnSpPr>
            <a:cxnSpLocks/>
          </p:cNvCxnSpPr>
          <p:nvPr/>
        </p:nvCxnSpPr>
        <p:spPr>
          <a:xfrm flipH="1" flipV="1">
            <a:off x="9009594" y="2999273"/>
            <a:ext cx="1348868" cy="9665"/>
          </a:xfrm>
          <a:prstGeom prst="line">
            <a:avLst/>
          </a:prstGeom>
          <a:ln w="25400">
            <a:solidFill>
              <a:schemeClr val="tx1"/>
            </a:solidFill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>
            <a:cxnSpLocks/>
          </p:cNvCxnSpPr>
          <p:nvPr/>
        </p:nvCxnSpPr>
        <p:spPr>
          <a:xfrm flipV="1">
            <a:off x="8974930" y="2981720"/>
            <a:ext cx="34664" cy="2310822"/>
          </a:xfrm>
          <a:prstGeom prst="line">
            <a:avLst/>
          </a:prstGeom>
          <a:ln w="25400">
            <a:solidFill>
              <a:schemeClr val="tx1"/>
            </a:solidFill>
            <a:headEnd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" name="TextBox 200"/>
          <p:cNvSpPr txBox="1"/>
          <p:nvPr/>
        </p:nvSpPr>
        <p:spPr>
          <a:xfrm>
            <a:off x="5174755" y="4493817"/>
            <a:ext cx="1753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Grid AC Out</a:t>
            </a:r>
          </a:p>
        </p:txBody>
      </p:sp>
      <p:sp>
        <p:nvSpPr>
          <p:cNvPr id="63" name="Isosceles Triangle 62"/>
          <p:cNvSpPr/>
          <p:nvPr/>
        </p:nvSpPr>
        <p:spPr>
          <a:xfrm rot="5400000">
            <a:off x="2114868" y="2393955"/>
            <a:ext cx="325994" cy="30539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2" name="Oval 281"/>
          <p:cNvSpPr/>
          <p:nvPr/>
        </p:nvSpPr>
        <p:spPr>
          <a:xfrm>
            <a:off x="6361764" y="3888465"/>
            <a:ext cx="62287" cy="58384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" name="TextBox 285"/>
          <p:cNvSpPr txBox="1"/>
          <p:nvPr/>
        </p:nvSpPr>
        <p:spPr>
          <a:xfrm>
            <a:off x="5773637" y="3727751"/>
            <a:ext cx="567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Off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533166" y="1891817"/>
            <a:ext cx="7589425" cy="4807526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7" name="Rectangle 256"/>
          <p:cNvSpPr/>
          <p:nvPr/>
        </p:nvSpPr>
        <p:spPr>
          <a:xfrm>
            <a:off x="1870458" y="5627034"/>
            <a:ext cx="152345" cy="1192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Rectangle 258"/>
          <p:cNvSpPr/>
          <p:nvPr/>
        </p:nvSpPr>
        <p:spPr>
          <a:xfrm>
            <a:off x="3542212" y="5627508"/>
            <a:ext cx="152345" cy="1192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3" name="Straight Connector 262"/>
          <p:cNvCxnSpPr/>
          <p:nvPr/>
        </p:nvCxnSpPr>
        <p:spPr>
          <a:xfrm flipH="1">
            <a:off x="3950839" y="2951196"/>
            <a:ext cx="1415587" cy="622333"/>
          </a:xfrm>
          <a:prstGeom prst="line">
            <a:avLst/>
          </a:prstGeom>
          <a:ln>
            <a:solidFill>
              <a:schemeClr val="tx1"/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Connector 269"/>
          <p:cNvCxnSpPr/>
          <p:nvPr/>
        </p:nvCxnSpPr>
        <p:spPr>
          <a:xfrm flipH="1">
            <a:off x="4060416" y="3102638"/>
            <a:ext cx="217181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2" name="Freeform 271"/>
          <p:cNvSpPr/>
          <p:nvPr/>
        </p:nvSpPr>
        <p:spPr>
          <a:xfrm>
            <a:off x="4955606" y="3338592"/>
            <a:ext cx="322286" cy="144561"/>
          </a:xfrm>
          <a:custGeom>
            <a:avLst/>
            <a:gdLst>
              <a:gd name="connsiteX0" fmla="*/ 0 w 469900"/>
              <a:gd name="connsiteY0" fmla="*/ 192757 h 308789"/>
              <a:gd name="connsiteX1" fmla="*/ 139700 w 469900"/>
              <a:gd name="connsiteY1" fmla="*/ 2257 h 308789"/>
              <a:gd name="connsiteX2" fmla="*/ 330200 w 469900"/>
              <a:gd name="connsiteY2" fmla="*/ 307057 h 308789"/>
              <a:gd name="connsiteX3" fmla="*/ 469900 w 469900"/>
              <a:gd name="connsiteY3" fmla="*/ 103857 h 308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9900" h="308789">
                <a:moveTo>
                  <a:pt x="0" y="192757"/>
                </a:moveTo>
                <a:cubicBezTo>
                  <a:pt x="42333" y="87982"/>
                  <a:pt x="84667" y="-16793"/>
                  <a:pt x="139700" y="2257"/>
                </a:cubicBezTo>
                <a:cubicBezTo>
                  <a:pt x="194733" y="21307"/>
                  <a:pt x="275167" y="290124"/>
                  <a:pt x="330200" y="307057"/>
                </a:cubicBezTo>
                <a:cubicBezTo>
                  <a:pt x="385233" y="323990"/>
                  <a:pt x="427566" y="213923"/>
                  <a:pt x="469900" y="103857"/>
                </a:cubicBezTo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1" name="TextBox 280"/>
          <p:cNvSpPr txBox="1"/>
          <p:nvPr/>
        </p:nvSpPr>
        <p:spPr>
          <a:xfrm>
            <a:off x="3596824" y="2630989"/>
            <a:ext cx="2142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AC-to-DC Charger</a:t>
            </a:r>
          </a:p>
        </p:txBody>
      </p:sp>
      <p:sp>
        <p:nvSpPr>
          <p:cNvPr id="285" name="TextBox 284"/>
          <p:cNvSpPr txBox="1"/>
          <p:nvPr/>
        </p:nvSpPr>
        <p:spPr>
          <a:xfrm>
            <a:off x="3695655" y="3713692"/>
            <a:ext cx="1941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DC-to-AC Inverter</a:t>
            </a:r>
          </a:p>
        </p:txBody>
      </p:sp>
      <p:sp>
        <p:nvSpPr>
          <p:cNvPr id="288" name="TextBox 287"/>
          <p:cNvSpPr txBox="1"/>
          <p:nvPr/>
        </p:nvSpPr>
        <p:spPr>
          <a:xfrm>
            <a:off x="1502205" y="1999537"/>
            <a:ext cx="1753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Diode</a:t>
            </a:r>
          </a:p>
        </p:txBody>
      </p:sp>
      <p:cxnSp>
        <p:nvCxnSpPr>
          <p:cNvPr id="290" name="Straight Connector 289"/>
          <p:cNvCxnSpPr/>
          <p:nvPr/>
        </p:nvCxnSpPr>
        <p:spPr>
          <a:xfrm>
            <a:off x="6375562" y="6205488"/>
            <a:ext cx="445841" cy="2636"/>
          </a:xfrm>
          <a:prstGeom prst="line">
            <a:avLst/>
          </a:prstGeom>
          <a:ln w="22225">
            <a:solidFill>
              <a:schemeClr val="tx1"/>
            </a:solidFill>
            <a:prstDash val="solid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1" name="TextBox 290"/>
          <p:cNvSpPr txBox="1"/>
          <p:nvPr/>
        </p:nvSpPr>
        <p:spPr>
          <a:xfrm>
            <a:off x="2741128" y="1827716"/>
            <a:ext cx="4352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Utility-Owned Battery &amp; Inverter</a:t>
            </a:r>
          </a:p>
        </p:txBody>
      </p:sp>
      <p:grpSp>
        <p:nvGrpSpPr>
          <p:cNvPr id="296" name="Group 295"/>
          <p:cNvGrpSpPr/>
          <p:nvPr/>
        </p:nvGrpSpPr>
        <p:grpSpPr>
          <a:xfrm>
            <a:off x="4804487" y="517490"/>
            <a:ext cx="330838" cy="173441"/>
            <a:chOff x="4754184" y="533724"/>
            <a:chExt cx="330838" cy="173441"/>
          </a:xfrm>
        </p:grpSpPr>
        <p:sp>
          <p:nvSpPr>
            <p:cNvPr id="81" name="Parallelogram 80"/>
            <p:cNvSpPr/>
            <p:nvPr/>
          </p:nvSpPr>
          <p:spPr>
            <a:xfrm>
              <a:off x="4754184" y="533724"/>
              <a:ext cx="330838" cy="173441"/>
            </a:xfrm>
            <a:prstGeom prst="parallelogram">
              <a:avLst>
                <a:gd name="adj" fmla="val 7268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5" name="Straight Connector 84"/>
            <p:cNvCxnSpPr/>
            <p:nvPr/>
          </p:nvCxnSpPr>
          <p:spPr>
            <a:xfrm flipV="1">
              <a:off x="4754184" y="533724"/>
              <a:ext cx="330838" cy="17344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883289" y="583158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>
              <a:off x="4897230" y="670647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8" name="Group 297"/>
          <p:cNvGrpSpPr/>
          <p:nvPr/>
        </p:nvGrpSpPr>
        <p:grpSpPr>
          <a:xfrm>
            <a:off x="3897205" y="520313"/>
            <a:ext cx="330838" cy="173441"/>
            <a:chOff x="4754184" y="533724"/>
            <a:chExt cx="330838" cy="173441"/>
          </a:xfrm>
        </p:grpSpPr>
        <p:sp>
          <p:nvSpPr>
            <p:cNvPr id="299" name="Parallelogram 298"/>
            <p:cNvSpPr/>
            <p:nvPr/>
          </p:nvSpPr>
          <p:spPr>
            <a:xfrm>
              <a:off x="4754184" y="533724"/>
              <a:ext cx="330838" cy="173441"/>
            </a:xfrm>
            <a:prstGeom prst="parallelogram">
              <a:avLst>
                <a:gd name="adj" fmla="val 7268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0" name="Straight Connector 299"/>
            <p:cNvCxnSpPr/>
            <p:nvPr/>
          </p:nvCxnSpPr>
          <p:spPr>
            <a:xfrm flipV="1">
              <a:off x="4754184" y="533724"/>
              <a:ext cx="330838" cy="17344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/>
            <p:cNvCxnSpPr/>
            <p:nvPr/>
          </p:nvCxnSpPr>
          <p:spPr>
            <a:xfrm>
              <a:off x="4883289" y="583158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>
              <a:off x="4897230" y="670647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4" name="Group 303"/>
          <p:cNvGrpSpPr/>
          <p:nvPr/>
        </p:nvGrpSpPr>
        <p:grpSpPr>
          <a:xfrm>
            <a:off x="2992359" y="520314"/>
            <a:ext cx="330838" cy="173441"/>
            <a:chOff x="4754184" y="533724"/>
            <a:chExt cx="330838" cy="173441"/>
          </a:xfrm>
        </p:grpSpPr>
        <p:sp>
          <p:nvSpPr>
            <p:cNvPr id="305" name="Parallelogram 304"/>
            <p:cNvSpPr/>
            <p:nvPr/>
          </p:nvSpPr>
          <p:spPr>
            <a:xfrm>
              <a:off x="4754184" y="533724"/>
              <a:ext cx="330838" cy="173441"/>
            </a:xfrm>
            <a:prstGeom prst="parallelogram">
              <a:avLst>
                <a:gd name="adj" fmla="val 7268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6" name="Straight Connector 305"/>
            <p:cNvCxnSpPr/>
            <p:nvPr/>
          </p:nvCxnSpPr>
          <p:spPr>
            <a:xfrm flipV="1">
              <a:off x="4754184" y="533724"/>
              <a:ext cx="330838" cy="17344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>
              <a:off x="4883289" y="583158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/>
            <p:nvPr/>
          </p:nvCxnSpPr>
          <p:spPr>
            <a:xfrm>
              <a:off x="4897230" y="670647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0" name="Group 309"/>
          <p:cNvGrpSpPr/>
          <p:nvPr/>
        </p:nvGrpSpPr>
        <p:grpSpPr>
          <a:xfrm>
            <a:off x="2095645" y="520352"/>
            <a:ext cx="330838" cy="173441"/>
            <a:chOff x="4754184" y="533724"/>
            <a:chExt cx="330838" cy="173441"/>
          </a:xfrm>
        </p:grpSpPr>
        <p:sp>
          <p:nvSpPr>
            <p:cNvPr id="311" name="Parallelogram 310"/>
            <p:cNvSpPr/>
            <p:nvPr/>
          </p:nvSpPr>
          <p:spPr>
            <a:xfrm>
              <a:off x="4754184" y="533724"/>
              <a:ext cx="330838" cy="173441"/>
            </a:xfrm>
            <a:prstGeom prst="parallelogram">
              <a:avLst>
                <a:gd name="adj" fmla="val 72688"/>
              </a:avLst>
            </a:prstGeom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2" name="Straight Connector 311"/>
            <p:cNvCxnSpPr/>
            <p:nvPr/>
          </p:nvCxnSpPr>
          <p:spPr>
            <a:xfrm flipV="1">
              <a:off x="4754184" y="533724"/>
              <a:ext cx="330838" cy="17344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/>
            <p:cNvCxnSpPr/>
            <p:nvPr/>
          </p:nvCxnSpPr>
          <p:spPr>
            <a:xfrm>
              <a:off x="4883289" y="583158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/>
            <p:cNvCxnSpPr/>
            <p:nvPr/>
          </p:nvCxnSpPr>
          <p:spPr>
            <a:xfrm>
              <a:off x="4897230" y="670647"/>
              <a:ext cx="630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5" name="Freeform 314"/>
          <p:cNvSpPr/>
          <p:nvPr/>
        </p:nvSpPr>
        <p:spPr>
          <a:xfrm>
            <a:off x="2239693" y="564758"/>
            <a:ext cx="815009" cy="258093"/>
          </a:xfrm>
          <a:custGeom>
            <a:avLst/>
            <a:gdLst>
              <a:gd name="connsiteX0" fmla="*/ 0 w 815009"/>
              <a:gd name="connsiteY0" fmla="*/ 116698 h 258093"/>
              <a:gd name="connsiteX1" fmla="*/ 119269 w 815009"/>
              <a:gd name="connsiteY1" fmla="*/ 255846 h 258093"/>
              <a:gd name="connsiteX2" fmla="*/ 665922 w 815009"/>
              <a:gd name="connsiteY2" fmla="*/ 17307 h 258093"/>
              <a:gd name="connsiteX3" fmla="*/ 815009 w 815009"/>
              <a:gd name="connsiteY3" fmla="*/ 37185 h 258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5009" h="258093">
                <a:moveTo>
                  <a:pt x="0" y="116698"/>
                </a:moveTo>
                <a:cubicBezTo>
                  <a:pt x="4141" y="194554"/>
                  <a:pt x="8282" y="272411"/>
                  <a:pt x="119269" y="255846"/>
                </a:cubicBezTo>
                <a:cubicBezTo>
                  <a:pt x="230256" y="239281"/>
                  <a:pt x="549965" y="53750"/>
                  <a:pt x="665922" y="17307"/>
                </a:cubicBezTo>
                <a:cubicBezTo>
                  <a:pt x="781879" y="-19137"/>
                  <a:pt x="798444" y="9024"/>
                  <a:pt x="815009" y="3718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6" name="Freeform 315"/>
          <p:cNvSpPr/>
          <p:nvPr/>
        </p:nvSpPr>
        <p:spPr>
          <a:xfrm>
            <a:off x="3135738" y="577573"/>
            <a:ext cx="815009" cy="258093"/>
          </a:xfrm>
          <a:custGeom>
            <a:avLst/>
            <a:gdLst>
              <a:gd name="connsiteX0" fmla="*/ 0 w 815009"/>
              <a:gd name="connsiteY0" fmla="*/ 116698 h 258093"/>
              <a:gd name="connsiteX1" fmla="*/ 119269 w 815009"/>
              <a:gd name="connsiteY1" fmla="*/ 255846 h 258093"/>
              <a:gd name="connsiteX2" fmla="*/ 665922 w 815009"/>
              <a:gd name="connsiteY2" fmla="*/ 17307 h 258093"/>
              <a:gd name="connsiteX3" fmla="*/ 815009 w 815009"/>
              <a:gd name="connsiteY3" fmla="*/ 37185 h 258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5009" h="258093">
                <a:moveTo>
                  <a:pt x="0" y="116698"/>
                </a:moveTo>
                <a:cubicBezTo>
                  <a:pt x="4141" y="194554"/>
                  <a:pt x="8282" y="272411"/>
                  <a:pt x="119269" y="255846"/>
                </a:cubicBezTo>
                <a:cubicBezTo>
                  <a:pt x="230256" y="239281"/>
                  <a:pt x="549965" y="53750"/>
                  <a:pt x="665922" y="17307"/>
                </a:cubicBezTo>
                <a:cubicBezTo>
                  <a:pt x="781879" y="-19137"/>
                  <a:pt x="798444" y="9024"/>
                  <a:pt x="815009" y="3718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" name="Freeform 316"/>
          <p:cNvSpPr/>
          <p:nvPr/>
        </p:nvSpPr>
        <p:spPr>
          <a:xfrm>
            <a:off x="4042392" y="578262"/>
            <a:ext cx="815009" cy="258093"/>
          </a:xfrm>
          <a:custGeom>
            <a:avLst/>
            <a:gdLst>
              <a:gd name="connsiteX0" fmla="*/ 0 w 815009"/>
              <a:gd name="connsiteY0" fmla="*/ 116698 h 258093"/>
              <a:gd name="connsiteX1" fmla="*/ 119269 w 815009"/>
              <a:gd name="connsiteY1" fmla="*/ 255846 h 258093"/>
              <a:gd name="connsiteX2" fmla="*/ 665922 w 815009"/>
              <a:gd name="connsiteY2" fmla="*/ 17307 h 258093"/>
              <a:gd name="connsiteX3" fmla="*/ 815009 w 815009"/>
              <a:gd name="connsiteY3" fmla="*/ 37185 h 258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5009" h="258093">
                <a:moveTo>
                  <a:pt x="0" y="116698"/>
                </a:moveTo>
                <a:cubicBezTo>
                  <a:pt x="4141" y="194554"/>
                  <a:pt x="8282" y="272411"/>
                  <a:pt x="119269" y="255846"/>
                </a:cubicBezTo>
                <a:cubicBezTo>
                  <a:pt x="230256" y="239281"/>
                  <a:pt x="549965" y="53750"/>
                  <a:pt x="665922" y="17307"/>
                </a:cubicBezTo>
                <a:cubicBezTo>
                  <a:pt x="781879" y="-19137"/>
                  <a:pt x="798444" y="9024"/>
                  <a:pt x="815009" y="37185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8" name="TextBox 317"/>
          <p:cNvSpPr txBox="1"/>
          <p:nvPr/>
        </p:nvSpPr>
        <p:spPr>
          <a:xfrm>
            <a:off x="1949212" y="0"/>
            <a:ext cx="351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Voltage Optimizers</a:t>
            </a:r>
          </a:p>
        </p:txBody>
      </p:sp>
      <p:cxnSp>
        <p:nvCxnSpPr>
          <p:cNvPr id="97" name="Straight Arrow Connector 96"/>
          <p:cNvCxnSpPr>
            <a:endCxn id="309" idx="1"/>
          </p:cNvCxnSpPr>
          <p:nvPr/>
        </p:nvCxnSpPr>
        <p:spPr>
          <a:xfrm flipH="1">
            <a:off x="2365836" y="284010"/>
            <a:ext cx="435321" cy="218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0" name="Straight Arrow Connector 319"/>
          <p:cNvCxnSpPr>
            <a:endCxn id="305" idx="1"/>
          </p:cNvCxnSpPr>
          <p:nvPr/>
        </p:nvCxnSpPr>
        <p:spPr>
          <a:xfrm flipH="1">
            <a:off x="3220813" y="343819"/>
            <a:ext cx="209843" cy="1764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Straight Arrow Connector 320"/>
          <p:cNvCxnSpPr>
            <a:endCxn id="299" idx="0"/>
          </p:cNvCxnSpPr>
          <p:nvPr/>
        </p:nvCxnSpPr>
        <p:spPr>
          <a:xfrm>
            <a:off x="3940889" y="342485"/>
            <a:ext cx="121735" cy="1778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Arrow Connector 321"/>
          <p:cNvCxnSpPr/>
          <p:nvPr/>
        </p:nvCxnSpPr>
        <p:spPr>
          <a:xfrm>
            <a:off x="4640808" y="271242"/>
            <a:ext cx="315825" cy="231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" name="Parallelogram 308"/>
          <p:cNvSpPr/>
          <p:nvPr/>
        </p:nvSpPr>
        <p:spPr>
          <a:xfrm>
            <a:off x="1208800" y="502506"/>
            <a:ext cx="1592357" cy="907305"/>
          </a:xfrm>
          <a:prstGeom prst="parallelogram">
            <a:avLst>
              <a:gd name="adj" fmla="val 79545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61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3" name="Parallelogram 322"/>
          <p:cNvSpPr/>
          <p:nvPr/>
        </p:nvSpPr>
        <p:spPr>
          <a:xfrm>
            <a:off x="2109417" y="506509"/>
            <a:ext cx="1592357" cy="907305"/>
          </a:xfrm>
          <a:prstGeom prst="parallelogram">
            <a:avLst>
              <a:gd name="adj" fmla="val 79545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61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4" name="Parallelogram 323"/>
          <p:cNvSpPr/>
          <p:nvPr/>
        </p:nvSpPr>
        <p:spPr>
          <a:xfrm>
            <a:off x="3011791" y="505845"/>
            <a:ext cx="1592357" cy="907305"/>
          </a:xfrm>
          <a:prstGeom prst="parallelogram">
            <a:avLst>
              <a:gd name="adj" fmla="val 79545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61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5" name="Parallelogram 324"/>
          <p:cNvSpPr/>
          <p:nvPr/>
        </p:nvSpPr>
        <p:spPr>
          <a:xfrm>
            <a:off x="3916390" y="505844"/>
            <a:ext cx="1592357" cy="907305"/>
          </a:xfrm>
          <a:prstGeom prst="parallelogram">
            <a:avLst>
              <a:gd name="adj" fmla="val 79545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61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7" name="TextBox 326"/>
          <p:cNvSpPr txBox="1"/>
          <p:nvPr/>
        </p:nvSpPr>
        <p:spPr>
          <a:xfrm>
            <a:off x="1691782" y="913210"/>
            <a:ext cx="3061286" cy="369332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Customer-Owned Solar Array</a:t>
            </a:r>
          </a:p>
        </p:txBody>
      </p:sp>
      <p:cxnSp>
        <p:nvCxnSpPr>
          <p:cNvPr id="264" name="Straight Connector 263"/>
          <p:cNvCxnSpPr/>
          <p:nvPr/>
        </p:nvCxnSpPr>
        <p:spPr>
          <a:xfrm flipV="1">
            <a:off x="11230207" y="1136343"/>
            <a:ext cx="1054" cy="1373801"/>
          </a:xfrm>
          <a:prstGeom prst="line">
            <a:avLst/>
          </a:prstGeom>
          <a:ln w="25400">
            <a:solidFill>
              <a:schemeClr val="tx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7" name="TextBox 266"/>
          <p:cNvSpPr txBox="1"/>
          <p:nvPr/>
        </p:nvSpPr>
        <p:spPr>
          <a:xfrm>
            <a:off x="10050153" y="6033367"/>
            <a:ext cx="2026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B0F0"/>
                </a:solidFill>
              </a:rPr>
              <a:t>Customer’s Existing</a:t>
            </a:r>
          </a:p>
          <a:p>
            <a:pPr algn="ctr"/>
            <a:r>
              <a:rPr lang="en-US" dirty="0">
                <a:solidFill>
                  <a:srgbClr val="00B0F0"/>
                </a:solidFill>
              </a:rPr>
              <a:t>Electrical Panel</a:t>
            </a:r>
          </a:p>
        </p:txBody>
      </p:sp>
      <p:sp>
        <p:nvSpPr>
          <p:cNvPr id="269" name="TextBox 268"/>
          <p:cNvSpPr txBox="1"/>
          <p:nvPr/>
        </p:nvSpPr>
        <p:spPr>
          <a:xfrm>
            <a:off x="9013356" y="1670520"/>
            <a:ext cx="2072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Meter Socket Adapter w/ Built-In Transfer Switch</a:t>
            </a:r>
          </a:p>
        </p:txBody>
      </p:sp>
      <p:cxnSp>
        <p:nvCxnSpPr>
          <p:cNvPr id="275" name="Straight Connector 274"/>
          <p:cNvCxnSpPr/>
          <p:nvPr/>
        </p:nvCxnSpPr>
        <p:spPr>
          <a:xfrm rot="21193703" flipV="1">
            <a:off x="1511652" y="2510953"/>
            <a:ext cx="125215" cy="5649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/>
          <p:cNvCxnSpPr/>
          <p:nvPr/>
        </p:nvCxnSpPr>
        <p:spPr>
          <a:xfrm rot="21193703" flipV="1">
            <a:off x="1590974" y="2612311"/>
            <a:ext cx="125215" cy="5649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9" name="TextBox 278"/>
          <p:cNvSpPr txBox="1"/>
          <p:nvPr/>
        </p:nvSpPr>
        <p:spPr>
          <a:xfrm>
            <a:off x="85342" y="2981720"/>
            <a:ext cx="13986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B0F0"/>
                </a:solidFill>
              </a:rPr>
              <a:t>“Touch Safe” High </a:t>
            </a:r>
            <a:r>
              <a:rPr lang="en-US">
                <a:solidFill>
                  <a:srgbClr val="00B0F0"/>
                </a:solidFill>
              </a:rPr>
              <a:t>Voltage DC Solar </a:t>
            </a:r>
            <a:r>
              <a:rPr lang="en-US" dirty="0">
                <a:solidFill>
                  <a:srgbClr val="00B0F0"/>
                </a:solidFill>
              </a:rPr>
              <a:t>Plug &amp; Disconnect</a:t>
            </a:r>
          </a:p>
        </p:txBody>
      </p:sp>
      <p:sp>
        <p:nvSpPr>
          <p:cNvPr id="280" name="TextBox 279"/>
          <p:cNvSpPr txBox="1"/>
          <p:nvPr/>
        </p:nvSpPr>
        <p:spPr>
          <a:xfrm>
            <a:off x="5298921" y="6752"/>
            <a:ext cx="52559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(Note: </a:t>
            </a:r>
            <a:r>
              <a:rPr lang="en-US" sz="1400" b="1" dirty="0">
                <a:solidFill>
                  <a:srgbClr val="00B0F0"/>
                </a:solidFill>
              </a:rPr>
              <a:t>Blue</a:t>
            </a:r>
            <a:r>
              <a:rPr lang="en-US" sz="1400" dirty="0">
                <a:solidFill>
                  <a:srgbClr val="00B0F0"/>
                </a:solidFill>
              </a:rPr>
              <a:t> = Customer-Owned</a:t>
            </a:r>
            <a:r>
              <a:rPr lang="en-US" sz="1400" dirty="0"/>
              <a:t>, </a:t>
            </a:r>
            <a:r>
              <a:rPr lang="en-US" sz="1400" b="1" dirty="0"/>
              <a:t>Black</a:t>
            </a:r>
            <a:r>
              <a:rPr lang="en-US" sz="1400" dirty="0"/>
              <a:t>= Utility-Owned)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426483" y="2429507"/>
            <a:ext cx="0" cy="24464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ie 7"/>
          <p:cNvSpPr/>
          <p:nvPr/>
        </p:nvSpPr>
        <p:spPr>
          <a:xfrm>
            <a:off x="-624931" y="-643003"/>
            <a:ext cx="1194229" cy="1264457"/>
          </a:xfrm>
          <a:prstGeom prst="pie">
            <a:avLst>
              <a:gd name="adj1" fmla="val 0"/>
              <a:gd name="adj2" fmla="val 5400004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513567" y="487646"/>
            <a:ext cx="271091" cy="2869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/>
          <p:cNvCxnSpPr/>
          <p:nvPr/>
        </p:nvCxnSpPr>
        <p:spPr>
          <a:xfrm>
            <a:off x="187918" y="638437"/>
            <a:ext cx="150320" cy="3869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/>
          <p:cNvCxnSpPr/>
          <p:nvPr/>
        </p:nvCxnSpPr>
        <p:spPr>
          <a:xfrm>
            <a:off x="688896" y="234103"/>
            <a:ext cx="374028" cy="2043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/>
          <p:cNvCxnSpPr/>
          <p:nvPr/>
        </p:nvCxnSpPr>
        <p:spPr>
          <a:xfrm>
            <a:off x="639781" y="391674"/>
            <a:ext cx="178646" cy="122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Connector 282"/>
          <p:cNvCxnSpPr/>
          <p:nvPr/>
        </p:nvCxnSpPr>
        <p:spPr>
          <a:xfrm>
            <a:off x="368690" y="604210"/>
            <a:ext cx="111108" cy="1720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Connector 283"/>
          <p:cNvCxnSpPr/>
          <p:nvPr/>
        </p:nvCxnSpPr>
        <p:spPr>
          <a:xfrm>
            <a:off x="80481" y="740707"/>
            <a:ext cx="18691" cy="2154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/>
          <p:cNvCxnSpPr/>
          <p:nvPr/>
        </p:nvCxnSpPr>
        <p:spPr>
          <a:xfrm>
            <a:off x="810553" y="115625"/>
            <a:ext cx="189764" cy="538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Rectangle 294"/>
          <p:cNvSpPr/>
          <p:nvPr/>
        </p:nvSpPr>
        <p:spPr>
          <a:xfrm>
            <a:off x="1793226" y="5741941"/>
            <a:ext cx="2094253" cy="9167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Battery Bank</a:t>
            </a:r>
          </a:p>
        </p:txBody>
      </p:sp>
      <p:cxnSp>
        <p:nvCxnSpPr>
          <p:cNvPr id="262" name="Straight Connector 261"/>
          <p:cNvCxnSpPr/>
          <p:nvPr/>
        </p:nvCxnSpPr>
        <p:spPr>
          <a:xfrm flipH="1">
            <a:off x="3567106" y="5848709"/>
            <a:ext cx="107482" cy="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/>
          <p:cNvCxnSpPr/>
          <p:nvPr/>
        </p:nvCxnSpPr>
        <p:spPr>
          <a:xfrm>
            <a:off x="1945430" y="5795966"/>
            <a:ext cx="0" cy="1199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/>
          <p:cNvCxnSpPr/>
          <p:nvPr/>
        </p:nvCxnSpPr>
        <p:spPr>
          <a:xfrm flipH="1">
            <a:off x="1894380" y="5854500"/>
            <a:ext cx="107482" cy="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/>
          <p:cNvCxnSpPr/>
          <p:nvPr/>
        </p:nvCxnSpPr>
        <p:spPr>
          <a:xfrm>
            <a:off x="3897205" y="6206806"/>
            <a:ext cx="364911" cy="7566"/>
          </a:xfrm>
          <a:prstGeom prst="line">
            <a:avLst/>
          </a:prstGeom>
          <a:ln w="22225">
            <a:solidFill>
              <a:schemeClr val="tx1"/>
            </a:solidFill>
            <a:prstDash val="solid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" name="Rectangle 336"/>
          <p:cNvSpPr/>
          <p:nvPr/>
        </p:nvSpPr>
        <p:spPr>
          <a:xfrm>
            <a:off x="4344676" y="5619457"/>
            <a:ext cx="152345" cy="1192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8" name="Rectangle 337"/>
          <p:cNvSpPr/>
          <p:nvPr/>
        </p:nvSpPr>
        <p:spPr>
          <a:xfrm>
            <a:off x="6016430" y="5619931"/>
            <a:ext cx="152345" cy="1192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9" name="Rectangle 338"/>
          <p:cNvSpPr/>
          <p:nvPr/>
        </p:nvSpPr>
        <p:spPr>
          <a:xfrm>
            <a:off x="4267444" y="5734364"/>
            <a:ext cx="2094253" cy="9167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Battery Bank</a:t>
            </a:r>
          </a:p>
        </p:txBody>
      </p:sp>
      <p:cxnSp>
        <p:nvCxnSpPr>
          <p:cNvPr id="341" name="Straight Connector 340"/>
          <p:cNvCxnSpPr/>
          <p:nvPr/>
        </p:nvCxnSpPr>
        <p:spPr>
          <a:xfrm flipH="1">
            <a:off x="6041324" y="5841132"/>
            <a:ext cx="107482" cy="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2" name="Straight Connector 341"/>
          <p:cNvCxnSpPr/>
          <p:nvPr/>
        </p:nvCxnSpPr>
        <p:spPr>
          <a:xfrm>
            <a:off x="4419648" y="5788389"/>
            <a:ext cx="0" cy="1199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/>
          <p:cNvCxnSpPr/>
          <p:nvPr/>
        </p:nvCxnSpPr>
        <p:spPr>
          <a:xfrm flipH="1">
            <a:off x="4368598" y="5846923"/>
            <a:ext cx="107482" cy="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Rectangle 343"/>
          <p:cNvSpPr/>
          <p:nvPr/>
        </p:nvSpPr>
        <p:spPr>
          <a:xfrm>
            <a:off x="6891765" y="5634600"/>
            <a:ext cx="152345" cy="1192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5" name="Rectangle 344"/>
          <p:cNvSpPr/>
          <p:nvPr/>
        </p:nvSpPr>
        <p:spPr>
          <a:xfrm>
            <a:off x="8563519" y="5635074"/>
            <a:ext cx="152345" cy="1192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6" name="Rectangle 345"/>
          <p:cNvSpPr/>
          <p:nvPr/>
        </p:nvSpPr>
        <p:spPr>
          <a:xfrm>
            <a:off x="6814533" y="5749507"/>
            <a:ext cx="2094253" cy="9167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Battery Bank</a:t>
            </a:r>
          </a:p>
        </p:txBody>
      </p:sp>
      <p:cxnSp>
        <p:nvCxnSpPr>
          <p:cNvPr id="348" name="Straight Connector 347"/>
          <p:cNvCxnSpPr/>
          <p:nvPr/>
        </p:nvCxnSpPr>
        <p:spPr>
          <a:xfrm flipH="1">
            <a:off x="8588413" y="5856275"/>
            <a:ext cx="107482" cy="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9" name="Straight Connector 348"/>
          <p:cNvCxnSpPr/>
          <p:nvPr/>
        </p:nvCxnSpPr>
        <p:spPr>
          <a:xfrm>
            <a:off x="6966737" y="5803532"/>
            <a:ext cx="0" cy="1199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Connector 349"/>
          <p:cNvCxnSpPr/>
          <p:nvPr/>
        </p:nvCxnSpPr>
        <p:spPr>
          <a:xfrm flipH="1">
            <a:off x="6915687" y="5862066"/>
            <a:ext cx="107482" cy="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5" name="TextBox 354"/>
          <p:cNvSpPr txBox="1"/>
          <p:nvPr/>
        </p:nvSpPr>
        <p:spPr>
          <a:xfrm>
            <a:off x="9172614" y="4223877"/>
            <a:ext cx="14827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Customer</a:t>
            </a:r>
          </a:p>
          <a:p>
            <a:pPr algn="ctr"/>
            <a:r>
              <a:rPr lang="en-US" dirty="0"/>
              <a:t>Consumption Meter</a:t>
            </a:r>
          </a:p>
        </p:txBody>
      </p:sp>
      <p:sp>
        <p:nvSpPr>
          <p:cNvPr id="292" name="Freeform 291"/>
          <p:cNvSpPr/>
          <p:nvPr/>
        </p:nvSpPr>
        <p:spPr>
          <a:xfrm>
            <a:off x="8291946" y="509475"/>
            <a:ext cx="1678664" cy="265081"/>
          </a:xfrm>
          <a:custGeom>
            <a:avLst/>
            <a:gdLst>
              <a:gd name="connsiteX0" fmla="*/ 0 w 1324841"/>
              <a:gd name="connsiteY0" fmla="*/ 25978 h 265081"/>
              <a:gd name="connsiteX1" fmla="*/ 670213 w 1324841"/>
              <a:gd name="connsiteY1" fmla="*/ 264969 h 265081"/>
              <a:gd name="connsiteX2" fmla="*/ 1324841 w 1324841"/>
              <a:gd name="connsiteY2" fmla="*/ 0 h 265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4841" h="265081">
                <a:moveTo>
                  <a:pt x="0" y="25978"/>
                </a:moveTo>
                <a:cubicBezTo>
                  <a:pt x="224703" y="147638"/>
                  <a:pt x="449406" y="269299"/>
                  <a:pt x="670213" y="264969"/>
                </a:cubicBezTo>
                <a:cubicBezTo>
                  <a:pt x="891020" y="260639"/>
                  <a:pt x="1107930" y="130319"/>
                  <a:pt x="1324841" y="0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Rectangle 292"/>
          <p:cNvSpPr/>
          <p:nvPr/>
        </p:nvSpPr>
        <p:spPr>
          <a:xfrm>
            <a:off x="10044938" y="357584"/>
            <a:ext cx="45719" cy="14082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3" name="Rectangle 352"/>
          <p:cNvSpPr/>
          <p:nvPr/>
        </p:nvSpPr>
        <p:spPr>
          <a:xfrm rot="1476459">
            <a:off x="9889756" y="509984"/>
            <a:ext cx="353301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6" name="Rectangle 355"/>
          <p:cNvSpPr/>
          <p:nvPr/>
        </p:nvSpPr>
        <p:spPr>
          <a:xfrm>
            <a:off x="8376791" y="361643"/>
            <a:ext cx="45719" cy="14082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7" name="Rectangle 356"/>
          <p:cNvSpPr/>
          <p:nvPr/>
        </p:nvSpPr>
        <p:spPr>
          <a:xfrm rot="520787">
            <a:off x="8221609" y="514043"/>
            <a:ext cx="353301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8" name="Freeform 357"/>
          <p:cNvSpPr/>
          <p:nvPr/>
        </p:nvSpPr>
        <p:spPr>
          <a:xfrm>
            <a:off x="6957142" y="540849"/>
            <a:ext cx="1324841" cy="265081"/>
          </a:xfrm>
          <a:custGeom>
            <a:avLst/>
            <a:gdLst>
              <a:gd name="connsiteX0" fmla="*/ 0 w 1324841"/>
              <a:gd name="connsiteY0" fmla="*/ 25978 h 265081"/>
              <a:gd name="connsiteX1" fmla="*/ 670213 w 1324841"/>
              <a:gd name="connsiteY1" fmla="*/ 264969 h 265081"/>
              <a:gd name="connsiteX2" fmla="*/ 1324841 w 1324841"/>
              <a:gd name="connsiteY2" fmla="*/ 0 h 265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4841" h="265081">
                <a:moveTo>
                  <a:pt x="0" y="25978"/>
                </a:moveTo>
                <a:cubicBezTo>
                  <a:pt x="224703" y="147638"/>
                  <a:pt x="449406" y="269299"/>
                  <a:pt x="670213" y="264969"/>
                </a:cubicBezTo>
                <a:cubicBezTo>
                  <a:pt x="891020" y="260639"/>
                  <a:pt x="1107930" y="130319"/>
                  <a:pt x="1324841" y="0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9" name="Freeform 358"/>
          <p:cNvSpPr/>
          <p:nvPr/>
        </p:nvSpPr>
        <p:spPr>
          <a:xfrm>
            <a:off x="8486352" y="584253"/>
            <a:ext cx="1647492" cy="239013"/>
          </a:xfrm>
          <a:custGeom>
            <a:avLst/>
            <a:gdLst>
              <a:gd name="connsiteX0" fmla="*/ 0 w 1324841"/>
              <a:gd name="connsiteY0" fmla="*/ 25978 h 265081"/>
              <a:gd name="connsiteX1" fmla="*/ 670213 w 1324841"/>
              <a:gd name="connsiteY1" fmla="*/ 264969 h 265081"/>
              <a:gd name="connsiteX2" fmla="*/ 1324841 w 1324841"/>
              <a:gd name="connsiteY2" fmla="*/ 0 h 265081"/>
              <a:gd name="connsiteX0" fmla="*/ 0 w 1300239"/>
              <a:gd name="connsiteY0" fmla="*/ 0 h 239013"/>
              <a:gd name="connsiteX1" fmla="*/ 670213 w 1300239"/>
              <a:gd name="connsiteY1" fmla="*/ 238991 h 239013"/>
              <a:gd name="connsiteX2" fmla="*/ 1300239 w 1300239"/>
              <a:gd name="connsiteY2" fmla="*/ 10391 h 23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0239" h="239013">
                <a:moveTo>
                  <a:pt x="0" y="0"/>
                </a:moveTo>
                <a:cubicBezTo>
                  <a:pt x="224703" y="121660"/>
                  <a:pt x="453507" y="237259"/>
                  <a:pt x="670213" y="238991"/>
                </a:cubicBezTo>
                <a:cubicBezTo>
                  <a:pt x="886919" y="240723"/>
                  <a:pt x="1083328" y="140710"/>
                  <a:pt x="1300239" y="10391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0" name="Freeform 359"/>
          <p:cNvSpPr/>
          <p:nvPr/>
        </p:nvSpPr>
        <p:spPr>
          <a:xfrm>
            <a:off x="7151548" y="589649"/>
            <a:ext cx="1324841" cy="265081"/>
          </a:xfrm>
          <a:custGeom>
            <a:avLst/>
            <a:gdLst>
              <a:gd name="connsiteX0" fmla="*/ 0 w 1324841"/>
              <a:gd name="connsiteY0" fmla="*/ 25978 h 265081"/>
              <a:gd name="connsiteX1" fmla="*/ 670213 w 1324841"/>
              <a:gd name="connsiteY1" fmla="*/ 264969 h 265081"/>
              <a:gd name="connsiteX2" fmla="*/ 1324841 w 1324841"/>
              <a:gd name="connsiteY2" fmla="*/ 0 h 265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4841" h="265081">
                <a:moveTo>
                  <a:pt x="0" y="25978"/>
                </a:moveTo>
                <a:cubicBezTo>
                  <a:pt x="224703" y="147638"/>
                  <a:pt x="449406" y="269299"/>
                  <a:pt x="670213" y="264969"/>
                </a:cubicBezTo>
                <a:cubicBezTo>
                  <a:pt x="891020" y="260639"/>
                  <a:pt x="1107930" y="130319"/>
                  <a:pt x="1324841" y="0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1" name="Freeform 360"/>
          <p:cNvSpPr/>
          <p:nvPr/>
        </p:nvSpPr>
        <p:spPr>
          <a:xfrm rot="1583031">
            <a:off x="10038971" y="850062"/>
            <a:ext cx="1224279" cy="156616"/>
          </a:xfrm>
          <a:custGeom>
            <a:avLst/>
            <a:gdLst>
              <a:gd name="connsiteX0" fmla="*/ 0 w 1324841"/>
              <a:gd name="connsiteY0" fmla="*/ 25978 h 265081"/>
              <a:gd name="connsiteX1" fmla="*/ 670213 w 1324841"/>
              <a:gd name="connsiteY1" fmla="*/ 264969 h 265081"/>
              <a:gd name="connsiteX2" fmla="*/ 1324841 w 1324841"/>
              <a:gd name="connsiteY2" fmla="*/ 0 h 265081"/>
              <a:gd name="connsiteX0" fmla="*/ 0 w 1300239"/>
              <a:gd name="connsiteY0" fmla="*/ 0 h 239013"/>
              <a:gd name="connsiteX1" fmla="*/ 670213 w 1300239"/>
              <a:gd name="connsiteY1" fmla="*/ 238991 h 239013"/>
              <a:gd name="connsiteX2" fmla="*/ 1300239 w 1300239"/>
              <a:gd name="connsiteY2" fmla="*/ 10391 h 23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0239" h="239013">
                <a:moveTo>
                  <a:pt x="0" y="0"/>
                </a:moveTo>
                <a:cubicBezTo>
                  <a:pt x="224703" y="121660"/>
                  <a:pt x="453507" y="237259"/>
                  <a:pt x="670213" y="238991"/>
                </a:cubicBezTo>
                <a:cubicBezTo>
                  <a:pt x="886919" y="240723"/>
                  <a:pt x="1083328" y="140710"/>
                  <a:pt x="1300239" y="10391"/>
                </a:cubicBezTo>
              </a:path>
            </a:pathLst>
          </a:cu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2" name="TextBox 361"/>
          <p:cNvSpPr txBox="1"/>
          <p:nvPr/>
        </p:nvSpPr>
        <p:spPr>
          <a:xfrm>
            <a:off x="8518807" y="971197"/>
            <a:ext cx="1442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Electric Utility Grid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80961" y="1095852"/>
            <a:ext cx="187246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Utility Controlled Switch</a:t>
            </a:r>
          </a:p>
        </p:txBody>
      </p:sp>
      <p:sp>
        <p:nvSpPr>
          <p:cNvPr id="9" name="Freeform 8"/>
          <p:cNvSpPr/>
          <p:nvPr/>
        </p:nvSpPr>
        <p:spPr>
          <a:xfrm>
            <a:off x="6785956" y="1449422"/>
            <a:ext cx="1301680" cy="2325114"/>
          </a:xfrm>
          <a:custGeom>
            <a:avLst/>
            <a:gdLst>
              <a:gd name="connsiteX0" fmla="*/ 758758 w 1293147"/>
              <a:gd name="connsiteY0" fmla="*/ 0 h 2130357"/>
              <a:gd name="connsiteX1" fmla="*/ 1264596 w 1293147"/>
              <a:gd name="connsiteY1" fmla="*/ 1400783 h 2130357"/>
              <a:gd name="connsiteX2" fmla="*/ 0 w 1293147"/>
              <a:gd name="connsiteY2" fmla="*/ 2130357 h 2130357"/>
              <a:gd name="connsiteX0" fmla="*/ 758758 w 1293147"/>
              <a:gd name="connsiteY0" fmla="*/ 0 h 2130357"/>
              <a:gd name="connsiteX1" fmla="*/ 1264596 w 1293147"/>
              <a:gd name="connsiteY1" fmla="*/ 1400783 h 2130357"/>
              <a:gd name="connsiteX2" fmla="*/ 0 w 1293147"/>
              <a:gd name="connsiteY2" fmla="*/ 2130357 h 2130357"/>
              <a:gd name="connsiteX0" fmla="*/ 758758 w 1314850"/>
              <a:gd name="connsiteY0" fmla="*/ 0 h 2130357"/>
              <a:gd name="connsiteX1" fmla="*/ 1264596 w 1314850"/>
              <a:gd name="connsiteY1" fmla="*/ 1400783 h 2130357"/>
              <a:gd name="connsiteX2" fmla="*/ 0 w 1314850"/>
              <a:gd name="connsiteY2" fmla="*/ 2130357 h 2130357"/>
              <a:gd name="connsiteX0" fmla="*/ 817123 w 1330038"/>
              <a:gd name="connsiteY0" fmla="*/ 0 h 2256816"/>
              <a:gd name="connsiteX1" fmla="*/ 1264596 w 1330038"/>
              <a:gd name="connsiteY1" fmla="*/ 1527242 h 2256816"/>
              <a:gd name="connsiteX2" fmla="*/ 0 w 1330038"/>
              <a:gd name="connsiteY2" fmla="*/ 2256816 h 2256816"/>
              <a:gd name="connsiteX0" fmla="*/ 817123 w 1317185"/>
              <a:gd name="connsiteY0" fmla="*/ 0 h 2256816"/>
              <a:gd name="connsiteX1" fmla="*/ 1264596 w 1317185"/>
              <a:gd name="connsiteY1" fmla="*/ 1527242 h 2256816"/>
              <a:gd name="connsiteX2" fmla="*/ 0 w 1317185"/>
              <a:gd name="connsiteY2" fmla="*/ 2256816 h 2256816"/>
              <a:gd name="connsiteX0" fmla="*/ 817123 w 1317185"/>
              <a:gd name="connsiteY0" fmla="*/ 0 h 2256816"/>
              <a:gd name="connsiteX1" fmla="*/ 1264596 w 1317185"/>
              <a:gd name="connsiteY1" fmla="*/ 1527242 h 2256816"/>
              <a:gd name="connsiteX2" fmla="*/ 0 w 1317185"/>
              <a:gd name="connsiteY2" fmla="*/ 2256816 h 225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7185" h="2256816">
                <a:moveTo>
                  <a:pt x="817123" y="0"/>
                </a:moveTo>
                <a:cubicBezTo>
                  <a:pt x="1357008" y="396403"/>
                  <a:pt x="1371600" y="1141378"/>
                  <a:pt x="1264596" y="1527242"/>
                </a:cubicBezTo>
                <a:cubicBezTo>
                  <a:pt x="1157592" y="1913106"/>
                  <a:pt x="802531" y="2205747"/>
                  <a:pt x="0" y="2256816"/>
                </a:cubicBezTo>
              </a:path>
            </a:pathLst>
          </a:custGeom>
          <a:noFill/>
          <a:ln w="41275"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1" name="Straight Connector 250"/>
          <p:cNvCxnSpPr>
            <a:stCxn id="282" idx="6"/>
          </p:cNvCxnSpPr>
          <p:nvPr/>
        </p:nvCxnSpPr>
        <p:spPr>
          <a:xfrm>
            <a:off x="6424051" y="3917657"/>
            <a:ext cx="342056" cy="6887"/>
          </a:xfrm>
          <a:prstGeom prst="line">
            <a:avLst/>
          </a:prstGeom>
          <a:ln w="25400">
            <a:solidFill>
              <a:schemeClr val="tx1"/>
            </a:solidFill>
            <a:prstDash val="soli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2" name="Rectangle 251">
            <a:extLst>
              <a:ext uri="{FF2B5EF4-FFF2-40B4-BE49-F238E27FC236}">
                <a16:creationId xmlns:a16="http://schemas.microsoft.com/office/drawing/2014/main" id="{23B980DD-6DCF-45E3-A2F9-553B6EFAC292}"/>
              </a:ext>
            </a:extLst>
          </p:cNvPr>
          <p:cNvSpPr/>
          <p:nvPr/>
        </p:nvSpPr>
        <p:spPr>
          <a:xfrm>
            <a:off x="11439130" y="2433359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/>
          <p:cNvSpPr/>
          <p:nvPr/>
        </p:nvSpPr>
        <p:spPr>
          <a:xfrm>
            <a:off x="10913790" y="2429507"/>
            <a:ext cx="60260" cy="1535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4" name="Straight Connector 163"/>
          <p:cNvCxnSpPr>
            <a:endCxn id="111" idx="3"/>
          </p:cNvCxnSpPr>
          <p:nvPr/>
        </p:nvCxnSpPr>
        <p:spPr>
          <a:xfrm flipH="1" flipV="1">
            <a:off x="10974050" y="2506289"/>
            <a:ext cx="476234" cy="7704"/>
          </a:xfrm>
          <a:prstGeom prst="line">
            <a:avLst/>
          </a:prstGeom>
          <a:ln w="19050"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7914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278">
        <p:fade/>
      </p:transition>
    </mc:Choice>
    <mc:Fallback xmlns="">
      <p:transition spd="med" advTm="7278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79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Doe</dc:creator>
  <cp:lastModifiedBy>John Doe</cp:lastModifiedBy>
  <cp:revision>6</cp:revision>
  <dcterms:created xsi:type="dcterms:W3CDTF">2018-10-02T05:37:57Z</dcterms:created>
  <dcterms:modified xsi:type="dcterms:W3CDTF">2019-05-20T16:45:28Z</dcterms:modified>
</cp:coreProperties>
</file>