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0230"/>
    <a:srgbClr val="FEC5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12"/>
    <p:restoredTop sz="94713"/>
  </p:normalViewPr>
  <p:slideViewPr>
    <p:cSldViewPr snapToGrid="0" snapToObjects="1">
      <p:cViewPr varScale="1">
        <p:scale>
          <a:sx n="73" d="100"/>
          <a:sy n="73" d="100"/>
        </p:scale>
        <p:origin x="57" y="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F11876-7037-194B-83D1-AB219A021B6B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C0C56D-4331-F24D-998E-B14A828DF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03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0C56D-4331-F24D-998E-B14A828DFF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499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C3B48-5032-3A47-A7F4-5D306B2B7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93B165A3-8E36-ED44-97F3-94BEBCECC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430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000AA-5400-1641-BA99-F7EFFC460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27542" y="6481988"/>
            <a:ext cx="464458" cy="365125"/>
          </a:xfrm>
          <a:prstGeom prst="rect">
            <a:avLst/>
          </a:prstGeom>
        </p:spPr>
        <p:txBody>
          <a:bodyPr/>
          <a:lstStyle/>
          <a:p>
            <a:fld id="{8B115767-4FA8-6C4B-995B-C102001D55C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7582AC4-070D-9548-8EB4-C8F341416C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60970" y="64819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88176-1226-554D-A81A-BCB1C738AE0F}" type="datetimeFigureOut">
              <a:rPr lang="en-US" smtClean="0"/>
              <a:pPr/>
              <a:t>5/19/2019</a:t>
            </a:fld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A573779-B2EB-8A4E-8498-F7FB7F1F6D59}"/>
              </a:ext>
            </a:extLst>
          </p:cNvPr>
          <p:cNvSpPr/>
          <p:nvPr userDrawn="1"/>
        </p:nvSpPr>
        <p:spPr>
          <a:xfrm>
            <a:off x="1" y="6174766"/>
            <a:ext cx="12218410" cy="15611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E9F095-B96F-8A46-B385-20C279A514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0085" t="11396" r="11396"/>
          <a:stretch/>
        </p:blipFill>
        <p:spPr>
          <a:xfrm>
            <a:off x="0" y="0"/>
            <a:ext cx="12192000" cy="77336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CEC415-DD62-6247-904E-25C240B32E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6410" y="4995747"/>
            <a:ext cx="12218410" cy="27401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ADE62B-8751-BA46-B640-723B736F4F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9344" y="5616532"/>
            <a:ext cx="7228935" cy="1116467"/>
          </a:xfrm>
          <a:prstGeom prst="rect">
            <a:avLst/>
          </a:prstGeom>
          <a:noFill/>
        </p:spPr>
        <p:txBody>
          <a:bodyPr lIns="0" tIns="0" rIns="0" bIns="0" anchor="t" anchorCtr="0">
            <a:normAutofit/>
          </a:bodyPr>
          <a:lstStyle>
            <a:lvl1pPr algn="l">
              <a:defRPr sz="5400">
                <a:solidFill>
                  <a:srgbClr val="FEC527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37C9BF-C6BA-EA49-9775-791FA56B9F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1817" y="6693365"/>
            <a:ext cx="5477773" cy="592425"/>
          </a:xfr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First Name Last Name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7B02C87-866F-7141-A333-23D882FF6A4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04858" y="4370255"/>
            <a:ext cx="2609479" cy="3050788"/>
          </a:xfrm>
          <a:prstGeom prst="rect">
            <a:avLst/>
          </a:prstGeom>
        </p:spPr>
      </p:pic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82F7C122-1C7C-BA4A-B95E-793265F055BD}"/>
              </a:ext>
            </a:extLst>
          </p:cNvPr>
          <p:cNvSpPr txBox="1">
            <a:spLocks/>
          </p:cNvSpPr>
          <p:nvPr userDrawn="1"/>
        </p:nvSpPr>
        <p:spPr>
          <a:xfrm>
            <a:off x="429491" y="0"/>
            <a:ext cx="3103679" cy="672860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2800" dirty="0"/>
              <a:t>SOLAR PRIZE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3C2A8FD-407D-1346-83D7-7916F9DA55D3}"/>
              </a:ext>
            </a:extLst>
          </p:cNvPr>
          <p:cNvCxnSpPr/>
          <p:nvPr userDrawn="1"/>
        </p:nvCxnSpPr>
        <p:spPr>
          <a:xfrm>
            <a:off x="0" y="5271884"/>
            <a:ext cx="7924268" cy="0"/>
          </a:xfrm>
          <a:prstGeom prst="line">
            <a:avLst/>
          </a:prstGeom>
          <a:ln w="22225">
            <a:solidFill>
              <a:srgbClr val="C102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521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8E787-C8F0-6D45-B434-A0510FCBD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5074F0-CF61-924E-8BA4-83C6A6C93F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8A0770FE-00AB-FF47-934F-D4893171C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241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D3316E-F5B3-5F47-86EA-9DF6DF651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53B974-1A94-8644-AC31-BAA066A2A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32E8D3-6267-1F47-9BD6-2CFD16D86D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36ADA5-4A1D-064F-95EB-F5B6A602B8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825227E0-2C64-4E4F-8C27-ED7A94577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431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4513932E-A823-5A45-B1DA-A09D477CA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565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5452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9F06F-A8EC-674B-9D64-BD355A583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E79C1-B4BF-444E-B3BA-72DBC9CA2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480B3EC-55C8-9745-A1A1-91FA1F4A2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3933825" cy="1656272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56645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78D5E8-34EA-1B41-A048-974C182570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95D8A3-FC67-4540-A853-319741141C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D15A11D0-CACC-ED48-915D-295B65F35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3933825" cy="1656272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827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B4D45B-82B7-2644-A300-081B92E00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5CA0DE65-0518-1C40-9630-6DB0DA5D1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372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D38D5B-6CA0-ED4A-BBEE-67F8637184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AFEE0A-7102-734C-8932-9FEEB2FD0C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50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9099A48-FE8F-3249-8612-89B6F2275C25}"/>
              </a:ext>
            </a:extLst>
          </p:cNvPr>
          <p:cNvSpPr/>
          <p:nvPr userDrawn="1"/>
        </p:nvSpPr>
        <p:spPr>
          <a:xfrm>
            <a:off x="0" y="6471103"/>
            <a:ext cx="12192000" cy="3868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6EC135-C35A-3440-85EC-D23379975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dirty="0"/>
              <a:t>Header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52185B-1FF9-3546-BAFB-F0717C835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A77FE6-B29C-E749-A288-43DBB228F284}"/>
              </a:ext>
            </a:extLst>
          </p:cNvPr>
          <p:cNvSpPr/>
          <p:nvPr userDrawn="1"/>
        </p:nvSpPr>
        <p:spPr>
          <a:xfrm>
            <a:off x="11727542" y="6471103"/>
            <a:ext cx="464458" cy="38689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D38C03-14D9-B54B-BA38-6C80BD47BFD6}"/>
              </a:ext>
            </a:extLst>
          </p:cNvPr>
          <p:cNvSpPr txBox="1"/>
          <p:nvPr userDrawn="1"/>
        </p:nvSpPr>
        <p:spPr>
          <a:xfrm>
            <a:off x="11727542" y="6506239"/>
            <a:ext cx="464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3C9294A-6306-AE43-8920-8EDE0706B4DA}" type="slidenum">
              <a:rPr lang="en-US" sz="1400" b="0" i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pPr algn="ctr"/>
              <a:t>‹#›</a:t>
            </a:fld>
            <a:endParaRPr lang="en-US" b="0" i="0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8683D0-AC18-D142-A042-8025F08DBF42}"/>
              </a:ext>
            </a:extLst>
          </p:cNvPr>
          <p:cNvSpPr txBox="1"/>
          <p:nvPr userDrawn="1"/>
        </p:nvSpPr>
        <p:spPr>
          <a:xfrm>
            <a:off x="261619" y="6521629"/>
            <a:ext cx="5471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dirty="0">
                <a:latin typeface="Franklin Gothic Book" panose="020B0503020102020204" pitchFamily="34" charset="0"/>
              </a:rPr>
              <a:t>AMERICAN MADE CHALLENGES: SOLAR PRIZE  |. U.S. DEPARTMENT OF ENERGY</a:t>
            </a:r>
          </a:p>
        </p:txBody>
      </p:sp>
    </p:spTree>
    <p:extLst>
      <p:ext uri="{BB962C8B-B14F-4D97-AF65-F5344CB8AC3E}">
        <p14:creationId xmlns:p14="http://schemas.microsoft.com/office/powerpoint/2010/main" val="4227371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Franklin Gothic Medium" panose="020B06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Franklin Gothic Medium" panose="020B06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Franklin Gothic Medium" panose="020B06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Franklin Gothic Medium" panose="020B06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Franklin Gothic Medium" panose="020B06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Franklin Gothic Medium" panose="020B06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6D34520-A71F-8E4E-B50C-D1EAC1120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Solar Prize</a:t>
            </a:r>
            <a:endParaRPr lang="en-US" i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32B77C-90FF-DD48-B195-560B4543413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24718" y="1491445"/>
            <a:ext cx="6382216" cy="4591028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4100" b="1" dirty="0"/>
              <a:t>Solar Pods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100" dirty="0"/>
              <a:t>Floating solar pods that electro-magnetically couple together forming a self-assembling/repairing array covering the surfaces of lakes, reservoirs and ponds that reduces water loss while harvesting solar energy from otherwise open, underutilized and shade-free resource.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000" b="1" dirty="0"/>
              <a:t>Progress to Date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900" dirty="0"/>
              <a:t>Scaled and full-sized pods tested well for self-assembly, manually handling and placement/retrieval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900" dirty="0"/>
              <a:t>Electromagnetic coupling concept validated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900" dirty="0"/>
              <a:t>Some coupling and safety improvements identified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endParaRPr lang="en-US" sz="19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000" b="1" dirty="0"/>
              <a:t>Next Steps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900" dirty="0"/>
              <a:t>Modeling of power, current flow in larger solar pod arrays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900" dirty="0"/>
              <a:t>Additional prototyping to refine design/manufacturability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900" dirty="0"/>
              <a:t>Fabrication and testing, corrosion/environmental exposure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900" dirty="0"/>
              <a:t>Validation and performance tests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900" dirty="0"/>
              <a:t>Scaled up testing/performance on larger bodies of water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179749-9288-4FB4-AEB6-72E3DDFC6EB6}"/>
              </a:ext>
            </a:extLst>
          </p:cNvPr>
          <p:cNvSpPr txBox="1"/>
          <p:nvPr/>
        </p:nvSpPr>
        <p:spPr>
          <a:xfrm>
            <a:off x="7161341" y="448826"/>
            <a:ext cx="2592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rgbClr val="0070C0"/>
                </a:solidFill>
                <a:latin typeface="Franklin Gothic Medium" panose="020B0603020102020204" pitchFamily="34" charset="0"/>
              </a:rPr>
              <a:t>Team Solar Waves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6888F00C-2C67-4348-9BD0-CAF819F14BF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930" y="1656061"/>
            <a:ext cx="1731613" cy="1349077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A8BA8CB-C114-4AE3-A4DA-D76F32D162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2022" y="5164206"/>
            <a:ext cx="1190520" cy="139185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F601DA7-C99A-43CF-873E-DEE1FF73E770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847" y="3192069"/>
            <a:ext cx="1793431" cy="132158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B962077-826D-4359-97E3-A25DC51F365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6962" t="28476" r="23419" b="46285"/>
          <a:stretch/>
        </p:blipFill>
        <p:spPr>
          <a:xfrm>
            <a:off x="9861341" y="384778"/>
            <a:ext cx="1518558" cy="644901"/>
          </a:xfrm>
          <a:prstGeom prst="rect">
            <a:avLst/>
          </a:prstGeom>
        </p:spPr>
      </p:pic>
      <p:pic>
        <p:nvPicPr>
          <p:cNvPr id="45" name="Picture 44" descr="A picture containing man, person, indoor&#10;&#10;Description automatically generated">
            <a:extLst>
              <a:ext uri="{FF2B5EF4-FFF2-40B4-BE49-F238E27FC236}">
                <a16:creationId xmlns:a16="http://schemas.microsoft.com/office/drawing/2014/main" id="{F69E5C70-FB8E-453C-86CA-C3F8F3FCBB9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8494" t="2975" r="26678" b="16390"/>
          <a:stretch/>
        </p:blipFill>
        <p:spPr>
          <a:xfrm rot="5400000">
            <a:off x="9897598" y="3389815"/>
            <a:ext cx="1446045" cy="16829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992DEFB-05D9-45F5-8C2B-E732A9442555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9439892" y="1656062"/>
            <a:ext cx="2361458" cy="1756270"/>
          </a:xfrm>
          <a:prstGeom prst="rect">
            <a:avLst/>
          </a:prstGeom>
        </p:spPr>
      </p:pic>
      <p:pic>
        <p:nvPicPr>
          <p:cNvPr id="15" name="Picture 14" descr="A person in a red shirt&#10;&#10;Description automatically generated">
            <a:extLst>
              <a:ext uri="{FF2B5EF4-FFF2-40B4-BE49-F238E27FC236}">
                <a16:creationId xmlns:a16="http://schemas.microsoft.com/office/drawing/2014/main" id="{B025BA61-F61B-4608-9517-FF43CA30F8B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091" r="10003" b="6021"/>
          <a:stretch/>
        </p:blipFill>
        <p:spPr>
          <a:xfrm>
            <a:off x="7540796" y="4574240"/>
            <a:ext cx="1899096" cy="157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756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35382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C1023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8" id="{3BF95826-0ADB-064A-9364-442F6561185E}" vid="{26F243B8-77F9-BD4D-82C1-DE1829C428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</TotalTime>
  <Words>117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Franklin Gothic Book</vt:lpstr>
      <vt:lpstr>Franklin Gothic Medium</vt:lpstr>
      <vt:lpstr>Office Theme</vt:lpstr>
      <vt:lpstr>Solar Prize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Frenzl, John</dc:creator>
  <cp:lastModifiedBy>MICHAEL PETRIN</cp:lastModifiedBy>
  <cp:revision>16</cp:revision>
  <dcterms:created xsi:type="dcterms:W3CDTF">2019-05-01T19:33:20Z</dcterms:created>
  <dcterms:modified xsi:type="dcterms:W3CDTF">2019-05-20T03:23:15Z</dcterms:modified>
</cp:coreProperties>
</file>