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40" r:id="rId2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9E9C"/>
    <a:srgbClr val="00FF00"/>
    <a:srgbClr val="F7CFB3"/>
    <a:srgbClr val="FBE7D9"/>
    <a:srgbClr val="BFEBEA"/>
    <a:srgbClr val="F4B890"/>
    <a:srgbClr val="DE6617"/>
    <a:srgbClr val="9FE1DF"/>
    <a:srgbClr val="8ADAD8"/>
    <a:srgbClr val="70D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2132" autoAdjust="0"/>
    <p:restoredTop sz="92460" autoAdjust="0"/>
  </p:normalViewPr>
  <p:slideViewPr>
    <p:cSldViewPr>
      <p:cViewPr varScale="1">
        <p:scale>
          <a:sx n="97" d="100"/>
          <a:sy n="97" d="100"/>
        </p:scale>
        <p:origin x="1207" y="29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22FB2-0325-4F9D-8186-BDA199248106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954F94-F031-42B8-83F8-066D8F79D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500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56D850-A6D6-430A-BCB7-0F0D056664D7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71218-7865-4634-9BA1-7F1EBEC53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675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71218-7865-4634-9BA1-7F1EBEC53C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76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90486"/>
          <p:cNvSpPr>
            <a:spLocks noChangeArrowheads="1"/>
          </p:cNvSpPr>
          <p:nvPr userDrawn="1"/>
        </p:nvSpPr>
        <p:spPr bwMode="auto">
          <a:xfrm>
            <a:off x="1589" y="4709584"/>
            <a:ext cx="3243263" cy="709083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90487"/>
          <p:cNvSpPr>
            <a:spLocks noChangeArrowheads="1"/>
          </p:cNvSpPr>
          <p:nvPr userDrawn="1"/>
        </p:nvSpPr>
        <p:spPr bwMode="auto">
          <a:xfrm>
            <a:off x="1589" y="0"/>
            <a:ext cx="3243263" cy="4770438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90488"/>
          <p:cNvSpPr>
            <a:spLocks noChangeArrowheads="1"/>
          </p:cNvSpPr>
          <p:nvPr userDrawn="1"/>
        </p:nvSpPr>
        <p:spPr bwMode="auto">
          <a:xfrm>
            <a:off x="1589" y="5373688"/>
            <a:ext cx="3243263" cy="341313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324100"/>
            <a:ext cx="7772400" cy="493052"/>
          </a:xfrm>
        </p:spPr>
        <p:txBody>
          <a:bodyPr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803071"/>
            <a:ext cx="6400800" cy="43542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67225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477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811"/>
            <a:ext cx="8229600" cy="377163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80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688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00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82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77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15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303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41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84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9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8620125" y="3"/>
            <a:ext cx="533400" cy="971549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7799388" y="3"/>
            <a:ext cx="960438" cy="971549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11"/>
          <p:cNvSpPr>
            <a:spLocks noChangeArrowheads="1"/>
          </p:cNvSpPr>
          <p:nvPr userDrawn="1"/>
        </p:nvSpPr>
        <p:spPr bwMode="auto">
          <a:xfrm>
            <a:off x="0" y="3"/>
            <a:ext cx="7837488" cy="971549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00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fld id="{F54C93B1-FCDD-4EE2-9D2A-962769FD0B9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209796" y="1028700"/>
            <a:ext cx="858004" cy="54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40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Calibri" panose="020F0502020204030204" pitchFamily="34" charset="0"/>
          <a:ea typeface="+mj-ea"/>
          <a:cs typeface="Microsoft Sans Serif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libri" panose="020F0502020204030204" pitchFamily="34" charset="0"/>
          <a:ea typeface="+mn-ea"/>
          <a:cs typeface="Microsoft Sans Serif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Microsoft Sans Serif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Microsoft Sans Serif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Microsoft Sans Serif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Microsoft Sans Serif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647700"/>
          </a:xfrm>
        </p:spPr>
        <p:txBody>
          <a:bodyPr>
            <a:normAutofit fontScale="90000"/>
          </a:bodyPr>
          <a:lstStyle/>
          <a:p>
            <a:r>
              <a:rPr lang="en-US" sz="1800" b="1" dirty="0"/>
              <a:t>     Three port highly compact, high efficiency multi-port modular, power conversion system with decentralized energy storage utilizing a three-level Wide Band Gap (WBG) </a:t>
            </a:r>
            <a:r>
              <a:rPr lang="en-US" sz="1800" b="1" dirty="0" err="1"/>
              <a:t>SiC</a:t>
            </a:r>
            <a:r>
              <a:rPr lang="en-US" sz="1800" b="1" dirty="0"/>
              <a:t> based power module for 1500 V DC solar applications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1</a:t>
            </a:fld>
            <a:endParaRPr lang="en-US"/>
          </a:p>
        </p:txBody>
      </p:sp>
      <p:sp>
        <p:nvSpPr>
          <p:cNvPr id="5" name="Content Placeholder 5"/>
          <p:cNvSpPr txBox="1">
            <a:spLocks noGrp="1"/>
          </p:cNvSpPr>
          <p:nvPr>
            <p:ph idx="1"/>
          </p:nvPr>
        </p:nvSpPr>
        <p:spPr>
          <a:xfrm>
            <a:off x="76200" y="984030"/>
            <a:ext cx="4267200" cy="2425467"/>
          </a:xfrm>
          <a:prstGeom prst="rect">
            <a:avLst/>
          </a:prstGeom>
          <a:solidFill>
            <a:srgbClr val="1AB0E9">
              <a:lumMod val="20000"/>
              <a:lumOff val="80000"/>
            </a:srgbClr>
          </a:solidFill>
        </p:spPr>
        <p:txBody>
          <a:bodyPr>
            <a:normAutofit fontScale="4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2500" b="1" dirty="0">
                <a:solidFill>
                  <a:srgbClr val="1AB0E9">
                    <a:lumMod val="75000"/>
                  </a:srgbClr>
                </a:solidFill>
              </a:rPr>
              <a:t>Technology Summary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altLang="en-US" sz="2500" dirty="0">
                <a:solidFill>
                  <a:prstClr val="black"/>
                </a:solidFill>
              </a:rPr>
              <a:t>Develop extremely compact (&gt;6 kW/L), high efficiency 50kW-50W-100kW, three-port power conversion system based on three level </a:t>
            </a:r>
            <a:r>
              <a:rPr lang="en-US" altLang="en-US" sz="2500" dirty="0" err="1">
                <a:solidFill>
                  <a:prstClr val="black"/>
                </a:solidFill>
              </a:rPr>
              <a:t>SiC</a:t>
            </a:r>
            <a:r>
              <a:rPr lang="en-US" altLang="en-US" sz="2500" dirty="0">
                <a:solidFill>
                  <a:prstClr val="black"/>
                </a:solidFill>
              </a:rPr>
              <a:t> modular power configuration (PEBB based )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altLang="en-US" sz="2500" dirty="0">
                <a:solidFill>
                  <a:prstClr val="black"/>
                </a:solidFill>
              </a:rPr>
              <a:t>Introduce Solid </a:t>
            </a:r>
            <a:r>
              <a:rPr lang="en-US" altLang="en-US" sz="2500" dirty="0" err="1">
                <a:solidFill>
                  <a:prstClr val="black"/>
                </a:solidFill>
              </a:rPr>
              <a:t>Stae</a:t>
            </a:r>
            <a:r>
              <a:rPr lang="en-US" altLang="en-US" sz="2500" dirty="0">
                <a:solidFill>
                  <a:prstClr val="black"/>
                </a:solidFill>
              </a:rPr>
              <a:t> Transformer to </a:t>
            </a:r>
            <a:r>
              <a:rPr lang="en-US" altLang="en-US" sz="2500" dirty="0" err="1">
                <a:solidFill>
                  <a:prstClr val="black"/>
                </a:solidFill>
              </a:rPr>
              <a:t>Soalr</a:t>
            </a:r>
            <a:r>
              <a:rPr lang="en-US" altLang="en-US" sz="2500" dirty="0">
                <a:solidFill>
                  <a:prstClr val="black"/>
                </a:solidFill>
              </a:rPr>
              <a:t> Industry which is an enabler for the future low voltage and medium voltage grid applications 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altLang="en-US" sz="2500" dirty="0">
                <a:solidFill>
                  <a:prstClr val="black"/>
                </a:solidFill>
              </a:rPr>
              <a:t>Demonstrate high-bandwidth FPGA based controller to take advantage of high switching frequency of SiC module.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altLang="en-US" sz="2500" dirty="0">
                <a:solidFill>
                  <a:prstClr val="black"/>
                </a:solidFill>
              </a:rPr>
              <a:t>Integration with 50 </a:t>
            </a:r>
            <a:r>
              <a:rPr lang="en-US" altLang="en-US" sz="2500" dirty="0" err="1">
                <a:solidFill>
                  <a:prstClr val="black"/>
                </a:solidFill>
              </a:rPr>
              <a:t>kWhr</a:t>
            </a:r>
            <a:r>
              <a:rPr lang="en-US" altLang="en-US" sz="2500" dirty="0">
                <a:solidFill>
                  <a:prstClr val="black"/>
                </a:solidFill>
              </a:rPr>
              <a:t> Li-ion battery to provide a system level solar-energy storage solution for compact, efficient, and decentralized system with improved reliability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76200" y="3416066"/>
            <a:ext cx="4267200" cy="2260834"/>
          </a:xfrm>
          <a:prstGeom prst="rect">
            <a:avLst/>
          </a:prstGeom>
          <a:solidFill>
            <a:srgbClr val="D8D9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7338" indent="-287338" defTabSz="457200">
              <a:spcBef>
                <a:spcPct val="20000"/>
              </a:spcBef>
              <a:buClr>
                <a:schemeClr val="accent2"/>
              </a:buClr>
              <a:buSzPct val="120000"/>
              <a:buFont typeface="Lucida Grande"/>
              <a:buChar char="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1185B1"/>
                </a:solidFill>
              </a:rPr>
              <a:t>Technology and Economical Impact</a:t>
            </a:r>
          </a:p>
          <a:p>
            <a:pPr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200" dirty="0">
                <a:solidFill>
                  <a:srgbClr val="000000"/>
                </a:solidFill>
                <a:latin typeface="+mj-lt"/>
              </a:rPr>
              <a:t>Introduction of </a:t>
            </a:r>
            <a:r>
              <a:rPr lang="en-US" altLang="en-US" sz="1200" dirty="0" err="1">
                <a:solidFill>
                  <a:srgbClr val="000000"/>
                </a:solidFill>
                <a:latin typeface="+mj-lt"/>
              </a:rPr>
              <a:t>SiC</a:t>
            </a:r>
            <a:r>
              <a:rPr lang="en-US" altLang="en-US" sz="1200" dirty="0">
                <a:solidFill>
                  <a:srgbClr val="000000"/>
                </a:solidFill>
                <a:latin typeface="+mj-lt"/>
              </a:rPr>
              <a:t> based next generation power electronics systems to future 1500 VDC solar systems with high energy harness efficiency</a:t>
            </a:r>
          </a:p>
          <a:p>
            <a:pPr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200" dirty="0">
                <a:solidFill>
                  <a:srgbClr val="000000"/>
                </a:solidFill>
                <a:latin typeface="+mj-lt"/>
              </a:rPr>
              <a:t>Penetration of </a:t>
            </a:r>
            <a:r>
              <a:rPr lang="en-US" altLang="en-US" sz="1200" dirty="0" err="1">
                <a:solidFill>
                  <a:srgbClr val="000000"/>
                </a:solidFill>
                <a:latin typeface="+mj-lt"/>
              </a:rPr>
              <a:t>SiC</a:t>
            </a:r>
            <a:r>
              <a:rPr lang="en-US" altLang="en-US" sz="1200" dirty="0">
                <a:solidFill>
                  <a:srgbClr val="000000"/>
                </a:solidFill>
                <a:latin typeface="+mj-lt"/>
              </a:rPr>
              <a:t> based system will help to bring the </a:t>
            </a:r>
            <a:r>
              <a:rPr lang="en-US" altLang="en-US" sz="1200" dirty="0" err="1">
                <a:solidFill>
                  <a:srgbClr val="000000"/>
                </a:solidFill>
                <a:latin typeface="+mj-lt"/>
              </a:rPr>
              <a:t>SiC</a:t>
            </a:r>
            <a:r>
              <a:rPr lang="en-US" altLang="en-US" sz="1200" dirty="0">
                <a:solidFill>
                  <a:srgbClr val="000000"/>
                </a:solidFill>
                <a:latin typeface="+mj-lt"/>
              </a:rPr>
              <a:t> based PE system cost down and further </a:t>
            </a:r>
            <a:r>
              <a:rPr lang="en-US" altLang="en-US" sz="1200" dirty="0" err="1">
                <a:solidFill>
                  <a:srgbClr val="000000"/>
                </a:solidFill>
                <a:latin typeface="+mj-lt"/>
              </a:rPr>
              <a:t>SiC</a:t>
            </a:r>
            <a:r>
              <a:rPr lang="en-US" altLang="en-US" sz="1200" dirty="0">
                <a:solidFill>
                  <a:srgbClr val="000000"/>
                </a:solidFill>
                <a:latin typeface="+mj-lt"/>
              </a:rPr>
              <a:t> usage. </a:t>
            </a:r>
          </a:p>
          <a:p>
            <a:pPr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200" dirty="0">
                <a:solidFill>
                  <a:srgbClr val="000000"/>
                </a:solidFill>
                <a:latin typeface="+mj-lt"/>
              </a:rPr>
              <a:t>This configuration can be an excellent applications for fast growing Electric vehicle including V2G (Vehicle-to-Grid) and V2L (Vehicle-to-Load)</a:t>
            </a:r>
          </a:p>
          <a:p>
            <a:pPr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200" dirty="0">
                <a:solidFill>
                  <a:srgbClr val="000000"/>
                </a:solidFill>
                <a:latin typeface="+mj-lt"/>
              </a:rPr>
              <a:t>4</a:t>
            </a:r>
            <a:r>
              <a:rPr lang="en-US" altLang="en-US" sz="1200" baseline="30000" dirty="0">
                <a:solidFill>
                  <a:srgbClr val="000000"/>
                </a:solidFill>
                <a:latin typeface="+mj-lt"/>
              </a:rPr>
              <a:t>th</a:t>
            </a:r>
            <a:r>
              <a:rPr lang="en-US" altLang="en-US" sz="1200" dirty="0">
                <a:solidFill>
                  <a:srgbClr val="000000"/>
                </a:solidFill>
                <a:latin typeface="+mj-lt"/>
              </a:rPr>
              <a:t>  DC-DC port can be added to support EV 12V/48V Loads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343400" y="972400"/>
            <a:ext cx="4872826" cy="4704499"/>
          </a:xfrm>
          <a:prstGeom prst="rect">
            <a:avLst/>
          </a:prstGeom>
          <a:solidFill>
            <a:srgbClr val="9DA0A3">
              <a:lumMod val="40000"/>
              <a:lumOff val="60000"/>
            </a:srgbClr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400" b="1" dirty="0">
                <a:solidFill>
                  <a:srgbClr val="1185B1"/>
                </a:solidFill>
              </a:rPr>
              <a:t>Technology Enablers</a:t>
            </a:r>
            <a:endParaRPr lang="en-US" altLang="en-US" sz="1400" kern="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50081" y="1592581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343400" y="3640407"/>
            <a:ext cx="492759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/>
              <a:t>Imagen’s Proprietary Power Electronics Packaging/magnetic design</a:t>
            </a:r>
          </a:p>
          <a:p>
            <a:endParaRPr lang="en-US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/>
              <a:t>Low Inductive </a:t>
            </a:r>
            <a:r>
              <a:rPr lang="en-US" sz="1300" dirty="0" err="1"/>
              <a:t>SiC</a:t>
            </a:r>
            <a:r>
              <a:rPr lang="en-US" sz="1300" dirty="0"/>
              <a:t> Power Module Packaging in 3-Level configuration supported by High frequency magnetics</a:t>
            </a:r>
          </a:p>
          <a:p>
            <a:endParaRPr lang="en-US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/>
              <a:t>High bandwidth FPGA based control with control step time &lt;0.1us</a:t>
            </a:r>
          </a:p>
          <a:p>
            <a:endParaRPr lang="en-US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/>
              <a:t>Innovative faster controls for common mode voltage and neutral </a:t>
            </a:r>
          </a:p>
          <a:p>
            <a:r>
              <a:rPr lang="en-US" sz="1300" dirty="0"/>
              <a:t>        point voltage controls  including reduced EMI</a:t>
            </a:r>
          </a:p>
          <a:p>
            <a:endParaRPr lang="en-US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 dirty="0"/>
          </a:p>
        </p:txBody>
      </p:sp>
      <p:sp>
        <p:nvSpPr>
          <p:cNvPr id="13" name="TextBox 12"/>
          <p:cNvSpPr txBox="1"/>
          <p:nvPr/>
        </p:nvSpPr>
        <p:spPr>
          <a:xfrm>
            <a:off x="7391400" y="40005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172200" y="169550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681" y="1257300"/>
            <a:ext cx="4791545" cy="194490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424681" y="1392526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Imagen’s Compact Inverter</a:t>
            </a:r>
          </a:p>
          <a:p>
            <a:r>
              <a:rPr lang="en-US" sz="1000" dirty="0"/>
              <a:t>Technology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95800" y="2396690"/>
            <a:ext cx="9621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Hi-Speed FPGA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4876800" y="1695501"/>
            <a:ext cx="100061" cy="36933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724400" y="2564484"/>
            <a:ext cx="202430" cy="7842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"/>
            <a:ext cx="759594" cy="433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705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78183"/>
      </a:accent1>
      <a:accent2>
        <a:srgbClr val="99CC33"/>
      </a:accent2>
      <a:accent3>
        <a:srgbClr val="3399CC"/>
      </a:accent3>
      <a:accent4>
        <a:srgbClr val="66CC33"/>
      </a:accent4>
      <a:accent5>
        <a:srgbClr val="66CCCC"/>
      </a:accent5>
      <a:accent6>
        <a:srgbClr val="CCCC3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4784</TotalTime>
  <Words>269</Words>
  <Application>Microsoft Office PowerPoint</Application>
  <PresentationFormat>On-screen Show (16:10)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Microsoft Sans Serif</vt:lpstr>
      <vt:lpstr>Office Theme</vt:lpstr>
      <vt:lpstr>     Three port highly compact, high efficiency multi-port modular, power conversion system with decentralized energy storage utilizing a three-level Wide Band Gap (WBG) SiC based power module for 1500 V DC solar applications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Company</dc:creator>
  <cp:lastModifiedBy>Ajith wijena</cp:lastModifiedBy>
  <cp:revision>276</cp:revision>
  <dcterms:created xsi:type="dcterms:W3CDTF">2013-12-25T12:45:28Z</dcterms:created>
  <dcterms:modified xsi:type="dcterms:W3CDTF">2019-05-20T01:17:20Z</dcterms:modified>
</cp:coreProperties>
</file>