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0B615-43DE-49C5-AACD-CDDEFD4DCE5B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F6410-F84B-48D1-A975-D4A458E0B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746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0B615-43DE-49C5-AACD-CDDEFD4DCE5B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F6410-F84B-48D1-A975-D4A458E0B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518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0B615-43DE-49C5-AACD-CDDEFD4DCE5B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F6410-F84B-48D1-A975-D4A458E0B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547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0B615-43DE-49C5-AACD-CDDEFD4DCE5B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F6410-F84B-48D1-A975-D4A458E0B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803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0B615-43DE-49C5-AACD-CDDEFD4DCE5B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F6410-F84B-48D1-A975-D4A458E0B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086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0B615-43DE-49C5-AACD-CDDEFD4DCE5B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F6410-F84B-48D1-A975-D4A458E0B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81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0B615-43DE-49C5-AACD-CDDEFD4DCE5B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F6410-F84B-48D1-A975-D4A458E0B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607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0B615-43DE-49C5-AACD-CDDEFD4DCE5B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F6410-F84B-48D1-A975-D4A458E0B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730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0B615-43DE-49C5-AACD-CDDEFD4DCE5B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F6410-F84B-48D1-A975-D4A458E0B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769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0B615-43DE-49C5-AACD-CDDEFD4DCE5B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F6410-F84B-48D1-A975-D4A458E0B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923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0B615-43DE-49C5-AACD-CDDEFD4DCE5B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F6410-F84B-48D1-A975-D4A458E0B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899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0B615-43DE-49C5-AACD-CDDEFD4DCE5B}" type="datetimeFigureOut">
              <a:rPr lang="en-US" smtClean="0"/>
              <a:t>5/13/2019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F6410-F84B-48D1-A975-D4A458E0BB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24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8755" y="409885"/>
            <a:ext cx="7080096" cy="32896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100" b="1" dirty="0"/>
              <a:t>Project: 1st Step Solar</a:t>
            </a:r>
          </a:p>
          <a:p>
            <a:pPr marL="0" indent="0">
              <a:buNone/>
            </a:pPr>
            <a:r>
              <a:rPr lang="en-US" sz="2100" b="1" i="1" dirty="0">
                <a:solidFill>
                  <a:srgbClr val="0070C0"/>
                </a:solidFill>
              </a:rPr>
              <a:t>Goal:  </a:t>
            </a:r>
            <a:r>
              <a:rPr lang="en-US" sz="2100" b="1" dirty="0">
                <a:solidFill>
                  <a:srgbClr val="C00000"/>
                </a:solidFill>
              </a:rPr>
              <a:t>Accelerate the adoption of residential rooftop solar</a:t>
            </a:r>
            <a:r>
              <a:rPr lang="en-US" sz="2100" dirty="0">
                <a:solidFill>
                  <a:srgbClr val="C00000"/>
                </a:solidFill>
              </a:rPr>
              <a:t>.  </a:t>
            </a:r>
          </a:p>
          <a:p>
            <a:pPr marL="0" indent="0">
              <a:buNone/>
            </a:pPr>
            <a:r>
              <a:rPr lang="en-US" sz="2100" b="1" i="1" dirty="0">
                <a:solidFill>
                  <a:srgbClr val="0070C0"/>
                </a:solidFill>
              </a:rPr>
              <a:t>Challenge:  </a:t>
            </a:r>
            <a:r>
              <a:rPr lang="en-US" sz="2100" dirty="0"/>
              <a:t>There are homeowners interested in solar panels who haven’t yet acted.  We will move them forward by making rooftop solar simple, scalable, and paying back.</a:t>
            </a:r>
          </a:p>
          <a:p>
            <a:pPr marL="0" indent="0">
              <a:buNone/>
            </a:pPr>
            <a:r>
              <a:rPr lang="en-US" sz="2100" b="1" i="1" dirty="0">
                <a:solidFill>
                  <a:srgbClr val="0070C0"/>
                </a:solidFill>
              </a:rPr>
              <a:t>Plan:  </a:t>
            </a:r>
            <a:r>
              <a:rPr lang="en-US" sz="2100" dirty="0"/>
              <a:t>Offer a plug-in solar appliance for $400.</a:t>
            </a:r>
            <a:br>
              <a:rPr lang="en-US" sz="2100" dirty="0"/>
            </a:br>
            <a:r>
              <a:rPr lang="en-US" sz="2100" dirty="0"/>
              <a:t>Homeowner setup will be as easy as putting a light-up Santa Claus on one’s roof.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18322" y="4663011"/>
            <a:ext cx="5475300" cy="17851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/>
              <a:t>Initial Cost:  $430</a:t>
            </a:r>
          </a:p>
          <a:p>
            <a:r>
              <a:rPr lang="en-US" sz="2200" dirty="0"/>
              <a:t>After 30% Tax Credit:  $300</a:t>
            </a:r>
          </a:p>
          <a:p>
            <a:r>
              <a:rPr lang="en-US" sz="2200" dirty="0"/>
              <a:t>Electric Bill Reduction:  $80/year</a:t>
            </a:r>
          </a:p>
          <a:p>
            <a:pPr algn="r"/>
            <a:r>
              <a:rPr lang="en-US" sz="2200" dirty="0"/>
              <a:t>x 4 years = $320</a:t>
            </a:r>
            <a:br>
              <a:rPr lang="en-US" sz="2200" dirty="0"/>
            </a:br>
            <a:r>
              <a:rPr lang="en-US" sz="2200" b="1" dirty="0">
                <a:solidFill>
                  <a:srgbClr val="C00000"/>
                </a:solidFill>
              </a:rPr>
              <a:t>Solar panels pay back in FOUR years!!!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5601" y="271384"/>
            <a:ext cx="30703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/>
              <a:t>Team Catalyst</a:t>
            </a:r>
          </a:p>
        </p:txBody>
      </p:sp>
      <p:pic>
        <p:nvPicPr>
          <p:cNvPr id="5" name="Picture 4" descr="A picture containing outdoor, ground, sky, building&#10;&#10;Description automatically generated">
            <a:extLst>
              <a:ext uri="{FF2B5EF4-FFF2-40B4-BE49-F238E27FC236}">
                <a16:creationId xmlns:a16="http://schemas.microsoft.com/office/drawing/2014/main" id="{DF59EC3D-AADF-4BBC-BB1B-EF7D0F5DDCB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76" b="14758"/>
          <a:stretch/>
        </p:blipFill>
        <p:spPr>
          <a:xfrm>
            <a:off x="8049475" y="3322040"/>
            <a:ext cx="3759375" cy="31260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0AA808-96A4-4E78-9606-CE597C93D1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43" t="32006"/>
          <a:stretch/>
        </p:blipFill>
        <p:spPr>
          <a:xfrm>
            <a:off x="383150" y="865940"/>
            <a:ext cx="3924325" cy="348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172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2661</TotalTime>
  <Words>86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Ford Motor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Pursifull, Ross (R.D.)</dc:creator>
  <cp:lastModifiedBy>Bonnie Krueger</cp:lastModifiedBy>
  <cp:revision>22</cp:revision>
  <cp:lastPrinted>2018-10-03T21:57:29Z</cp:lastPrinted>
  <dcterms:created xsi:type="dcterms:W3CDTF">2018-09-16T15:40:23Z</dcterms:created>
  <dcterms:modified xsi:type="dcterms:W3CDTF">2019-05-14T00:01:46Z</dcterms:modified>
</cp:coreProperties>
</file>