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7" r:id="rId2"/>
    <p:sldId id="281" r:id="rId3"/>
    <p:sldId id="294" r:id="rId4"/>
    <p:sldId id="290" r:id="rId5"/>
    <p:sldId id="302" r:id="rId6"/>
    <p:sldId id="300" r:id="rId7"/>
    <p:sldId id="297" r:id="rId8"/>
    <p:sldId id="305" r:id="rId9"/>
    <p:sldId id="303" r:id="rId10"/>
    <p:sldId id="291" r:id="rId11"/>
    <p:sldId id="306" r:id="rId12"/>
    <p:sldId id="288" r:id="rId13"/>
    <p:sldId id="307" r:id="rId14"/>
    <p:sldId id="299" r:id="rId15"/>
    <p:sldId id="308" r:id="rId16"/>
    <p:sldId id="298" r:id="rId17"/>
    <p:sldId id="310" r:id="rId18"/>
    <p:sldId id="315" r:id="rId19"/>
    <p:sldId id="258" r:id="rId20"/>
    <p:sldId id="309" r:id="rId21"/>
    <p:sldId id="311" r:id="rId22"/>
    <p:sldId id="312" r:id="rId23"/>
    <p:sldId id="313" r:id="rId24"/>
    <p:sldId id="295" r:id="rId25"/>
    <p:sldId id="289" r:id="rId26"/>
    <p:sldId id="29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edical" id="{0B5241F4-FA2B-4F93-A014-6D382E84A7F4}">
          <p14:sldIdLst>
            <p14:sldId id="257"/>
            <p14:sldId id="281"/>
            <p14:sldId id="294"/>
            <p14:sldId id="290"/>
            <p14:sldId id="302"/>
            <p14:sldId id="300"/>
            <p14:sldId id="297"/>
            <p14:sldId id="305"/>
            <p14:sldId id="303"/>
            <p14:sldId id="291"/>
            <p14:sldId id="306"/>
            <p14:sldId id="288"/>
            <p14:sldId id="307"/>
            <p14:sldId id="299"/>
            <p14:sldId id="308"/>
            <p14:sldId id="298"/>
            <p14:sldId id="310"/>
            <p14:sldId id="315"/>
            <p14:sldId id="258"/>
            <p14:sldId id="309"/>
            <p14:sldId id="311"/>
            <p14:sldId id="312"/>
            <p14:sldId id="313"/>
            <p14:sldId id="295"/>
            <p14:sldId id="289"/>
            <p14:sldId id="296"/>
          </p14:sldIdLst>
        </p14:section>
      </p14:sectionLst>
    </p:ext>
    <p:ext uri="{EFAFB233-063F-42B5-8137-9DF3F51BA10A}">
      <p15:sldGuideLst xmlns="" xmlns:p15="http://schemas.microsoft.com/office/powerpoint/2012/main">
        <p15:guide id="1" orient="horz" pos="312" userDrawn="1">
          <p15:clr>
            <a:srgbClr val="A4A3A4"/>
          </p15:clr>
        </p15:guide>
        <p15:guide id="2" pos="3840" userDrawn="1">
          <p15:clr>
            <a:srgbClr val="A4A3A4"/>
          </p15:clr>
        </p15:guide>
        <p15:guide id="3" pos="312" userDrawn="1">
          <p15:clr>
            <a:srgbClr val="A4A3A4"/>
          </p15:clr>
        </p15:guide>
        <p15:guide id="4" orient="horz" pos="2260" userDrawn="1">
          <p15:clr>
            <a:srgbClr val="A4A3A4"/>
          </p15:clr>
        </p15:guide>
        <p15:guide id="5" pos="7355" userDrawn="1">
          <p15:clr>
            <a:srgbClr val="A4A3A4"/>
          </p15:clr>
        </p15:guide>
        <p15:guide id="6" orient="horz" pos="3974"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B779A"/>
    <a:srgbClr val="0C9FBE"/>
    <a:srgbClr val="F3C8A6"/>
    <a:srgbClr val="262626"/>
    <a:srgbClr val="525252"/>
    <a:srgbClr val="F2F2F2"/>
    <a:srgbClr val="00B0F0"/>
    <a:srgbClr val="BFBFBF"/>
    <a:srgbClr val="393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24" autoAdjust="0"/>
    <p:restoredTop sz="94374" autoAdjust="0"/>
  </p:normalViewPr>
  <p:slideViewPr>
    <p:cSldViewPr snapToGrid="0" showGuides="1">
      <p:cViewPr>
        <p:scale>
          <a:sx n="100" d="100"/>
          <a:sy n="100" d="100"/>
        </p:scale>
        <p:origin x="-1280" y="-536"/>
      </p:cViewPr>
      <p:guideLst>
        <p:guide orient="horz" pos="312"/>
        <p:guide orient="horz" pos="2260"/>
        <p:guide orient="horz" pos="3974"/>
        <p:guide pos="3840"/>
        <p:guide pos="312"/>
        <p:guide pos="7355"/>
      </p:guideLst>
    </p:cSldViewPr>
  </p:slideViewPr>
  <p:notesTextViewPr>
    <p:cViewPr>
      <p:scale>
        <a:sx n="3" d="2"/>
        <a:sy n="3" d="2"/>
      </p:scale>
      <p:origin x="0" y="0"/>
    </p:cViewPr>
  </p:notesTextViewPr>
  <p:sorterViewPr>
    <p:cViewPr>
      <p:scale>
        <a:sx n="90" d="100"/>
        <a:sy n="90" d="100"/>
      </p:scale>
      <p:origin x="0" y="-5970"/>
    </p:cViewPr>
  </p:sorterViewPr>
  <p:notesViewPr>
    <p:cSldViewPr snapToGrid="0" showGuides="1">
      <p:cViewPr varScale="1">
        <p:scale>
          <a:sx n="84" d="100"/>
          <a:sy n="84" d="100"/>
        </p:scale>
        <p:origin x="2976" y="102"/>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658D4C-FD6E-4A0F-9F0F-419FEFCA198E}" type="datetimeFigureOut">
              <a:rPr lang="en-US" smtClean="0"/>
              <a:t>8/23/18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39C022-20CB-4A80-9C46-E59B8FC26103}" type="slidenum">
              <a:rPr lang="en-US" smtClean="0"/>
              <a:t>‹#›</a:t>
            </a:fld>
            <a:endParaRPr lang="en-US" dirty="0"/>
          </a:p>
        </p:txBody>
      </p:sp>
    </p:spTree>
    <p:extLst>
      <p:ext uri="{BB962C8B-B14F-4D97-AF65-F5344CB8AC3E}">
        <p14:creationId xmlns:p14="http://schemas.microsoft.com/office/powerpoint/2010/main" val="2079567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9ED6A-9395-478F-AAAD-EC025A98B6AF}" type="datetimeFigureOut">
              <a:rPr lang="en-GB" smtClean="0"/>
              <a:t>8/23/18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8787C3-2949-481F-9692-EA051421C2C7}" type="slidenum">
              <a:rPr lang="en-GB" smtClean="0"/>
              <a:t>‹#›</a:t>
            </a:fld>
            <a:endParaRPr lang="en-GB" dirty="0"/>
          </a:p>
        </p:txBody>
      </p:sp>
    </p:spTree>
    <p:extLst>
      <p:ext uri="{BB962C8B-B14F-4D97-AF65-F5344CB8AC3E}">
        <p14:creationId xmlns:p14="http://schemas.microsoft.com/office/powerpoint/2010/main" val="271410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ustom Layout">
    <p:spTree>
      <p:nvGrpSpPr>
        <p:cNvPr id="1" name=""/>
        <p:cNvGrpSpPr/>
        <p:nvPr/>
      </p:nvGrpSpPr>
      <p:grpSpPr>
        <a:xfrm>
          <a:off x="0" y="0"/>
          <a:ext cx="0" cy="0"/>
          <a:chOff x="0" y="0"/>
          <a:chExt cx="0" cy="0"/>
        </a:xfrm>
      </p:grpSpPr>
      <p:sp>
        <p:nvSpPr>
          <p:cNvPr id="6" name="Flowchart: Delay 5"/>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sp>
        <p:nvSpPr>
          <p:cNvPr id="39" name="Text Placeholder 34"/>
          <p:cNvSpPr>
            <a:spLocks noGrp="1"/>
          </p:cNvSpPr>
          <p:nvPr>
            <p:ph type="body" sz="quarter" idx="11"/>
          </p:nvPr>
        </p:nvSpPr>
        <p:spPr>
          <a:xfrm>
            <a:off x="2224443" y="281219"/>
            <a:ext cx="7743115" cy="781099"/>
          </a:xfrm>
        </p:spPr>
        <p:txBody>
          <a:bodyPr>
            <a:normAutofit/>
          </a:bodyPr>
          <a:lstStyle>
            <a:lvl1pPr marL="0" indent="0" algn="ctr">
              <a:lnSpc>
                <a:spcPct val="150000"/>
              </a:lnSpc>
              <a:spcBef>
                <a:spcPts val="0"/>
              </a:spcBef>
              <a:buNone/>
              <a:defRPr sz="3200" b="1">
                <a:latin typeface="+mj-lt"/>
              </a:defRPr>
            </a:lvl1pPr>
          </a:lstStyle>
          <a:p>
            <a:pPr lvl="0"/>
            <a:endParaRPr lang="en-GB" dirty="0"/>
          </a:p>
        </p:txBody>
      </p:sp>
      <p:grpSp>
        <p:nvGrpSpPr>
          <p:cNvPr id="90" name="Group 89"/>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91"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4"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5"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6"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8"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9"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0"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4"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5"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1"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2"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3"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4"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115" name="Freeform 9"/>
          <p:cNvSpPr>
            <a:spLocks/>
          </p:cNvSpPr>
          <p:nvPr userDrawn="1"/>
        </p:nvSpPr>
        <p:spPr bwMode="auto">
          <a:xfrm>
            <a:off x="5692775" y="1306855"/>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6" name="Text Placeholder 4"/>
          <p:cNvSpPr>
            <a:spLocks noGrp="1"/>
          </p:cNvSpPr>
          <p:nvPr>
            <p:ph type="body" sz="quarter" idx="12" hasCustomPrompt="1"/>
          </p:nvPr>
        </p:nvSpPr>
        <p:spPr>
          <a:xfrm>
            <a:off x="2211388" y="939446"/>
            <a:ext cx="7756525" cy="341312"/>
          </a:xfrm>
        </p:spPr>
        <p:txBody>
          <a:bodyPr>
            <a:normAutofit/>
          </a:bodyPr>
          <a:lstStyle>
            <a:lvl1pPr marL="0" indent="0" algn="ctr">
              <a:buNone/>
              <a:defRPr sz="1100"/>
            </a:lvl1pPr>
          </a:lstStyle>
          <a:p>
            <a:pPr lvl="0"/>
            <a:r>
              <a:rPr lang="en-US" sz="1100" dirty="0"/>
              <a:t>Insert subtitle here</a:t>
            </a:r>
            <a:endParaRPr lang="en-US" dirty="0"/>
          </a:p>
        </p:txBody>
      </p:sp>
    </p:spTree>
    <p:extLst>
      <p:ext uri="{BB962C8B-B14F-4D97-AF65-F5344CB8AC3E}">
        <p14:creationId xmlns:p14="http://schemas.microsoft.com/office/powerpoint/2010/main" val="33963876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fade">
                                      <p:cBhvr>
                                        <p:cTn id="7" dur="500"/>
                                        <p:tgtEl>
                                          <p:spTgt spid="3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6">
                                            <p:txEl>
                                              <p:pRg st="0" end="0"/>
                                            </p:txEl>
                                          </p:spTgt>
                                        </p:tgtEl>
                                        <p:attrNameLst>
                                          <p:attrName>style.visibility</p:attrName>
                                        </p:attrNameLst>
                                      </p:cBhvr>
                                      <p:to>
                                        <p:strVal val="visible"/>
                                      </p:to>
                                    </p:set>
                                    <p:animEffect transition="in" filter="fade">
                                      <p:cBhvr>
                                        <p:cTn id="11" dur="500"/>
                                        <p:tgtEl>
                                          <p:spTgt spid="116">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barn(inVertical)">
                                      <p:cBhvr>
                                        <p:cTn id="15"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tmplLst>
          <p:tmpl lvl="1">
            <p:tnLst>
              <p:par>
                <p:cTn xmlns:p14="http://schemas.microsoft.com/office/powerpoint/2010/main" presetID="10" presetClass="entr" presetSubtype="0" fill="hold" nodeType="withEffect" nodePh="1">
                  <p:stCondLst>
                    <p:cond delay="0"/>
                  </p:stCondLst>
                  <p:endCondLst>
                    <p:cond delay="0"/>
                  </p:end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115" grpId="0" animBg="1"/>
      <p:bldP spid="116"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116"/>
                        </p:tgtEl>
                        <p:attrNameLst>
                          <p:attrName>style.visibility</p:attrName>
                        </p:attrNameLst>
                      </p:cBhvr>
                      <p:to>
                        <p:strVal val="visible"/>
                      </p:to>
                    </p:set>
                    <p:animEffect transition="in" filter="fade">
                      <p:cBhvr>
                        <p:cTn dur="500"/>
                        <p:tgtEl>
                          <p:spTgt spid="116"/>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Custom Layout">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4891088" y="928688"/>
            <a:ext cx="6575425" cy="5929312"/>
          </a:xfrm>
        </p:spPr>
        <p:txBody>
          <a:bodyPr/>
          <a:lstStyle/>
          <a:p>
            <a:endParaRPr lang="en-GB" dirty="0"/>
          </a:p>
        </p:txBody>
      </p:sp>
      <p:sp>
        <p:nvSpPr>
          <p:cNvPr id="37" name="Text Placeholder 34"/>
          <p:cNvSpPr>
            <a:spLocks noGrp="1"/>
          </p:cNvSpPr>
          <p:nvPr>
            <p:ph type="body" sz="quarter" idx="11"/>
          </p:nvPr>
        </p:nvSpPr>
        <p:spPr>
          <a:xfrm>
            <a:off x="960197" y="1766045"/>
            <a:ext cx="2724391" cy="1585912"/>
          </a:xfrm>
        </p:spPr>
        <p:txBody>
          <a:bodyPr>
            <a:normAutofit/>
          </a:bodyPr>
          <a:lstStyle>
            <a:lvl1pPr>
              <a:lnSpc>
                <a:spcPct val="150000"/>
              </a:lnSpc>
              <a:spcBef>
                <a:spcPts val="0"/>
              </a:spcBef>
              <a:defRPr sz="3200" b="1">
                <a:latin typeface="+mj-lt"/>
              </a:defRPr>
            </a:lvl1pPr>
          </a:lstStyle>
          <a:p>
            <a:pPr lvl="0"/>
            <a:endParaRPr lang="en-GB" dirty="0"/>
          </a:p>
        </p:txBody>
      </p:sp>
      <p:sp>
        <p:nvSpPr>
          <p:cNvPr id="65" name="Flowchart: Delay 64"/>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6" name="TextBox 65"/>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grpSp>
        <p:nvGrpSpPr>
          <p:cNvPr id="60" name="Group 59"/>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61"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2"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3"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4"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5"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6"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8"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9"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0"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4"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5"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1"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3988800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Custom Layout">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0" y="1766888"/>
            <a:ext cx="12192000" cy="3200400"/>
          </a:xfrm>
        </p:spPr>
        <p:txBody>
          <a:bodyPr/>
          <a:lstStyle/>
          <a:p>
            <a:endParaRPr lang="en-GB" dirty="0"/>
          </a:p>
        </p:txBody>
      </p:sp>
      <p:sp>
        <p:nvSpPr>
          <p:cNvPr id="41" name="Text Placeholder 34"/>
          <p:cNvSpPr>
            <a:spLocks noGrp="1"/>
          </p:cNvSpPr>
          <p:nvPr>
            <p:ph type="body" sz="quarter" idx="11"/>
          </p:nvPr>
        </p:nvSpPr>
        <p:spPr>
          <a:xfrm>
            <a:off x="2224443" y="281219"/>
            <a:ext cx="7743115" cy="781099"/>
          </a:xfrm>
        </p:spPr>
        <p:txBody>
          <a:bodyPr>
            <a:normAutofit/>
          </a:bodyPr>
          <a:lstStyle>
            <a:lvl1pPr marL="0" indent="0" algn="ctr">
              <a:lnSpc>
                <a:spcPct val="150000"/>
              </a:lnSpc>
              <a:spcBef>
                <a:spcPts val="0"/>
              </a:spcBef>
              <a:buNone/>
              <a:defRPr sz="3200" b="1">
                <a:latin typeface="+mj-lt"/>
              </a:defRPr>
            </a:lvl1pPr>
          </a:lstStyle>
          <a:p>
            <a:pPr lvl="0"/>
            <a:endParaRPr lang="en-GB" dirty="0"/>
          </a:p>
        </p:txBody>
      </p:sp>
      <p:sp>
        <p:nvSpPr>
          <p:cNvPr id="67" name="Flowchart: Delay 66"/>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TextBox 67"/>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sp>
        <p:nvSpPr>
          <p:cNvPr id="5" name="Text Placeholder 4"/>
          <p:cNvSpPr>
            <a:spLocks noGrp="1"/>
          </p:cNvSpPr>
          <p:nvPr>
            <p:ph type="body" sz="quarter" idx="12" hasCustomPrompt="1"/>
          </p:nvPr>
        </p:nvSpPr>
        <p:spPr>
          <a:xfrm>
            <a:off x="2211388" y="939446"/>
            <a:ext cx="7756525" cy="341312"/>
          </a:xfrm>
        </p:spPr>
        <p:txBody>
          <a:bodyPr>
            <a:normAutofit/>
          </a:bodyPr>
          <a:lstStyle>
            <a:lvl1pPr marL="0" indent="0" algn="ctr">
              <a:buNone/>
              <a:defRPr sz="1100"/>
            </a:lvl1pPr>
          </a:lstStyle>
          <a:p>
            <a:pPr lvl="0"/>
            <a:r>
              <a:rPr lang="en-US" sz="1100" dirty="0"/>
              <a:t>Insert subtitle here</a:t>
            </a:r>
            <a:endParaRPr lang="en-US" dirty="0"/>
          </a:p>
        </p:txBody>
      </p:sp>
      <p:sp>
        <p:nvSpPr>
          <p:cNvPr id="6" name="Rectangle 5"/>
          <p:cNvSpPr/>
          <p:nvPr userDrawn="1"/>
        </p:nvSpPr>
        <p:spPr>
          <a:xfrm>
            <a:off x="3048000" y="2967335"/>
            <a:ext cx="6096000" cy="923330"/>
          </a:xfrm>
          <a:prstGeom prst="rect">
            <a:avLst/>
          </a:prstGeom>
        </p:spPr>
        <p:txBody>
          <a:bodyPr>
            <a:spAutoFit/>
          </a:bodyPr>
          <a:lstStyle/>
          <a:p>
            <a:pPr algn="ctr">
              <a:lnSpc>
                <a:spcPct val="150000"/>
              </a:lnSpc>
            </a:pPr>
            <a:r>
              <a:rPr lang="en-US" sz="1800" dirty="0">
                <a:ea typeface="Open Sans Light" panose="020B0306030504020204" pitchFamily="34" charset="0"/>
                <a:cs typeface="Open Sans Light" panose="020B0306030504020204" pitchFamily="34" charset="0"/>
              </a:rPr>
              <a:t>farmers ensure that we will bring the best of the market to your</a:t>
            </a:r>
            <a:endParaRPr lang="id-ID" sz="1800" dirty="0">
              <a:ea typeface="Open Sans Light" panose="020B0306030504020204" pitchFamily="34" charset="0"/>
              <a:cs typeface="Open Sans Light" panose="020B0306030504020204" pitchFamily="34" charset="0"/>
            </a:endParaRPr>
          </a:p>
        </p:txBody>
      </p:sp>
      <p:grpSp>
        <p:nvGrpSpPr>
          <p:cNvPr id="63" name="Group 62"/>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64"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6"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9"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0"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1"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2"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5"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6"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7"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8"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9"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1"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4"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6"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7"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8"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9"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90" name="Freeform 9"/>
          <p:cNvSpPr>
            <a:spLocks/>
          </p:cNvSpPr>
          <p:nvPr userDrawn="1"/>
        </p:nvSpPr>
        <p:spPr bwMode="auto">
          <a:xfrm>
            <a:off x="5692775" y="1306855"/>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564609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1">
                                            <p:txEl>
                                              <p:pRg st="0" end="0"/>
                                            </p:txEl>
                                          </p:spTgt>
                                        </p:tgtEl>
                                        <p:attrNameLst>
                                          <p:attrName>style.visibility</p:attrName>
                                        </p:attrNameLst>
                                      </p:cBhvr>
                                      <p:to>
                                        <p:strVal val="visible"/>
                                      </p:to>
                                    </p:set>
                                    <p:animEffect transition="in" filter="fade">
                                      <p:cBhvr>
                                        <p:cTn id="7" dur="500"/>
                                        <p:tgtEl>
                                          <p:spTgt spid="4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barn(inVertical)">
                                      <p:cBhvr>
                                        <p:cTn id="15"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p:tmplLst>
          <p:tmpl lvl="1">
            <p:tnLst>
              <p:par>
                <p:cTn xmlns:p14="http://schemas.microsoft.com/office/powerpoint/2010/main" presetID="10" presetClass="entr" presetSubtype="0" fill="hold" nodeType="afterEffect" nodePh="1">
                  <p:stCondLst>
                    <p:cond delay="0"/>
                  </p:stCondLst>
                  <p:endCondLst>
                    <p:cond delay="0"/>
                  </p:end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5"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90"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Custom Layout">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1152525" y="2163763"/>
            <a:ext cx="9886950" cy="2360612"/>
          </a:xfrm>
        </p:spPr>
        <p:txBody>
          <a:bodyPr/>
          <a:lstStyle/>
          <a:p>
            <a:endParaRPr lang="en-GB" dirty="0"/>
          </a:p>
        </p:txBody>
      </p:sp>
      <p:sp>
        <p:nvSpPr>
          <p:cNvPr id="61" name="Flowchart: Delay 60"/>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TextBox 61"/>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sp>
        <p:nvSpPr>
          <p:cNvPr id="66" name="Text Placeholder 34"/>
          <p:cNvSpPr>
            <a:spLocks noGrp="1"/>
          </p:cNvSpPr>
          <p:nvPr>
            <p:ph type="body" sz="quarter" idx="11"/>
          </p:nvPr>
        </p:nvSpPr>
        <p:spPr>
          <a:xfrm>
            <a:off x="2224443" y="281219"/>
            <a:ext cx="7743115" cy="781099"/>
          </a:xfrm>
        </p:spPr>
        <p:txBody>
          <a:bodyPr>
            <a:normAutofit/>
          </a:bodyPr>
          <a:lstStyle>
            <a:lvl1pPr marL="0" indent="0" algn="ctr">
              <a:lnSpc>
                <a:spcPct val="150000"/>
              </a:lnSpc>
              <a:spcBef>
                <a:spcPts val="0"/>
              </a:spcBef>
              <a:buNone/>
              <a:defRPr sz="3200" b="1">
                <a:latin typeface="+mj-lt"/>
              </a:defRPr>
            </a:lvl1pPr>
          </a:lstStyle>
          <a:p>
            <a:pPr lvl="0"/>
            <a:endParaRPr lang="en-GB" dirty="0"/>
          </a:p>
        </p:txBody>
      </p:sp>
      <p:sp>
        <p:nvSpPr>
          <p:cNvPr id="68" name="Text Placeholder 4"/>
          <p:cNvSpPr>
            <a:spLocks noGrp="1"/>
          </p:cNvSpPr>
          <p:nvPr>
            <p:ph type="body" sz="quarter" idx="12" hasCustomPrompt="1"/>
          </p:nvPr>
        </p:nvSpPr>
        <p:spPr>
          <a:xfrm>
            <a:off x="2211388" y="939446"/>
            <a:ext cx="7756525" cy="341312"/>
          </a:xfrm>
        </p:spPr>
        <p:txBody>
          <a:bodyPr>
            <a:normAutofit/>
          </a:bodyPr>
          <a:lstStyle>
            <a:lvl1pPr marL="0" indent="0" algn="ctr">
              <a:buNone/>
              <a:defRPr sz="1100"/>
            </a:lvl1pPr>
          </a:lstStyle>
          <a:p>
            <a:pPr lvl="0"/>
            <a:r>
              <a:rPr lang="en-US" sz="1100" dirty="0"/>
              <a:t>Insert subtitle here</a:t>
            </a:r>
            <a:endParaRPr lang="en-US" dirty="0"/>
          </a:p>
        </p:txBody>
      </p:sp>
      <p:grpSp>
        <p:nvGrpSpPr>
          <p:cNvPr id="63" name="Group 62"/>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64"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9"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0"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1"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2"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5"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6"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7"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8"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9"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1"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4"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6"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7"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8"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9"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0"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91" name="Freeform 9"/>
          <p:cNvSpPr>
            <a:spLocks/>
          </p:cNvSpPr>
          <p:nvPr userDrawn="1"/>
        </p:nvSpPr>
        <p:spPr bwMode="auto">
          <a:xfrm>
            <a:off x="5692775" y="1306855"/>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166724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66">
                                            <p:txEl>
                                              <p:pRg st="0" end="0"/>
                                            </p:txEl>
                                          </p:spTgt>
                                        </p:tgtEl>
                                        <p:attrNameLst>
                                          <p:attrName>style.visibility</p:attrName>
                                        </p:attrNameLst>
                                      </p:cBhvr>
                                      <p:to>
                                        <p:strVal val="visible"/>
                                      </p:to>
                                    </p:set>
                                    <p:animEffect transition="in" filter="fade">
                                      <p:cBhvr>
                                        <p:cTn id="7" dur="500"/>
                                        <p:tgtEl>
                                          <p:spTgt spid="6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8">
                                            <p:txEl>
                                              <p:pRg st="0" end="0"/>
                                            </p:txEl>
                                          </p:spTgt>
                                        </p:tgtEl>
                                        <p:attrNameLst>
                                          <p:attrName>style.visibility</p:attrName>
                                        </p:attrNameLst>
                                      </p:cBhvr>
                                      <p:to>
                                        <p:strVal val="visible"/>
                                      </p:to>
                                    </p:set>
                                    <p:animEffect transition="in" filter="fade">
                                      <p:cBhvr>
                                        <p:cTn id="11" dur="500"/>
                                        <p:tgtEl>
                                          <p:spTgt spid="68">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barn(inVertical)">
                                      <p:cBhvr>
                                        <p:cTn id="1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uild="p">
        <p:tmplLst>
          <p:tmpl lvl="1">
            <p:tnLst>
              <p:par>
                <p:cTn xmlns:p14="http://schemas.microsoft.com/office/powerpoint/2010/main" presetID="10" presetClass="entr" presetSubtype="0" fill="hold" nodeType="afterEffect" nodePh="1">
                  <p:stCondLst>
                    <p:cond delay="0"/>
                  </p:stCondLst>
                  <p:endCondLst>
                    <p:cond delay="0"/>
                  </p:end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childTnLst>
                </p:cTn>
              </p:par>
            </p:tnLst>
          </p:tmpl>
        </p:tmplLst>
      </p:bldP>
      <p:bldP spid="68"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68"/>
                        </p:tgtEl>
                        <p:attrNameLst>
                          <p:attrName>style.visibility</p:attrName>
                        </p:attrNameLst>
                      </p:cBhvr>
                      <p:to>
                        <p:strVal val="visible"/>
                      </p:to>
                    </p:set>
                    <p:animEffect transition="in" filter="fade">
                      <p:cBhvr>
                        <p:cTn dur="500"/>
                        <p:tgtEl>
                          <p:spTgt spid="68"/>
                        </p:tgtEl>
                      </p:cBhvr>
                    </p:animEffect>
                  </p:childTnLst>
                </p:cTn>
              </p:par>
            </p:tnLst>
          </p:tmpl>
        </p:tmplLst>
      </p:bldP>
      <p:bldP spid="9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GB" dirty="0"/>
          </a:p>
        </p:txBody>
      </p:sp>
      <p:sp>
        <p:nvSpPr>
          <p:cNvPr id="5" name="Text Placeholder 34"/>
          <p:cNvSpPr>
            <a:spLocks noGrp="1"/>
          </p:cNvSpPr>
          <p:nvPr>
            <p:ph type="body" sz="quarter" idx="11"/>
          </p:nvPr>
        </p:nvSpPr>
        <p:spPr>
          <a:xfrm>
            <a:off x="1090821" y="1935206"/>
            <a:ext cx="4556943" cy="1614817"/>
          </a:xfrm>
        </p:spPr>
        <p:txBody>
          <a:bodyPr>
            <a:normAutofit/>
          </a:bodyPr>
          <a:lstStyle>
            <a:lvl1pPr marL="0" indent="0" algn="l">
              <a:lnSpc>
                <a:spcPct val="150000"/>
              </a:lnSpc>
              <a:spcBef>
                <a:spcPts val="0"/>
              </a:spcBef>
              <a:buNone/>
              <a:defRPr sz="3200" b="1">
                <a:latin typeface="+mj-lt"/>
              </a:defRPr>
            </a:lvl1pPr>
          </a:lstStyle>
          <a:p>
            <a:pPr lvl="0"/>
            <a:endParaRPr lang="en-GB" dirty="0"/>
          </a:p>
        </p:txBody>
      </p:sp>
    </p:spTree>
    <p:extLst>
      <p:ext uri="{BB962C8B-B14F-4D97-AF65-F5344CB8AC3E}">
        <p14:creationId xmlns:p14="http://schemas.microsoft.com/office/powerpoint/2010/main" val="1579606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Custom Layout">
    <p:spTree>
      <p:nvGrpSpPr>
        <p:cNvPr id="1" name=""/>
        <p:cNvGrpSpPr/>
        <p:nvPr/>
      </p:nvGrpSpPr>
      <p:grpSpPr>
        <a:xfrm>
          <a:off x="0" y="0"/>
          <a:ext cx="0" cy="0"/>
          <a:chOff x="0" y="0"/>
          <a:chExt cx="0" cy="0"/>
        </a:xfrm>
      </p:grpSpPr>
      <p:sp>
        <p:nvSpPr>
          <p:cNvPr id="15" name="Picture Placeholder 10"/>
          <p:cNvSpPr>
            <a:spLocks noGrp="1"/>
          </p:cNvSpPr>
          <p:nvPr>
            <p:ph type="pic" sz="quarter" idx="10"/>
          </p:nvPr>
        </p:nvSpPr>
        <p:spPr>
          <a:xfrm>
            <a:off x="1559376" y="2567669"/>
            <a:ext cx="1430338" cy="1430338"/>
          </a:xfrm>
          <a:prstGeom prst="ellipse">
            <a:avLst/>
          </a:prstGeom>
        </p:spPr>
        <p:txBody>
          <a:bodyPr>
            <a:normAutofit/>
          </a:bodyPr>
          <a:lstStyle>
            <a:lvl1pPr>
              <a:defRPr sz="1600"/>
            </a:lvl1pPr>
          </a:lstStyle>
          <a:p>
            <a:endParaRPr lang="en-GB" dirty="0"/>
          </a:p>
        </p:txBody>
      </p:sp>
      <p:sp>
        <p:nvSpPr>
          <p:cNvPr id="16" name="Picture Placeholder 10"/>
          <p:cNvSpPr>
            <a:spLocks noGrp="1"/>
          </p:cNvSpPr>
          <p:nvPr>
            <p:ph type="pic" sz="quarter" idx="11"/>
          </p:nvPr>
        </p:nvSpPr>
        <p:spPr>
          <a:xfrm>
            <a:off x="4111193" y="2567669"/>
            <a:ext cx="1430338" cy="1430338"/>
          </a:xfrm>
          <a:prstGeom prst="ellipse">
            <a:avLst/>
          </a:prstGeom>
        </p:spPr>
        <p:txBody>
          <a:bodyPr>
            <a:normAutofit/>
          </a:bodyPr>
          <a:lstStyle>
            <a:lvl1pPr>
              <a:defRPr sz="1600"/>
            </a:lvl1pPr>
          </a:lstStyle>
          <a:p>
            <a:endParaRPr lang="en-GB" dirty="0"/>
          </a:p>
        </p:txBody>
      </p:sp>
      <p:sp>
        <p:nvSpPr>
          <p:cNvPr id="17" name="Picture Placeholder 10"/>
          <p:cNvSpPr>
            <a:spLocks noGrp="1"/>
          </p:cNvSpPr>
          <p:nvPr>
            <p:ph type="pic" sz="quarter" idx="12"/>
          </p:nvPr>
        </p:nvSpPr>
        <p:spPr>
          <a:xfrm>
            <a:off x="6663010" y="2567669"/>
            <a:ext cx="1430338" cy="1430338"/>
          </a:xfrm>
          <a:prstGeom prst="ellipse">
            <a:avLst/>
          </a:prstGeom>
        </p:spPr>
        <p:txBody>
          <a:bodyPr>
            <a:normAutofit/>
          </a:bodyPr>
          <a:lstStyle>
            <a:lvl1pPr>
              <a:defRPr sz="1600"/>
            </a:lvl1pPr>
          </a:lstStyle>
          <a:p>
            <a:endParaRPr lang="en-GB" dirty="0"/>
          </a:p>
        </p:txBody>
      </p:sp>
      <p:sp>
        <p:nvSpPr>
          <p:cNvPr id="18" name="Picture Placeholder 10"/>
          <p:cNvSpPr>
            <a:spLocks noGrp="1"/>
          </p:cNvSpPr>
          <p:nvPr>
            <p:ph type="pic" sz="quarter" idx="13"/>
          </p:nvPr>
        </p:nvSpPr>
        <p:spPr>
          <a:xfrm>
            <a:off x="9231318" y="2567669"/>
            <a:ext cx="1430338" cy="1430338"/>
          </a:xfrm>
          <a:prstGeom prst="ellipse">
            <a:avLst/>
          </a:prstGeom>
        </p:spPr>
        <p:txBody>
          <a:bodyPr>
            <a:normAutofit/>
          </a:bodyPr>
          <a:lstStyle>
            <a:lvl1pPr>
              <a:defRPr sz="1600"/>
            </a:lvl1pPr>
          </a:lstStyle>
          <a:p>
            <a:endParaRPr lang="en-GB" dirty="0"/>
          </a:p>
        </p:txBody>
      </p:sp>
      <p:sp>
        <p:nvSpPr>
          <p:cNvPr id="67" name="Flowchart: Delay 66"/>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TextBox 67"/>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sp>
        <p:nvSpPr>
          <p:cNvPr id="94" name="Text Placeholder 34"/>
          <p:cNvSpPr>
            <a:spLocks noGrp="1"/>
          </p:cNvSpPr>
          <p:nvPr>
            <p:ph type="body" sz="quarter" idx="14"/>
          </p:nvPr>
        </p:nvSpPr>
        <p:spPr>
          <a:xfrm>
            <a:off x="2224443" y="281219"/>
            <a:ext cx="7743115" cy="781099"/>
          </a:xfrm>
        </p:spPr>
        <p:txBody>
          <a:bodyPr>
            <a:normAutofit/>
          </a:bodyPr>
          <a:lstStyle>
            <a:lvl1pPr marL="0" indent="0" algn="ctr">
              <a:lnSpc>
                <a:spcPct val="150000"/>
              </a:lnSpc>
              <a:spcBef>
                <a:spcPts val="0"/>
              </a:spcBef>
              <a:buNone/>
              <a:defRPr sz="3200" b="1">
                <a:latin typeface="+mj-lt"/>
              </a:defRPr>
            </a:lvl1pPr>
          </a:lstStyle>
          <a:p>
            <a:pPr lvl="0"/>
            <a:endParaRPr lang="en-GB" dirty="0"/>
          </a:p>
        </p:txBody>
      </p:sp>
      <p:sp>
        <p:nvSpPr>
          <p:cNvPr id="96" name="Text Placeholder 4"/>
          <p:cNvSpPr>
            <a:spLocks noGrp="1"/>
          </p:cNvSpPr>
          <p:nvPr>
            <p:ph type="body" sz="quarter" idx="15" hasCustomPrompt="1"/>
          </p:nvPr>
        </p:nvSpPr>
        <p:spPr>
          <a:xfrm>
            <a:off x="2211388" y="939446"/>
            <a:ext cx="7756525" cy="341312"/>
          </a:xfrm>
        </p:spPr>
        <p:txBody>
          <a:bodyPr>
            <a:normAutofit/>
          </a:bodyPr>
          <a:lstStyle>
            <a:lvl1pPr marL="0" indent="0" algn="ctr">
              <a:buNone/>
              <a:defRPr sz="1100"/>
            </a:lvl1pPr>
          </a:lstStyle>
          <a:p>
            <a:pPr lvl="0"/>
            <a:r>
              <a:rPr lang="en-US" sz="1100" dirty="0"/>
              <a:t>Insert subtitle here</a:t>
            </a:r>
            <a:endParaRPr lang="en-US" dirty="0"/>
          </a:p>
        </p:txBody>
      </p:sp>
      <p:grpSp>
        <p:nvGrpSpPr>
          <p:cNvPr id="65" name="Group 64"/>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66"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8"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9"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0"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4"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5"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1"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2"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3"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4"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5"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6"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7"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8"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9"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69" name="Freeform 9"/>
          <p:cNvSpPr>
            <a:spLocks/>
          </p:cNvSpPr>
          <p:nvPr userDrawn="1"/>
        </p:nvSpPr>
        <p:spPr bwMode="auto">
          <a:xfrm>
            <a:off x="5692775" y="1306855"/>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028713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4">
                                            <p:txEl>
                                              <p:pRg st="0" end="0"/>
                                            </p:txEl>
                                          </p:spTgt>
                                        </p:tgtEl>
                                        <p:attrNameLst>
                                          <p:attrName>style.visibility</p:attrName>
                                        </p:attrNameLst>
                                      </p:cBhvr>
                                      <p:to>
                                        <p:strVal val="visible"/>
                                      </p:to>
                                    </p:set>
                                    <p:animEffect transition="in" filter="fade">
                                      <p:cBhvr>
                                        <p:cTn id="7" dur="500"/>
                                        <p:tgtEl>
                                          <p:spTgt spid="9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6">
                                            <p:txEl>
                                              <p:pRg st="0" end="0"/>
                                            </p:txEl>
                                          </p:spTgt>
                                        </p:tgtEl>
                                        <p:attrNameLst>
                                          <p:attrName>style.visibility</p:attrName>
                                        </p:attrNameLst>
                                      </p:cBhvr>
                                      <p:to>
                                        <p:strVal val="visible"/>
                                      </p:to>
                                    </p:set>
                                    <p:animEffect transition="in" filter="fade">
                                      <p:cBhvr>
                                        <p:cTn id="11" dur="500"/>
                                        <p:tgtEl>
                                          <p:spTgt spid="96">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barn(inVertical)">
                                      <p:cBhvr>
                                        <p:cTn id="1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build="p">
        <p:tmplLst>
          <p:tmpl lvl="1">
            <p:tnLst>
              <p:par>
                <p:cTn xmlns:p14="http://schemas.microsoft.com/office/powerpoint/2010/main" presetID="10" presetClass="entr" presetSubtype="0" fill="hold" nodeType="afterEffect" nodePh="1">
                  <p:stCondLst>
                    <p:cond delay="0"/>
                  </p:stCondLst>
                  <p:endCondLst>
                    <p:cond delay="0"/>
                  </p:endCondLst>
                  <p:childTnLst>
                    <p:set>
                      <p:cBhvr>
                        <p:cTn dur="1" fill="hold">
                          <p:stCondLst>
                            <p:cond delay="0"/>
                          </p:stCondLst>
                        </p:cTn>
                        <p:tgtEl>
                          <p:spTgt spid="94"/>
                        </p:tgtEl>
                        <p:attrNameLst>
                          <p:attrName>style.visibility</p:attrName>
                        </p:attrNameLst>
                      </p:cBhvr>
                      <p:to>
                        <p:strVal val="visible"/>
                      </p:to>
                    </p:set>
                    <p:animEffect transition="in" filter="fade">
                      <p:cBhvr>
                        <p:cTn dur="500"/>
                        <p:tgtEl>
                          <p:spTgt spid="94"/>
                        </p:tgtEl>
                      </p:cBhvr>
                    </p:animEffect>
                  </p:childTnLst>
                </p:cTn>
              </p:par>
            </p:tnLst>
          </p:tmpl>
        </p:tmplLst>
      </p:bldP>
      <p:bldP spid="96"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69"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Custom Layout">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4005263" y="465138"/>
            <a:ext cx="4151312" cy="6392862"/>
          </a:xfrm>
        </p:spPr>
        <p:txBody>
          <a:bodyPr/>
          <a:lstStyle/>
          <a:p>
            <a:endParaRPr lang="en-GB" dirty="0"/>
          </a:p>
        </p:txBody>
      </p:sp>
      <p:sp>
        <p:nvSpPr>
          <p:cNvPr id="60" name="Flowchart: Delay 59"/>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TextBox 60"/>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grpSp>
        <p:nvGrpSpPr>
          <p:cNvPr id="59" name="Group 58"/>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87"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8"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9"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0"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1"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2"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4"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5"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6"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8"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9"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0"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4"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5"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1215364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Rectangle 5"/>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7" name="Group 6"/>
          <p:cNvGrpSpPr/>
          <p:nvPr userDrawn="1"/>
        </p:nvGrpSpPr>
        <p:grpSpPr>
          <a:xfrm>
            <a:off x="8481991" y="2277978"/>
            <a:ext cx="3912893" cy="4058570"/>
            <a:chOff x="7380956" y="2122321"/>
            <a:chExt cx="4264026" cy="4422775"/>
          </a:xfrm>
          <a:solidFill>
            <a:schemeClr val="bg2">
              <a:alpha val="10000"/>
            </a:schemeClr>
          </a:solidFill>
        </p:grpSpPr>
        <p:sp>
          <p:nvSpPr>
            <p:cNvPr id="8"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0"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2"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3"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4"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9"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1"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34" name="Picture Placeholder 33"/>
          <p:cNvSpPr>
            <a:spLocks noGrp="1"/>
          </p:cNvSpPr>
          <p:nvPr>
            <p:ph type="pic" sz="quarter" idx="10"/>
          </p:nvPr>
        </p:nvSpPr>
        <p:spPr>
          <a:xfrm>
            <a:off x="1449388" y="1927225"/>
            <a:ext cx="1536214" cy="3603457"/>
          </a:xfrm>
          <a:custGeom>
            <a:avLst/>
            <a:gdLst>
              <a:gd name="connsiteX0" fmla="*/ 0 w 1603375"/>
              <a:gd name="connsiteY0" fmla="*/ 0 h 3535363"/>
              <a:gd name="connsiteX1" fmla="*/ 1603375 w 1603375"/>
              <a:gd name="connsiteY1" fmla="*/ 0 h 3535363"/>
              <a:gd name="connsiteX2" fmla="*/ 1603375 w 1603375"/>
              <a:gd name="connsiteY2" fmla="*/ 3535363 h 3535363"/>
              <a:gd name="connsiteX3" fmla="*/ 0 w 1603375"/>
              <a:gd name="connsiteY3" fmla="*/ 3535363 h 3535363"/>
              <a:gd name="connsiteX4" fmla="*/ 0 w 1603375"/>
              <a:gd name="connsiteY4" fmla="*/ 0 h 3535363"/>
              <a:gd name="connsiteX0" fmla="*/ 0 w 1617443"/>
              <a:gd name="connsiteY0" fmla="*/ 0 h 3535363"/>
              <a:gd name="connsiteX1" fmla="*/ 1617443 w 1617443"/>
              <a:gd name="connsiteY1" fmla="*/ 154744 h 3535363"/>
              <a:gd name="connsiteX2" fmla="*/ 1603375 w 1617443"/>
              <a:gd name="connsiteY2" fmla="*/ 3535363 h 3535363"/>
              <a:gd name="connsiteX3" fmla="*/ 0 w 1617443"/>
              <a:gd name="connsiteY3" fmla="*/ 3535363 h 3535363"/>
              <a:gd name="connsiteX4" fmla="*/ 0 w 1617443"/>
              <a:gd name="connsiteY4" fmla="*/ 0 h 3535363"/>
              <a:gd name="connsiteX0" fmla="*/ 0 w 1603566"/>
              <a:gd name="connsiteY0" fmla="*/ 0 h 3535363"/>
              <a:gd name="connsiteX1" fmla="*/ 1529894 w 1603566"/>
              <a:gd name="connsiteY1" fmla="*/ 261748 h 3535363"/>
              <a:gd name="connsiteX2" fmla="*/ 1603375 w 1603566"/>
              <a:gd name="connsiteY2" fmla="*/ 3535363 h 3535363"/>
              <a:gd name="connsiteX3" fmla="*/ 0 w 1603566"/>
              <a:gd name="connsiteY3" fmla="*/ 3535363 h 3535363"/>
              <a:gd name="connsiteX4" fmla="*/ 0 w 1603566"/>
              <a:gd name="connsiteY4" fmla="*/ 0 h 3535363"/>
              <a:gd name="connsiteX0" fmla="*/ 0 w 1529894"/>
              <a:gd name="connsiteY0" fmla="*/ 0 h 3603457"/>
              <a:gd name="connsiteX1" fmla="*/ 1529894 w 1529894"/>
              <a:gd name="connsiteY1" fmla="*/ 261748 h 3603457"/>
              <a:gd name="connsiteX2" fmla="*/ 1525554 w 1529894"/>
              <a:gd name="connsiteY2" fmla="*/ 3603457 h 3603457"/>
              <a:gd name="connsiteX3" fmla="*/ 0 w 1529894"/>
              <a:gd name="connsiteY3" fmla="*/ 3535363 h 3603457"/>
              <a:gd name="connsiteX4" fmla="*/ 0 w 1529894"/>
              <a:gd name="connsiteY4" fmla="*/ 0 h 3603457"/>
              <a:gd name="connsiteX0" fmla="*/ 0 w 1536214"/>
              <a:gd name="connsiteY0" fmla="*/ 0 h 3603457"/>
              <a:gd name="connsiteX1" fmla="*/ 1529894 w 1536214"/>
              <a:gd name="connsiteY1" fmla="*/ 261748 h 3603457"/>
              <a:gd name="connsiteX2" fmla="*/ 1535282 w 1536214"/>
              <a:gd name="connsiteY2" fmla="*/ 3603457 h 3603457"/>
              <a:gd name="connsiteX3" fmla="*/ 0 w 1536214"/>
              <a:gd name="connsiteY3" fmla="*/ 3535363 h 3603457"/>
              <a:gd name="connsiteX4" fmla="*/ 0 w 1536214"/>
              <a:gd name="connsiteY4" fmla="*/ 0 h 3603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214" h="3603457">
                <a:moveTo>
                  <a:pt x="0" y="0"/>
                </a:moveTo>
                <a:lnTo>
                  <a:pt x="1529894" y="261748"/>
                </a:lnTo>
                <a:cubicBezTo>
                  <a:pt x="1525205" y="1388621"/>
                  <a:pt x="1539971" y="2476584"/>
                  <a:pt x="1535282" y="3603457"/>
                </a:cubicBezTo>
                <a:lnTo>
                  <a:pt x="0" y="3535363"/>
                </a:lnTo>
                <a:lnTo>
                  <a:pt x="0" y="0"/>
                </a:lnTo>
                <a:close/>
              </a:path>
            </a:pathLst>
          </a:custGeom>
        </p:spPr>
        <p:txBody>
          <a:bodyPr/>
          <a:lstStyle/>
          <a:p>
            <a:endParaRPr lang="en-GB" dirty="0"/>
          </a:p>
        </p:txBody>
      </p:sp>
    </p:spTree>
    <p:extLst>
      <p:ext uri="{BB962C8B-B14F-4D97-AF65-F5344CB8AC3E}">
        <p14:creationId xmlns:p14="http://schemas.microsoft.com/office/powerpoint/2010/main" val="1010431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336675" y="2279650"/>
            <a:ext cx="2532063" cy="3348038"/>
          </a:xfrm>
        </p:spPr>
        <p:txBody>
          <a:bodyPr/>
          <a:lstStyle/>
          <a:p>
            <a:endParaRPr lang="en-GB" dirty="0"/>
          </a:p>
        </p:txBody>
      </p:sp>
      <p:sp>
        <p:nvSpPr>
          <p:cNvPr id="66" name="Flowchart: Delay 65"/>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TextBox 66"/>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sp>
        <p:nvSpPr>
          <p:cNvPr id="93" name="Text Placeholder 34"/>
          <p:cNvSpPr>
            <a:spLocks noGrp="1"/>
          </p:cNvSpPr>
          <p:nvPr>
            <p:ph type="body" sz="quarter" idx="11"/>
          </p:nvPr>
        </p:nvSpPr>
        <p:spPr>
          <a:xfrm>
            <a:off x="2224443" y="281219"/>
            <a:ext cx="7743115" cy="781099"/>
          </a:xfrm>
        </p:spPr>
        <p:txBody>
          <a:bodyPr>
            <a:normAutofit/>
          </a:bodyPr>
          <a:lstStyle>
            <a:lvl1pPr marL="0" indent="0" algn="ctr">
              <a:lnSpc>
                <a:spcPct val="150000"/>
              </a:lnSpc>
              <a:spcBef>
                <a:spcPts val="0"/>
              </a:spcBef>
              <a:buNone/>
              <a:defRPr sz="3200" b="1">
                <a:latin typeface="+mj-lt"/>
              </a:defRPr>
            </a:lvl1pPr>
          </a:lstStyle>
          <a:p>
            <a:pPr lvl="0"/>
            <a:endParaRPr lang="en-GB" dirty="0"/>
          </a:p>
        </p:txBody>
      </p:sp>
      <p:sp>
        <p:nvSpPr>
          <p:cNvPr id="95" name="Text Placeholder 4"/>
          <p:cNvSpPr>
            <a:spLocks noGrp="1"/>
          </p:cNvSpPr>
          <p:nvPr>
            <p:ph type="body" sz="quarter" idx="12" hasCustomPrompt="1"/>
          </p:nvPr>
        </p:nvSpPr>
        <p:spPr>
          <a:xfrm>
            <a:off x="2211388" y="939446"/>
            <a:ext cx="7756525" cy="341312"/>
          </a:xfrm>
        </p:spPr>
        <p:txBody>
          <a:bodyPr>
            <a:normAutofit/>
          </a:bodyPr>
          <a:lstStyle>
            <a:lvl1pPr marL="0" indent="0" algn="ctr">
              <a:buNone/>
              <a:defRPr sz="1100"/>
            </a:lvl1pPr>
          </a:lstStyle>
          <a:p>
            <a:pPr lvl="0"/>
            <a:r>
              <a:rPr lang="en-US" sz="1100" dirty="0"/>
              <a:t>Insert subtitle here</a:t>
            </a:r>
            <a:endParaRPr lang="en-US" dirty="0"/>
          </a:p>
        </p:txBody>
      </p:sp>
      <p:grpSp>
        <p:nvGrpSpPr>
          <p:cNvPr id="62" name="Group 61"/>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63"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6"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8"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9"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0"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4"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5"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1"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2"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3"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4"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5"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6"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68" name="Freeform 9"/>
          <p:cNvSpPr>
            <a:spLocks/>
          </p:cNvSpPr>
          <p:nvPr userDrawn="1"/>
        </p:nvSpPr>
        <p:spPr bwMode="auto">
          <a:xfrm>
            <a:off x="5692775" y="1306855"/>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058317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500"/>
                                        <p:tgtEl>
                                          <p:spTgt spid="9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5">
                                            <p:txEl>
                                              <p:pRg st="0" end="0"/>
                                            </p:txEl>
                                          </p:spTgt>
                                        </p:tgtEl>
                                        <p:attrNameLst>
                                          <p:attrName>style.visibility</p:attrName>
                                        </p:attrNameLst>
                                      </p:cBhvr>
                                      <p:to>
                                        <p:strVal val="visible"/>
                                      </p:to>
                                    </p:set>
                                    <p:animEffect transition="in" filter="fade">
                                      <p:cBhvr>
                                        <p:cTn id="11" dur="500"/>
                                        <p:tgtEl>
                                          <p:spTgt spid="9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barn(inVertical)">
                                      <p:cBhvr>
                                        <p:cTn id="1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p:tmplLst>
          <p:tmpl lvl="1">
            <p:tnLst>
              <p:par>
                <p:cTn xmlns:p14="http://schemas.microsoft.com/office/powerpoint/2010/main" presetID="10" presetClass="entr" presetSubtype="0" fill="hold" nodeType="afterEffect" nodePh="1">
                  <p:stCondLst>
                    <p:cond delay="0"/>
                  </p:stCondLst>
                  <p:endCondLst>
                    <p:cond delay="0"/>
                  </p:end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5"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childTnLst>
                </p:cTn>
              </p:par>
            </p:tnLst>
          </p:tmpl>
        </p:tmplLst>
      </p:bldP>
      <p:bldP spid="6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40" name="Picture Placeholder 39"/>
          <p:cNvSpPr>
            <a:spLocks noGrp="1"/>
          </p:cNvSpPr>
          <p:nvPr>
            <p:ph type="pic" sz="quarter" idx="12"/>
          </p:nvPr>
        </p:nvSpPr>
        <p:spPr>
          <a:xfrm>
            <a:off x="-1562100" y="2559893"/>
            <a:ext cx="4516438" cy="2546350"/>
          </a:xfrm>
        </p:spPr>
        <p:txBody>
          <a:bodyPr/>
          <a:lstStyle/>
          <a:p>
            <a:endParaRPr lang="en-GB" dirty="0"/>
          </a:p>
        </p:txBody>
      </p:sp>
      <p:sp>
        <p:nvSpPr>
          <p:cNvPr id="66" name="Flowchart: Delay 65"/>
          <p:cNvSpPr/>
          <p:nvPr userDrawn="1"/>
        </p:nvSpPr>
        <p:spPr>
          <a:xfrm rot="10800000">
            <a:off x="11646568" y="476250"/>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TextBox 66"/>
          <p:cNvSpPr txBox="1"/>
          <p:nvPr userDrawn="1"/>
        </p:nvSpPr>
        <p:spPr>
          <a:xfrm>
            <a:off x="11703269" y="620911"/>
            <a:ext cx="488731" cy="307777"/>
          </a:xfrm>
          <a:prstGeom prst="rect">
            <a:avLst/>
          </a:prstGeom>
          <a:noFill/>
        </p:spPr>
        <p:txBody>
          <a:bodyPr wrap="square" rtlCol="0">
            <a:spAutoFit/>
          </a:bodyPr>
          <a:lstStyle/>
          <a:p>
            <a:pPr algn="ctr"/>
            <a:fld id="{691AF18D-0852-4468-85C6-A271F63CD70E}" type="slidenum">
              <a:rPr lang="en-US" sz="1400" smtClean="0">
                <a:solidFill>
                  <a:srgbClr val="FFFFFF"/>
                </a:solidFill>
                <a:latin typeface="+mj-lt"/>
              </a:rPr>
              <a:pPr/>
              <a:t>‹#›</a:t>
            </a:fld>
            <a:endParaRPr lang="en-US" sz="1400" dirty="0">
              <a:solidFill>
                <a:srgbClr val="FFFFFF"/>
              </a:solidFill>
              <a:latin typeface="+mj-lt"/>
              <a:ea typeface="Open Sans Light" panose="020B0306030504020204" pitchFamily="34" charset="0"/>
              <a:cs typeface="Open Sans Light" panose="020B0306030504020204" pitchFamily="34" charset="0"/>
            </a:endParaRPr>
          </a:p>
        </p:txBody>
      </p:sp>
      <p:sp>
        <p:nvSpPr>
          <p:cNvPr id="93" name="Text Placeholder 34"/>
          <p:cNvSpPr>
            <a:spLocks noGrp="1"/>
          </p:cNvSpPr>
          <p:nvPr>
            <p:ph type="body" sz="quarter" idx="11"/>
          </p:nvPr>
        </p:nvSpPr>
        <p:spPr>
          <a:xfrm>
            <a:off x="2224443" y="281219"/>
            <a:ext cx="7743115" cy="781099"/>
          </a:xfrm>
        </p:spPr>
        <p:txBody>
          <a:bodyPr>
            <a:normAutofit/>
          </a:bodyPr>
          <a:lstStyle>
            <a:lvl1pPr marL="0" indent="0" algn="ctr">
              <a:lnSpc>
                <a:spcPct val="150000"/>
              </a:lnSpc>
              <a:spcBef>
                <a:spcPts val="0"/>
              </a:spcBef>
              <a:buNone/>
              <a:defRPr sz="3200" b="1">
                <a:latin typeface="+mj-lt"/>
              </a:defRPr>
            </a:lvl1pPr>
          </a:lstStyle>
          <a:p>
            <a:pPr lvl="0"/>
            <a:endParaRPr lang="en-GB" dirty="0"/>
          </a:p>
        </p:txBody>
      </p:sp>
      <p:sp>
        <p:nvSpPr>
          <p:cNvPr id="95" name="Text Placeholder 4"/>
          <p:cNvSpPr>
            <a:spLocks noGrp="1"/>
          </p:cNvSpPr>
          <p:nvPr>
            <p:ph type="body" sz="quarter" idx="13" hasCustomPrompt="1"/>
          </p:nvPr>
        </p:nvSpPr>
        <p:spPr>
          <a:xfrm>
            <a:off x="2211388" y="939446"/>
            <a:ext cx="7756525" cy="341312"/>
          </a:xfrm>
        </p:spPr>
        <p:txBody>
          <a:bodyPr>
            <a:normAutofit/>
          </a:bodyPr>
          <a:lstStyle>
            <a:lvl1pPr marL="0" indent="0" algn="ctr">
              <a:buNone/>
              <a:defRPr sz="1100"/>
            </a:lvl1pPr>
          </a:lstStyle>
          <a:p>
            <a:pPr lvl="0"/>
            <a:r>
              <a:rPr lang="en-US" sz="1100" dirty="0"/>
              <a:t>Insert subtitle here</a:t>
            </a:r>
            <a:endParaRPr lang="en-US" dirty="0"/>
          </a:p>
        </p:txBody>
      </p:sp>
      <p:grpSp>
        <p:nvGrpSpPr>
          <p:cNvPr id="62" name="Group 61"/>
          <p:cNvGrpSpPr/>
          <p:nvPr userDrawn="1"/>
        </p:nvGrpSpPr>
        <p:grpSpPr>
          <a:xfrm>
            <a:off x="7816934" y="2229852"/>
            <a:ext cx="3912893" cy="4058570"/>
            <a:chOff x="7380956" y="2122321"/>
            <a:chExt cx="4264026" cy="4422775"/>
          </a:xfrm>
          <a:solidFill>
            <a:schemeClr val="bg1">
              <a:lumMod val="60000"/>
              <a:lumOff val="40000"/>
              <a:alpha val="15000"/>
            </a:schemeClr>
          </a:solidFill>
        </p:grpSpPr>
        <p:sp>
          <p:nvSpPr>
            <p:cNvPr id="63"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6"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7"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8"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9"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0"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4"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5"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6"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7"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1"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2"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3"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4"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5"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6"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68" name="Freeform 9"/>
          <p:cNvSpPr>
            <a:spLocks/>
          </p:cNvSpPr>
          <p:nvPr userDrawn="1"/>
        </p:nvSpPr>
        <p:spPr bwMode="auto">
          <a:xfrm>
            <a:off x="5692775" y="1306855"/>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4596465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500"/>
                                        <p:tgtEl>
                                          <p:spTgt spid="9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5">
                                            <p:txEl>
                                              <p:pRg st="0" end="0"/>
                                            </p:txEl>
                                          </p:spTgt>
                                        </p:tgtEl>
                                        <p:attrNameLst>
                                          <p:attrName>style.visibility</p:attrName>
                                        </p:attrNameLst>
                                      </p:cBhvr>
                                      <p:to>
                                        <p:strVal val="visible"/>
                                      </p:to>
                                    </p:set>
                                    <p:animEffect transition="in" filter="fade">
                                      <p:cBhvr>
                                        <p:cTn id="11" dur="500"/>
                                        <p:tgtEl>
                                          <p:spTgt spid="9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barn(inVertical)">
                                      <p:cBhvr>
                                        <p:cTn id="1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p:tmplLst>
          <p:tmpl lvl="1">
            <p:tnLst>
              <p:par>
                <p:cTn xmlns:p14="http://schemas.microsoft.com/office/powerpoint/2010/main" presetID="10" presetClass="entr" presetSubtype="0" fill="hold" nodeType="afterEffect" nodePh="1">
                  <p:stCondLst>
                    <p:cond delay="0"/>
                  </p:stCondLst>
                  <p:endCondLst>
                    <p:cond delay="0"/>
                  </p:endCondLst>
                  <p:childTnLst>
                    <p:set>
                      <p:cBhvr>
                        <p:cTn dur="1" fill="hold">
                          <p:stCondLst>
                            <p:cond delay="0"/>
                          </p:stCondLst>
                        </p:cTn>
                        <p:tgtEl>
                          <p:spTgt spid="93"/>
                        </p:tgtEl>
                        <p:attrNameLst>
                          <p:attrName>style.visibility</p:attrName>
                        </p:attrNameLst>
                      </p:cBhvr>
                      <p:to>
                        <p:strVal val="visible"/>
                      </p:to>
                    </p:set>
                    <p:animEffect transition="in" filter="fade">
                      <p:cBhvr>
                        <p:cTn dur="500"/>
                        <p:tgtEl>
                          <p:spTgt spid="93"/>
                        </p:tgtEl>
                      </p:cBhvr>
                    </p:animEffect>
                  </p:childTnLst>
                </p:cTn>
              </p:par>
            </p:tnLst>
          </p:tmpl>
        </p:tmplLst>
      </p:bldP>
      <p:bldP spid="95" grpId="0" build="p">
        <p:tmplLst>
          <p:tmpl lvl="1">
            <p:tnLst>
              <p:par>
                <p:cTn xmlns:p14="http://schemas.microsoft.com/office/powerpoint/2010/main" presetID="10" presetClass="entr" presetSubtype="0"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childTnLst>
                </p:cTn>
              </p:par>
            </p:tnLst>
          </p:tmpl>
        </p:tmplLst>
      </p:bldP>
      <p:bldP spid="68"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1014413"/>
            <a:ext cx="12192000" cy="5146675"/>
          </a:xfrm>
        </p:spPr>
        <p:txBody>
          <a:bodyPr/>
          <a:lstStyle/>
          <a:p>
            <a:endParaRPr lang="en-GB" dirty="0"/>
          </a:p>
        </p:txBody>
      </p:sp>
    </p:spTree>
    <p:extLst>
      <p:ext uri="{BB962C8B-B14F-4D97-AF65-F5344CB8AC3E}">
        <p14:creationId xmlns:p14="http://schemas.microsoft.com/office/powerpoint/2010/main" val="3210083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6005513" cy="6858000"/>
          </a:xfrm>
        </p:spPr>
        <p:txBody>
          <a:bodyPr/>
          <a:lstStyle/>
          <a:p>
            <a:endParaRPr lang="en-GB" dirty="0"/>
          </a:p>
        </p:txBody>
      </p:sp>
      <p:sp>
        <p:nvSpPr>
          <p:cNvPr id="29" name="Flowchart: Delay 28"/>
          <p:cNvSpPr/>
          <p:nvPr userDrawn="1"/>
        </p:nvSpPr>
        <p:spPr>
          <a:xfrm>
            <a:off x="6005140" y="1221371"/>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07375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3390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5646D-B699-4780-8D58-042D81309D29}" type="datetimeFigureOut">
              <a:rPr lang="en-GB" smtClean="0"/>
              <a:t>8/23/18</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73F7B-ABB1-47F5-BBAB-BC520BD8A9C2}" type="slidenum">
              <a:rPr lang="en-GB" smtClean="0"/>
              <a:t>‹#›</a:t>
            </a:fld>
            <a:endParaRPr lang="en-GB" dirty="0"/>
          </a:p>
        </p:txBody>
      </p:sp>
    </p:spTree>
    <p:extLst>
      <p:ext uri="{BB962C8B-B14F-4D97-AF65-F5344CB8AC3E}">
        <p14:creationId xmlns:p14="http://schemas.microsoft.com/office/powerpoint/2010/main" val="102810201"/>
      </p:ext>
    </p:extLst>
  </p:cSld>
  <p:clrMap bg1="lt1" tx1="dk1" bg2="lt2" tx2="dk2" accent1="accent1" accent2="accent2" accent3="accent3" accent4="accent4" accent5="accent5" accent6="accent6" hlink="hlink" folHlink="folHlink"/>
  <p:sldLayoutIdLst>
    <p:sldLayoutId id="2147483670" r:id="rId1"/>
    <p:sldLayoutId id="2147483666" r:id="rId2"/>
    <p:sldLayoutId id="2147483673" r:id="rId3"/>
    <p:sldLayoutId id="2147483667" r:id="rId4"/>
    <p:sldLayoutId id="2147483668" r:id="rId5"/>
    <p:sldLayoutId id="2147483663" r:id="rId6"/>
    <p:sldLayoutId id="2147483669" r:id="rId7"/>
    <p:sldLayoutId id="2147483676" r:id="rId8"/>
    <p:sldLayoutId id="2147483675" r:id="rId9"/>
    <p:sldLayoutId id="2147483674" r:id="rId10"/>
    <p:sldLayoutId id="2147483661" r:id="rId11"/>
    <p:sldLayoutId id="2147483662" r:id="rId12"/>
    <p:sldLayoutId id="214748366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solidFill>
                  <a:schemeClr val="tx1">
                    <a:lumMod val="65000"/>
                  </a:schemeClr>
                </a:solidFill>
              </a:rPr>
              <a:t>Thoughtful A.I.</a:t>
            </a:r>
            <a:endParaRPr lang="en-GB" sz="6000" dirty="0">
              <a:solidFill>
                <a:schemeClr val="tx1">
                  <a:lumMod val="65000"/>
                </a:schemeClr>
              </a:solidFill>
            </a:endParaRPr>
          </a:p>
        </p:txBody>
      </p:sp>
      <p:grpSp>
        <p:nvGrpSpPr>
          <p:cNvPr id="11" name="Group 10"/>
          <p:cNvGrpSpPr/>
          <p:nvPr/>
        </p:nvGrpSpPr>
        <p:grpSpPr>
          <a:xfrm>
            <a:off x="8481991" y="2277978"/>
            <a:ext cx="3912893" cy="4058570"/>
            <a:chOff x="7380956" y="2122321"/>
            <a:chExt cx="4264026" cy="4422775"/>
          </a:xfrm>
          <a:solidFill>
            <a:schemeClr val="bg2">
              <a:alpha val="10000"/>
            </a:schemeClr>
          </a:solidFill>
        </p:grpSpPr>
        <p:sp>
          <p:nvSpPr>
            <p:cNvPr id="12"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0"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2"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3"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4"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9"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1"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2"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427261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960198" y="3259791"/>
            <a:ext cx="3671810" cy="839974"/>
          </a:xfrm>
          <a:prstGeom prst="rect">
            <a:avLst/>
          </a:prstGeom>
          <a:noFill/>
        </p:spPr>
        <p:txBody>
          <a:bodyPr wrap="square" rtlCol="0">
            <a:spAutoFit/>
          </a:bodyPr>
          <a:lstStyle/>
          <a:p>
            <a:pPr>
              <a:lnSpc>
                <a:spcPct val="150000"/>
              </a:lnSpc>
            </a:pPr>
            <a:r>
              <a:rPr lang="en-US" sz="1100" dirty="0" smtClean="0">
                <a:ea typeface="Open Sans Light" panose="020B0306030504020204" pitchFamily="34" charset="0"/>
                <a:cs typeface="Open Sans Light" panose="020B0306030504020204" pitchFamily="34" charset="0"/>
              </a:rPr>
              <a:t>Based on the Artificial Neural Network, Artificial Intelligence is self-customizing process to complete tasks usually reserved for humans.</a:t>
            </a:r>
            <a:endParaRPr lang="id-ID" sz="1100" dirty="0">
              <a:ea typeface="Open Sans Light" panose="020B0306030504020204" pitchFamily="34" charset="0"/>
              <a:cs typeface="Open Sans Light" panose="020B0306030504020204" pitchFamily="34" charset="0"/>
            </a:endParaRPr>
          </a:p>
        </p:txBody>
      </p:sp>
      <p:sp>
        <p:nvSpPr>
          <p:cNvPr id="29" name="Text Placeholder 28"/>
          <p:cNvSpPr>
            <a:spLocks noGrp="1"/>
          </p:cNvSpPr>
          <p:nvPr>
            <p:ph type="body" sz="quarter" idx="11"/>
          </p:nvPr>
        </p:nvSpPr>
        <p:spPr/>
        <p:txBody>
          <a:bodyPr>
            <a:normAutofit/>
          </a:bodyPr>
          <a:lstStyle/>
          <a:p>
            <a:pPr marL="0" indent="0">
              <a:buNone/>
            </a:pPr>
            <a:r>
              <a:rPr lang="en-GB" dirty="0">
                <a:ea typeface="Open Sans" panose="020B0606030504020204" pitchFamily="34" charset="0"/>
                <a:cs typeface="Open Sans" panose="020B0606030504020204" pitchFamily="34" charset="0"/>
              </a:rPr>
              <a:t>WHAT IS </a:t>
            </a:r>
            <a:r>
              <a:rPr lang="en-GB" dirty="0" smtClean="0">
                <a:ea typeface="Open Sans" panose="020B0606030504020204" pitchFamily="34" charset="0"/>
                <a:cs typeface="Open Sans" panose="020B0606030504020204" pitchFamily="34" charset="0"/>
              </a:rPr>
              <a:t>AI?</a:t>
            </a:r>
            <a:endParaRPr lang="en-GB" dirty="0">
              <a:ea typeface="Open Sans" panose="020B0606030504020204" pitchFamily="34" charset="0"/>
              <a:cs typeface="Open Sans" panose="020B0606030504020204" pitchFamily="34" charset="0"/>
            </a:endParaRPr>
          </a:p>
        </p:txBody>
      </p:sp>
      <p:sp>
        <p:nvSpPr>
          <p:cNvPr id="69" name="Freeform 9"/>
          <p:cNvSpPr>
            <a:spLocks/>
          </p:cNvSpPr>
          <p:nvPr/>
        </p:nvSpPr>
        <p:spPr bwMode="auto">
          <a:xfrm>
            <a:off x="1060933" y="5048896"/>
            <a:ext cx="2866547" cy="45719"/>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pic>
        <p:nvPicPr>
          <p:cNvPr id="12" name="Picture Placeholder 11" descr="Ann_dependency_(graph).svg.png"/>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3159" b="-13159"/>
          <a:stretch>
            <a:fillRect/>
          </a:stretch>
        </p:blipFill>
        <p:spPr/>
      </p:pic>
    </p:spTree>
    <p:extLst>
      <p:ext uri="{BB962C8B-B14F-4D97-AF65-F5344CB8AC3E}">
        <p14:creationId xmlns:p14="http://schemas.microsoft.com/office/powerpoint/2010/main" val="181832004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500"/>
                                        <p:tgtEl>
                                          <p:spTgt spid="2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500"/>
                                        <p:tgtEl>
                                          <p:spTgt spid="27"/>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barn(outVertical)">
                                      <p:cBhvr>
                                        <p:cTn id="1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build="p"/>
      <p:bldP spid="6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7816934" y="477252"/>
            <a:ext cx="3912893" cy="4058570"/>
            <a:chOff x="7380956" y="2122321"/>
            <a:chExt cx="4264026" cy="4422775"/>
          </a:xfrm>
          <a:solidFill>
            <a:schemeClr val="tx1">
              <a:alpha val="1000"/>
            </a:schemeClr>
          </a:solidFill>
        </p:grpSpPr>
        <p:sp>
          <p:nvSpPr>
            <p:cNvPr id="50"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1"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2"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3"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4"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5"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6"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7"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8"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9"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0"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1"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2"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3"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4"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5"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6"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7"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8"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9"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0"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1"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2"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3"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grpSp>
      <p:sp>
        <p:nvSpPr>
          <p:cNvPr id="114" name="Rectangle 113"/>
          <p:cNvSpPr/>
          <p:nvPr/>
        </p:nvSpPr>
        <p:spPr>
          <a:xfrm>
            <a:off x="0" y="1802494"/>
            <a:ext cx="12191999" cy="3302906"/>
          </a:xfrm>
          <a:prstGeom prst="rect">
            <a:avLst/>
          </a:prstGeom>
          <a:solidFill>
            <a:srgbClr val="26262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2900697" y="2613751"/>
            <a:ext cx="8241395" cy="1723549"/>
          </a:xfrm>
          <a:prstGeom prst="rect">
            <a:avLst/>
          </a:prstGeom>
          <a:noFill/>
        </p:spPr>
        <p:txBody>
          <a:bodyPr wrap="square" rtlCol="0">
            <a:spAutoFit/>
          </a:bodyPr>
          <a:lstStyle/>
          <a:p>
            <a:pPr>
              <a:lnSpc>
                <a:spcPct val="150000"/>
              </a:lnSpc>
            </a:pPr>
            <a:r>
              <a:rPr lang="en-US" sz="2400" dirty="0"/>
              <a:t>“Before we work on artificial intelligence why don’t we do something about natural stupidity?” </a:t>
            </a:r>
            <a:endParaRPr lang="en-US" sz="2400" dirty="0" smtClean="0"/>
          </a:p>
          <a:p>
            <a:pPr algn="r">
              <a:lnSpc>
                <a:spcPct val="150000"/>
              </a:lnSpc>
            </a:pPr>
            <a:r>
              <a:rPr lang="en-US" sz="2400" dirty="0" smtClean="0"/>
              <a:t>—</a:t>
            </a:r>
            <a:r>
              <a:rPr lang="en-US" sz="2400" dirty="0"/>
              <a:t>Steve Polyak</a:t>
            </a:r>
            <a:endParaRPr lang="id-ID" sz="1050" dirty="0">
              <a:solidFill>
                <a:srgbClr val="FFFFFF"/>
              </a:solidFill>
              <a:ea typeface="Open Sans Light" panose="020B0306030504020204" pitchFamily="34" charset="0"/>
              <a:cs typeface="Open Sans Light" panose="020B0306030504020204" pitchFamily="34" charset="0"/>
            </a:endParaRPr>
          </a:p>
        </p:txBody>
      </p:sp>
      <p:sp>
        <p:nvSpPr>
          <p:cNvPr id="106" name="TextBox 105"/>
          <p:cNvSpPr txBox="1"/>
          <p:nvPr/>
        </p:nvSpPr>
        <p:spPr>
          <a:xfrm>
            <a:off x="424785" y="932564"/>
            <a:ext cx="2507931" cy="4963090"/>
          </a:xfrm>
          <a:prstGeom prst="rect">
            <a:avLst/>
          </a:prstGeom>
          <a:noFill/>
        </p:spPr>
        <p:txBody>
          <a:bodyPr wrap="square" rtlCol="0">
            <a:spAutoFit/>
          </a:bodyPr>
          <a:lstStyle/>
          <a:p>
            <a:pPr>
              <a:lnSpc>
                <a:spcPct val="150000"/>
              </a:lnSpc>
            </a:pPr>
            <a:r>
              <a:rPr lang="it-IT" sz="23900" b="1" dirty="0">
                <a:solidFill>
                  <a:srgbClr val="FFFFFF"/>
                </a:solidFill>
                <a:latin typeface="Raleway" panose="020B0003030101060003" pitchFamily="34" charset="0"/>
                <a:ea typeface="Open Sans Light" panose="020B0306030504020204" pitchFamily="34" charset="0"/>
                <a:cs typeface="Open Sans Light" panose="020B0306030504020204" pitchFamily="34" charset="0"/>
              </a:rPr>
              <a:t>’’</a:t>
            </a:r>
            <a:endParaRPr lang="id-ID" sz="8000" dirty="0">
              <a:solidFill>
                <a:srgbClr val="FFFFFF"/>
              </a:solidFill>
              <a:latin typeface="Raleway" panose="020B0003030101060003" pitchFamily="34" charset="0"/>
              <a:ea typeface="Open Sans Light" panose="020B0306030504020204" pitchFamily="34" charset="0"/>
              <a:cs typeface="Open Sans Light" panose="020B0306030504020204" pitchFamily="34" charset="0"/>
            </a:endParaRPr>
          </a:p>
        </p:txBody>
      </p:sp>
      <p:sp>
        <p:nvSpPr>
          <p:cNvPr id="87" name="Flowchart: Delay 86"/>
          <p:cNvSpPr/>
          <p:nvPr/>
        </p:nvSpPr>
        <p:spPr>
          <a:xfrm rot="5400000">
            <a:off x="11144537" y="1774291"/>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53503619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6"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6617476" y="1919100"/>
            <a:ext cx="3790906" cy="736032"/>
            <a:chOff x="1916346" y="2688914"/>
            <a:chExt cx="4446372" cy="863296"/>
          </a:xfrm>
          <a:solidFill>
            <a:schemeClr val="accent1"/>
          </a:solidFill>
        </p:grpSpPr>
        <p:sp>
          <p:nvSpPr>
            <p:cNvPr id="95" name="Flowchart: Delay 94"/>
            <p:cNvSpPr/>
            <p:nvPr/>
          </p:nvSpPr>
          <p:spPr>
            <a:xfrm>
              <a:off x="5564170" y="2688914"/>
              <a:ext cx="798548" cy="863296"/>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p:nvSpPr>
          <p:spPr>
            <a:xfrm>
              <a:off x="1916346" y="2688914"/>
              <a:ext cx="3660971" cy="8632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4" name="Group 33"/>
          <p:cNvGrpSpPr/>
          <p:nvPr/>
        </p:nvGrpSpPr>
        <p:grpSpPr>
          <a:xfrm>
            <a:off x="6748500" y="2851568"/>
            <a:ext cx="4333735" cy="736032"/>
            <a:chOff x="2686438" y="3837358"/>
            <a:chExt cx="4446372" cy="863296"/>
          </a:xfrm>
          <a:solidFill>
            <a:schemeClr val="accent2"/>
          </a:solidFill>
        </p:grpSpPr>
        <p:sp>
          <p:nvSpPr>
            <p:cNvPr id="97" name="Flowchart: Delay 96"/>
            <p:cNvSpPr/>
            <p:nvPr/>
          </p:nvSpPr>
          <p:spPr>
            <a:xfrm>
              <a:off x="6334262" y="3837358"/>
              <a:ext cx="798548" cy="863296"/>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Rectangle 97"/>
            <p:cNvSpPr/>
            <p:nvPr/>
          </p:nvSpPr>
          <p:spPr>
            <a:xfrm>
              <a:off x="2686438" y="3837358"/>
              <a:ext cx="3660971" cy="8632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3" name="Group 32"/>
          <p:cNvGrpSpPr/>
          <p:nvPr/>
        </p:nvGrpSpPr>
        <p:grpSpPr>
          <a:xfrm>
            <a:off x="6747047" y="3826697"/>
            <a:ext cx="4908821" cy="736032"/>
            <a:chOff x="2345433" y="4985802"/>
            <a:chExt cx="5757580" cy="863296"/>
          </a:xfrm>
          <a:solidFill>
            <a:schemeClr val="accent3"/>
          </a:solidFill>
        </p:grpSpPr>
        <p:sp>
          <p:nvSpPr>
            <p:cNvPr id="99" name="Flowchart: Delay 98"/>
            <p:cNvSpPr/>
            <p:nvPr/>
          </p:nvSpPr>
          <p:spPr>
            <a:xfrm>
              <a:off x="7304465" y="4985802"/>
              <a:ext cx="798548" cy="863296"/>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Rectangle 99"/>
            <p:cNvSpPr/>
            <p:nvPr/>
          </p:nvSpPr>
          <p:spPr>
            <a:xfrm>
              <a:off x="2345433" y="4985802"/>
              <a:ext cx="4972179" cy="8632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7" name="Group 46"/>
          <p:cNvGrpSpPr/>
          <p:nvPr/>
        </p:nvGrpSpPr>
        <p:grpSpPr>
          <a:xfrm>
            <a:off x="9917584" y="2098890"/>
            <a:ext cx="317578" cy="338554"/>
            <a:chOff x="6383450" y="2844260"/>
            <a:chExt cx="317578" cy="338554"/>
          </a:xfrm>
        </p:grpSpPr>
        <p:sp>
          <p:nvSpPr>
            <p:cNvPr id="32" name="Oval 5"/>
            <p:cNvSpPr>
              <a:spLocks noChangeArrowheads="1"/>
            </p:cNvSpPr>
            <p:nvPr/>
          </p:nvSpPr>
          <p:spPr bwMode="auto">
            <a:xfrm>
              <a:off x="6399866" y="2870917"/>
              <a:ext cx="284747" cy="285240"/>
            </a:xfrm>
            <a:prstGeom prst="ellipse">
              <a:avLst/>
            </a:prstGeom>
            <a:solidFill>
              <a:schemeClr val="bg1"/>
            </a:solidFill>
            <a:ln w="28575">
              <a:solidFill>
                <a:schemeClr val="accent1"/>
              </a:solidFill>
            </a:ln>
          </p:spPr>
          <p:txBody>
            <a:bodyPr vert="horz" wrap="square" lIns="91440" tIns="45720" rIns="91440" bIns="45720" numCol="1" anchor="t" anchorCtr="0" compatLnSpc="1">
              <a:prstTxWarp prst="textNoShape">
                <a:avLst/>
              </a:prstTxWarp>
            </a:bodyPr>
            <a:lstStyle/>
            <a:p>
              <a:endParaRPr lang="en-GB" dirty="0"/>
            </a:p>
          </p:txBody>
        </p:sp>
        <p:sp>
          <p:nvSpPr>
            <p:cNvPr id="40" name="TextBox 39"/>
            <p:cNvSpPr txBox="1"/>
            <p:nvPr/>
          </p:nvSpPr>
          <p:spPr>
            <a:xfrm>
              <a:off x="6383450" y="2844260"/>
              <a:ext cx="317578" cy="338554"/>
            </a:xfrm>
            <a:prstGeom prst="rect">
              <a:avLst/>
            </a:prstGeom>
            <a:noFill/>
          </p:spPr>
          <p:txBody>
            <a:bodyPr wrap="square" rtlCol="0">
              <a:spAutoFit/>
            </a:bodyPr>
            <a:lstStyle/>
            <a:p>
              <a:pPr algn="ctr"/>
              <a:r>
                <a:rPr lang="en-GB" sz="1600" b="1" dirty="0">
                  <a:solidFill>
                    <a:schemeClr val="accent1"/>
                  </a:solidFill>
                  <a:latin typeface="Raleway" panose="020B0003030101060003" pitchFamily="34" charset="0"/>
                  <a:ea typeface="Open Sans Light" panose="020B0306030504020204" pitchFamily="34" charset="0"/>
                  <a:cs typeface="Open Sans Light" panose="020B0306030504020204" pitchFamily="34" charset="0"/>
                </a:rPr>
                <a:t>1</a:t>
              </a:r>
              <a:endParaRPr lang="en-GB" sz="1600" b="1" dirty="0">
                <a:solidFill>
                  <a:schemeClr val="accent1"/>
                </a:solidFill>
                <a:latin typeface="Raleway" panose="020B0003030101060003" pitchFamily="34" charset="0"/>
              </a:endParaRPr>
            </a:p>
          </p:txBody>
        </p:sp>
      </p:grpSp>
      <p:sp>
        <p:nvSpPr>
          <p:cNvPr id="9" name="Freeform 9"/>
          <p:cNvSpPr>
            <a:spLocks/>
          </p:cNvSpPr>
          <p:nvPr/>
        </p:nvSpPr>
        <p:spPr bwMode="auto">
          <a:xfrm>
            <a:off x="12927714" y="56654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46" name="Group 45"/>
          <p:cNvGrpSpPr/>
          <p:nvPr/>
        </p:nvGrpSpPr>
        <p:grpSpPr>
          <a:xfrm>
            <a:off x="10589375" y="3017043"/>
            <a:ext cx="317578" cy="338554"/>
            <a:chOff x="6961019" y="3292077"/>
            <a:chExt cx="317578" cy="338554"/>
          </a:xfrm>
        </p:grpSpPr>
        <p:sp>
          <p:nvSpPr>
            <p:cNvPr id="36" name="Oval 5"/>
            <p:cNvSpPr>
              <a:spLocks noChangeArrowheads="1"/>
            </p:cNvSpPr>
            <p:nvPr/>
          </p:nvSpPr>
          <p:spPr bwMode="auto">
            <a:xfrm>
              <a:off x="6977435" y="3318734"/>
              <a:ext cx="284747" cy="285240"/>
            </a:xfrm>
            <a:prstGeom prst="ellipse">
              <a:avLst/>
            </a:prstGeom>
            <a:solidFill>
              <a:schemeClr val="bg1"/>
            </a:solidFill>
            <a:ln w="28575">
              <a:solidFill>
                <a:schemeClr val="accent2"/>
              </a:solidFill>
            </a:ln>
          </p:spPr>
          <p:txBody>
            <a:bodyPr vert="horz" wrap="square" lIns="91440" tIns="45720" rIns="91440" bIns="45720" numCol="1" anchor="t" anchorCtr="0" compatLnSpc="1">
              <a:prstTxWarp prst="textNoShape">
                <a:avLst/>
              </a:prstTxWarp>
            </a:bodyPr>
            <a:lstStyle/>
            <a:p>
              <a:endParaRPr lang="en-GB" dirty="0"/>
            </a:p>
          </p:txBody>
        </p:sp>
        <p:sp>
          <p:nvSpPr>
            <p:cNvPr id="41" name="TextBox 40"/>
            <p:cNvSpPr txBox="1"/>
            <p:nvPr/>
          </p:nvSpPr>
          <p:spPr>
            <a:xfrm>
              <a:off x="6961019" y="3292077"/>
              <a:ext cx="317578" cy="338554"/>
            </a:xfrm>
            <a:prstGeom prst="rect">
              <a:avLst/>
            </a:prstGeom>
            <a:noFill/>
          </p:spPr>
          <p:txBody>
            <a:bodyPr wrap="square" rtlCol="0">
              <a:spAutoFit/>
            </a:bodyPr>
            <a:lstStyle/>
            <a:p>
              <a:pPr algn="ctr"/>
              <a:r>
                <a:rPr lang="en-GB" sz="1600" b="1" dirty="0">
                  <a:solidFill>
                    <a:schemeClr val="accent2"/>
                  </a:solidFill>
                  <a:latin typeface="Raleway" panose="020B0003030101060003" pitchFamily="34" charset="0"/>
                  <a:ea typeface="Open Sans Light" panose="020B0306030504020204" pitchFamily="34" charset="0"/>
                  <a:cs typeface="Open Sans Light" panose="020B0306030504020204" pitchFamily="34" charset="0"/>
                </a:rPr>
                <a:t>2</a:t>
              </a:r>
              <a:endParaRPr lang="en-GB" sz="1600" b="1" dirty="0">
                <a:solidFill>
                  <a:schemeClr val="accent2"/>
                </a:solidFill>
                <a:latin typeface="Raleway" panose="020B0003030101060003" pitchFamily="34" charset="0"/>
              </a:endParaRPr>
            </a:p>
          </p:txBody>
        </p:sp>
      </p:grpSp>
      <p:grpSp>
        <p:nvGrpSpPr>
          <p:cNvPr id="45" name="Group 44"/>
          <p:cNvGrpSpPr/>
          <p:nvPr/>
        </p:nvGrpSpPr>
        <p:grpSpPr>
          <a:xfrm>
            <a:off x="11091116" y="3967878"/>
            <a:ext cx="317578" cy="325370"/>
            <a:chOff x="7512668" y="4778686"/>
            <a:chExt cx="317578" cy="325370"/>
          </a:xfrm>
        </p:grpSpPr>
        <p:sp>
          <p:nvSpPr>
            <p:cNvPr id="37" name="Oval 5"/>
            <p:cNvSpPr>
              <a:spLocks noChangeArrowheads="1"/>
            </p:cNvSpPr>
            <p:nvPr/>
          </p:nvSpPr>
          <p:spPr bwMode="auto">
            <a:xfrm>
              <a:off x="7531845" y="4818816"/>
              <a:ext cx="284747" cy="285240"/>
            </a:xfrm>
            <a:prstGeom prst="ellipse">
              <a:avLst/>
            </a:prstGeom>
            <a:solidFill>
              <a:schemeClr val="bg1"/>
            </a:solidFill>
            <a:ln w="28575">
              <a:solidFill>
                <a:schemeClr val="accent3"/>
              </a:solidFill>
            </a:ln>
          </p:spPr>
          <p:txBody>
            <a:bodyPr vert="horz" wrap="square" lIns="91440" tIns="45720" rIns="91440" bIns="45720" numCol="1" anchor="t" anchorCtr="0" compatLnSpc="1">
              <a:prstTxWarp prst="textNoShape">
                <a:avLst/>
              </a:prstTxWarp>
            </a:bodyPr>
            <a:lstStyle/>
            <a:p>
              <a:endParaRPr lang="en-GB" dirty="0"/>
            </a:p>
          </p:txBody>
        </p:sp>
        <p:sp>
          <p:nvSpPr>
            <p:cNvPr id="42" name="TextBox 41"/>
            <p:cNvSpPr txBox="1"/>
            <p:nvPr/>
          </p:nvSpPr>
          <p:spPr>
            <a:xfrm>
              <a:off x="7512668" y="4778686"/>
              <a:ext cx="317578" cy="235517"/>
            </a:xfrm>
            <a:prstGeom prst="rect">
              <a:avLst/>
            </a:prstGeom>
            <a:noFill/>
          </p:spPr>
          <p:txBody>
            <a:bodyPr wrap="square" rtlCol="0">
              <a:spAutoFit/>
            </a:bodyPr>
            <a:lstStyle/>
            <a:p>
              <a:pPr algn="ctr"/>
              <a:r>
                <a:rPr lang="en-GB" sz="1600" b="1" dirty="0">
                  <a:solidFill>
                    <a:schemeClr val="accent3"/>
                  </a:solidFill>
                  <a:latin typeface="Raleway" panose="020B0003030101060003" pitchFamily="34" charset="0"/>
                  <a:ea typeface="Open Sans Light" panose="020B0306030504020204" pitchFamily="34" charset="0"/>
                  <a:cs typeface="Open Sans Light" panose="020B0306030504020204" pitchFamily="34" charset="0"/>
                </a:rPr>
                <a:t>3</a:t>
              </a:r>
              <a:endParaRPr lang="en-GB" sz="1600" b="1" dirty="0">
                <a:solidFill>
                  <a:schemeClr val="accent3"/>
                </a:solidFill>
                <a:latin typeface="Raleway" panose="020B0003030101060003" pitchFamily="34" charset="0"/>
              </a:endParaRPr>
            </a:p>
          </p:txBody>
        </p:sp>
      </p:grpSp>
      <p:sp>
        <p:nvSpPr>
          <p:cNvPr id="2" name="Text Placeholder 1"/>
          <p:cNvSpPr>
            <a:spLocks noGrp="1"/>
          </p:cNvSpPr>
          <p:nvPr>
            <p:ph type="body" sz="quarter" idx="11"/>
          </p:nvPr>
        </p:nvSpPr>
        <p:spPr/>
        <p:txBody>
          <a:bodyPr>
            <a:normAutofit lnSpcReduction="10000"/>
          </a:bodyPr>
          <a:lstStyle/>
          <a:p>
            <a:r>
              <a:rPr lang="en-GB" dirty="0" smtClean="0"/>
              <a:t>WHAT DO WE NEED A.I. TO DO?</a:t>
            </a:r>
            <a:endParaRPr lang="en-GB" dirty="0"/>
          </a:p>
        </p:txBody>
      </p:sp>
      <p:sp>
        <p:nvSpPr>
          <p:cNvPr id="21" name="Freeform 5"/>
          <p:cNvSpPr>
            <a:spLocks/>
          </p:cNvSpPr>
          <p:nvPr/>
        </p:nvSpPr>
        <p:spPr bwMode="auto">
          <a:xfrm>
            <a:off x="5518481" y="1755917"/>
            <a:ext cx="2435621" cy="7170089"/>
          </a:xfrm>
          <a:custGeom>
            <a:avLst/>
            <a:gdLst>
              <a:gd name="T0" fmla="*/ 495 w 537"/>
              <a:gd name="T1" fmla="*/ 585 h 1588"/>
              <a:gd name="T2" fmla="*/ 494 w 537"/>
              <a:gd name="T3" fmla="*/ 575 h 1588"/>
              <a:gd name="T4" fmla="*/ 493 w 537"/>
              <a:gd name="T5" fmla="*/ 566 h 1588"/>
              <a:gd name="T6" fmla="*/ 491 w 537"/>
              <a:gd name="T7" fmla="*/ 556 h 1588"/>
              <a:gd name="T8" fmla="*/ 448 w 537"/>
              <a:gd name="T9" fmla="*/ 311 h 1588"/>
              <a:gd name="T10" fmla="*/ 431 w 537"/>
              <a:gd name="T11" fmla="*/ 297 h 1588"/>
              <a:gd name="T12" fmla="*/ 406 w 537"/>
              <a:gd name="T13" fmla="*/ 285 h 1588"/>
              <a:gd name="T14" fmla="*/ 315 w 537"/>
              <a:gd name="T15" fmla="*/ 226 h 1588"/>
              <a:gd name="T16" fmla="*/ 286 w 537"/>
              <a:gd name="T17" fmla="*/ 22 h 1588"/>
              <a:gd name="T18" fmla="*/ 222 w 537"/>
              <a:gd name="T19" fmla="*/ 226 h 1588"/>
              <a:gd name="T20" fmla="*/ 120 w 537"/>
              <a:gd name="T21" fmla="*/ 290 h 1588"/>
              <a:gd name="T22" fmla="*/ 100 w 537"/>
              <a:gd name="T23" fmla="*/ 302 h 1588"/>
              <a:gd name="T24" fmla="*/ 81 w 537"/>
              <a:gd name="T25" fmla="*/ 321 h 1588"/>
              <a:gd name="T26" fmla="*/ 45 w 537"/>
              <a:gd name="T27" fmla="*/ 562 h 1588"/>
              <a:gd name="T28" fmla="*/ 42 w 537"/>
              <a:gd name="T29" fmla="*/ 587 h 1588"/>
              <a:gd name="T30" fmla="*/ 37 w 537"/>
              <a:gd name="T31" fmla="*/ 852 h 1588"/>
              <a:gd name="T32" fmla="*/ 80 w 537"/>
              <a:gd name="T33" fmla="*/ 765 h 1588"/>
              <a:gd name="T34" fmla="*/ 155 w 537"/>
              <a:gd name="T35" fmla="*/ 514 h 1588"/>
              <a:gd name="T36" fmla="*/ 154 w 537"/>
              <a:gd name="T37" fmla="*/ 662 h 1588"/>
              <a:gd name="T38" fmla="*/ 134 w 537"/>
              <a:gd name="T39" fmla="*/ 1016 h 1588"/>
              <a:gd name="T40" fmla="*/ 137 w 537"/>
              <a:gd name="T41" fmla="*/ 1043 h 1588"/>
              <a:gd name="T42" fmla="*/ 141 w 537"/>
              <a:gd name="T43" fmla="*/ 1069 h 1588"/>
              <a:gd name="T44" fmla="*/ 145 w 537"/>
              <a:gd name="T45" fmla="*/ 1088 h 1588"/>
              <a:gd name="T46" fmla="*/ 147 w 537"/>
              <a:gd name="T47" fmla="*/ 1102 h 1588"/>
              <a:gd name="T48" fmla="*/ 148 w 537"/>
              <a:gd name="T49" fmla="*/ 1108 h 1588"/>
              <a:gd name="T50" fmla="*/ 174 w 537"/>
              <a:gd name="T51" fmla="*/ 1397 h 1588"/>
              <a:gd name="T52" fmla="*/ 178 w 537"/>
              <a:gd name="T53" fmla="*/ 1424 h 1588"/>
              <a:gd name="T54" fmla="*/ 180 w 537"/>
              <a:gd name="T55" fmla="*/ 1442 h 1588"/>
              <a:gd name="T56" fmla="*/ 157 w 537"/>
              <a:gd name="T57" fmla="*/ 1567 h 1588"/>
              <a:gd name="T58" fmla="*/ 237 w 537"/>
              <a:gd name="T59" fmla="*/ 1498 h 1588"/>
              <a:gd name="T60" fmla="*/ 224 w 537"/>
              <a:gd name="T61" fmla="*/ 1434 h 1588"/>
              <a:gd name="T62" fmla="*/ 223 w 537"/>
              <a:gd name="T63" fmla="*/ 1423 h 1588"/>
              <a:gd name="T64" fmla="*/ 223 w 537"/>
              <a:gd name="T65" fmla="*/ 1407 h 1588"/>
              <a:gd name="T66" fmla="*/ 224 w 537"/>
              <a:gd name="T67" fmla="*/ 1388 h 1588"/>
              <a:gd name="T68" fmla="*/ 247 w 537"/>
              <a:gd name="T69" fmla="*/ 1023 h 1588"/>
              <a:gd name="T70" fmla="*/ 263 w 537"/>
              <a:gd name="T71" fmla="*/ 903 h 1588"/>
              <a:gd name="T72" fmla="*/ 289 w 537"/>
              <a:gd name="T73" fmla="*/ 1015 h 1588"/>
              <a:gd name="T74" fmla="*/ 314 w 537"/>
              <a:gd name="T75" fmla="*/ 1212 h 1588"/>
              <a:gd name="T76" fmla="*/ 314 w 537"/>
              <a:gd name="T77" fmla="*/ 1399 h 1588"/>
              <a:gd name="T78" fmla="*/ 314 w 537"/>
              <a:gd name="T79" fmla="*/ 1419 h 1588"/>
              <a:gd name="T80" fmla="*/ 314 w 537"/>
              <a:gd name="T81" fmla="*/ 1431 h 1588"/>
              <a:gd name="T82" fmla="*/ 313 w 537"/>
              <a:gd name="T83" fmla="*/ 1436 h 1588"/>
              <a:gd name="T84" fmla="*/ 336 w 537"/>
              <a:gd name="T85" fmla="*/ 1572 h 1588"/>
              <a:gd name="T86" fmla="*/ 357 w 537"/>
              <a:gd name="T87" fmla="*/ 1451 h 1588"/>
              <a:gd name="T88" fmla="*/ 358 w 537"/>
              <a:gd name="T89" fmla="*/ 1431 h 1588"/>
              <a:gd name="T90" fmla="*/ 361 w 537"/>
              <a:gd name="T91" fmla="*/ 1410 h 1588"/>
              <a:gd name="T92" fmla="*/ 364 w 537"/>
              <a:gd name="T93" fmla="*/ 1388 h 1588"/>
              <a:gd name="T94" fmla="*/ 390 w 537"/>
              <a:gd name="T95" fmla="*/ 1105 h 1588"/>
              <a:gd name="T96" fmla="*/ 391 w 537"/>
              <a:gd name="T97" fmla="*/ 1095 h 1588"/>
              <a:gd name="T98" fmla="*/ 394 w 537"/>
              <a:gd name="T99" fmla="*/ 1077 h 1588"/>
              <a:gd name="T100" fmla="*/ 398 w 537"/>
              <a:gd name="T101" fmla="*/ 1054 h 1588"/>
              <a:gd name="T102" fmla="*/ 402 w 537"/>
              <a:gd name="T103" fmla="*/ 1028 h 1588"/>
              <a:gd name="T104" fmla="*/ 383 w 537"/>
              <a:gd name="T105" fmla="*/ 664 h 1588"/>
              <a:gd name="T106" fmla="*/ 384 w 537"/>
              <a:gd name="T107" fmla="*/ 655 h 1588"/>
              <a:gd name="T108" fmla="*/ 384 w 537"/>
              <a:gd name="T109" fmla="*/ 637 h 1588"/>
              <a:gd name="T110" fmla="*/ 417 w 537"/>
              <a:gd name="T111" fmla="*/ 556 h 1588"/>
              <a:gd name="T112" fmla="*/ 457 w 537"/>
              <a:gd name="T113" fmla="*/ 765 h 1588"/>
              <a:gd name="T114" fmla="*/ 500 w 537"/>
              <a:gd name="T115" fmla="*/ 852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7" h="1588">
                <a:moveTo>
                  <a:pt x="533" y="835"/>
                </a:moveTo>
                <a:cubicBezTo>
                  <a:pt x="528" y="828"/>
                  <a:pt x="530" y="815"/>
                  <a:pt x="524" y="801"/>
                </a:cubicBezTo>
                <a:cubicBezTo>
                  <a:pt x="518" y="788"/>
                  <a:pt x="495" y="766"/>
                  <a:pt x="495" y="766"/>
                </a:cubicBezTo>
                <a:cubicBezTo>
                  <a:pt x="509" y="622"/>
                  <a:pt x="495" y="587"/>
                  <a:pt x="495" y="587"/>
                </a:cubicBezTo>
                <a:cubicBezTo>
                  <a:pt x="495" y="587"/>
                  <a:pt x="495" y="586"/>
                  <a:pt x="495" y="585"/>
                </a:cubicBezTo>
                <a:cubicBezTo>
                  <a:pt x="495" y="585"/>
                  <a:pt x="495" y="585"/>
                  <a:pt x="495" y="585"/>
                </a:cubicBezTo>
                <a:cubicBezTo>
                  <a:pt x="495" y="585"/>
                  <a:pt x="495" y="585"/>
                  <a:pt x="495" y="585"/>
                </a:cubicBezTo>
                <a:cubicBezTo>
                  <a:pt x="495" y="584"/>
                  <a:pt x="495" y="583"/>
                  <a:pt x="495" y="581"/>
                </a:cubicBezTo>
                <a:cubicBezTo>
                  <a:pt x="495" y="581"/>
                  <a:pt x="495" y="581"/>
                  <a:pt x="495" y="581"/>
                </a:cubicBezTo>
                <a:cubicBezTo>
                  <a:pt x="494" y="580"/>
                  <a:pt x="494" y="580"/>
                  <a:pt x="494" y="579"/>
                </a:cubicBezTo>
                <a:cubicBezTo>
                  <a:pt x="494" y="579"/>
                  <a:pt x="494" y="579"/>
                  <a:pt x="494" y="578"/>
                </a:cubicBezTo>
                <a:cubicBezTo>
                  <a:pt x="494" y="578"/>
                  <a:pt x="494" y="577"/>
                  <a:pt x="494" y="577"/>
                </a:cubicBezTo>
                <a:cubicBezTo>
                  <a:pt x="494" y="577"/>
                  <a:pt x="494" y="577"/>
                  <a:pt x="494" y="576"/>
                </a:cubicBezTo>
                <a:cubicBezTo>
                  <a:pt x="494" y="576"/>
                  <a:pt x="494" y="575"/>
                  <a:pt x="494" y="575"/>
                </a:cubicBezTo>
                <a:cubicBezTo>
                  <a:pt x="494" y="574"/>
                  <a:pt x="494" y="574"/>
                  <a:pt x="494" y="574"/>
                </a:cubicBezTo>
                <a:cubicBezTo>
                  <a:pt x="494" y="573"/>
                  <a:pt x="493" y="573"/>
                  <a:pt x="493" y="572"/>
                </a:cubicBezTo>
                <a:cubicBezTo>
                  <a:pt x="493" y="572"/>
                  <a:pt x="493" y="572"/>
                  <a:pt x="493" y="571"/>
                </a:cubicBezTo>
                <a:cubicBezTo>
                  <a:pt x="493" y="571"/>
                  <a:pt x="493" y="570"/>
                  <a:pt x="493" y="570"/>
                </a:cubicBezTo>
                <a:cubicBezTo>
                  <a:pt x="493" y="569"/>
                  <a:pt x="493" y="569"/>
                  <a:pt x="493" y="568"/>
                </a:cubicBezTo>
                <a:cubicBezTo>
                  <a:pt x="493" y="568"/>
                  <a:pt x="493" y="567"/>
                  <a:pt x="493" y="567"/>
                </a:cubicBezTo>
                <a:cubicBezTo>
                  <a:pt x="493" y="566"/>
                  <a:pt x="493" y="566"/>
                  <a:pt x="493" y="566"/>
                </a:cubicBezTo>
                <a:cubicBezTo>
                  <a:pt x="492" y="565"/>
                  <a:pt x="492" y="564"/>
                  <a:pt x="492" y="564"/>
                </a:cubicBezTo>
                <a:cubicBezTo>
                  <a:pt x="492" y="563"/>
                  <a:pt x="492" y="563"/>
                  <a:pt x="492" y="563"/>
                </a:cubicBezTo>
                <a:cubicBezTo>
                  <a:pt x="492" y="562"/>
                  <a:pt x="492" y="561"/>
                  <a:pt x="492" y="560"/>
                </a:cubicBezTo>
                <a:cubicBezTo>
                  <a:pt x="492" y="560"/>
                  <a:pt x="492" y="560"/>
                  <a:pt x="492" y="559"/>
                </a:cubicBezTo>
                <a:cubicBezTo>
                  <a:pt x="492" y="559"/>
                  <a:pt x="491" y="558"/>
                  <a:pt x="491" y="557"/>
                </a:cubicBezTo>
                <a:cubicBezTo>
                  <a:pt x="491" y="557"/>
                  <a:pt x="491" y="557"/>
                  <a:pt x="491" y="556"/>
                </a:cubicBezTo>
                <a:cubicBezTo>
                  <a:pt x="491" y="556"/>
                  <a:pt x="491" y="556"/>
                  <a:pt x="491" y="556"/>
                </a:cubicBezTo>
                <a:cubicBezTo>
                  <a:pt x="491" y="556"/>
                  <a:pt x="491" y="556"/>
                  <a:pt x="491" y="556"/>
                </a:cubicBezTo>
                <a:cubicBezTo>
                  <a:pt x="488" y="537"/>
                  <a:pt x="485" y="514"/>
                  <a:pt x="481" y="501"/>
                </a:cubicBezTo>
                <a:cubicBezTo>
                  <a:pt x="475" y="476"/>
                  <a:pt x="471" y="414"/>
                  <a:pt x="471" y="414"/>
                </a:cubicBezTo>
                <a:cubicBezTo>
                  <a:pt x="478" y="370"/>
                  <a:pt x="478" y="353"/>
                  <a:pt x="457" y="321"/>
                </a:cubicBezTo>
                <a:cubicBezTo>
                  <a:pt x="455" y="320"/>
                  <a:pt x="454" y="318"/>
                  <a:pt x="453" y="316"/>
                </a:cubicBezTo>
                <a:cubicBezTo>
                  <a:pt x="453" y="316"/>
                  <a:pt x="452" y="315"/>
                  <a:pt x="452" y="315"/>
                </a:cubicBezTo>
                <a:cubicBezTo>
                  <a:pt x="451" y="314"/>
                  <a:pt x="449" y="312"/>
                  <a:pt x="448" y="311"/>
                </a:cubicBezTo>
                <a:cubicBezTo>
                  <a:pt x="448" y="310"/>
                  <a:pt x="447" y="310"/>
                  <a:pt x="447" y="310"/>
                </a:cubicBezTo>
                <a:cubicBezTo>
                  <a:pt x="446" y="309"/>
                  <a:pt x="444" y="307"/>
                  <a:pt x="443" y="306"/>
                </a:cubicBezTo>
                <a:cubicBezTo>
                  <a:pt x="443" y="306"/>
                  <a:pt x="442" y="306"/>
                  <a:pt x="442" y="305"/>
                </a:cubicBezTo>
                <a:cubicBezTo>
                  <a:pt x="440" y="304"/>
                  <a:pt x="439" y="303"/>
                  <a:pt x="437" y="302"/>
                </a:cubicBezTo>
                <a:cubicBezTo>
                  <a:pt x="437" y="301"/>
                  <a:pt x="436" y="301"/>
                  <a:pt x="436" y="301"/>
                </a:cubicBezTo>
                <a:cubicBezTo>
                  <a:pt x="435" y="300"/>
                  <a:pt x="433" y="299"/>
                  <a:pt x="432" y="298"/>
                </a:cubicBezTo>
                <a:cubicBezTo>
                  <a:pt x="431" y="298"/>
                  <a:pt x="431" y="297"/>
                  <a:pt x="431" y="297"/>
                </a:cubicBezTo>
                <a:cubicBezTo>
                  <a:pt x="429" y="296"/>
                  <a:pt x="427" y="295"/>
                  <a:pt x="425" y="294"/>
                </a:cubicBezTo>
                <a:cubicBezTo>
                  <a:pt x="425" y="294"/>
                  <a:pt x="424" y="293"/>
                  <a:pt x="424" y="293"/>
                </a:cubicBezTo>
                <a:cubicBezTo>
                  <a:pt x="422" y="292"/>
                  <a:pt x="421" y="292"/>
                  <a:pt x="419" y="291"/>
                </a:cubicBezTo>
                <a:cubicBezTo>
                  <a:pt x="419" y="291"/>
                  <a:pt x="418" y="290"/>
                  <a:pt x="417" y="290"/>
                </a:cubicBezTo>
                <a:cubicBezTo>
                  <a:pt x="416" y="289"/>
                  <a:pt x="414" y="288"/>
                  <a:pt x="413" y="288"/>
                </a:cubicBezTo>
                <a:cubicBezTo>
                  <a:pt x="412" y="287"/>
                  <a:pt x="411" y="287"/>
                  <a:pt x="411" y="287"/>
                </a:cubicBezTo>
                <a:cubicBezTo>
                  <a:pt x="409" y="286"/>
                  <a:pt x="408" y="286"/>
                  <a:pt x="406" y="285"/>
                </a:cubicBezTo>
                <a:cubicBezTo>
                  <a:pt x="405" y="285"/>
                  <a:pt x="404" y="284"/>
                  <a:pt x="403" y="284"/>
                </a:cubicBezTo>
                <a:cubicBezTo>
                  <a:pt x="402" y="283"/>
                  <a:pt x="401" y="283"/>
                  <a:pt x="400" y="283"/>
                </a:cubicBezTo>
                <a:cubicBezTo>
                  <a:pt x="399" y="282"/>
                  <a:pt x="398" y="282"/>
                  <a:pt x="397" y="281"/>
                </a:cubicBezTo>
                <a:cubicBezTo>
                  <a:pt x="397" y="281"/>
                  <a:pt x="397" y="281"/>
                  <a:pt x="397" y="281"/>
                </a:cubicBezTo>
                <a:cubicBezTo>
                  <a:pt x="397" y="281"/>
                  <a:pt x="397" y="281"/>
                  <a:pt x="397" y="281"/>
                </a:cubicBezTo>
                <a:cubicBezTo>
                  <a:pt x="384" y="276"/>
                  <a:pt x="372" y="273"/>
                  <a:pt x="362" y="269"/>
                </a:cubicBezTo>
                <a:cubicBezTo>
                  <a:pt x="334" y="258"/>
                  <a:pt x="315" y="226"/>
                  <a:pt x="315" y="226"/>
                </a:cubicBezTo>
                <a:cubicBezTo>
                  <a:pt x="313" y="184"/>
                  <a:pt x="313" y="184"/>
                  <a:pt x="313" y="184"/>
                </a:cubicBezTo>
                <a:cubicBezTo>
                  <a:pt x="316" y="178"/>
                  <a:pt x="318" y="168"/>
                  <a:pt x="318" y="168"/>
                </a:cubicBezTo>
                <a:cubicBezTo>
                  <a:pt x="318" y="168"/>
                  <a:pt x="325" y="170"/>
                  <a:pt x="326" y="161"/>
                </a:cubicBezTo>
                <a:cubicBezTo>
                  <a:pt x="328" y="152"/>
                  <a:pt x="333" y="154"/>
                  <a:pt x="336" y="137"/>
                </a:cubicBezTo>
                <a:cubicBezTo>
                  <a:pt x="337" y="129"/>
                  <a:pt x="334" y="125"/>
                  <a:pt x="331" y="123"/>
                </a:cubicBezTo>
                <a:cubicBezTo>
                  <a:pt x="335" y="113"/>
                  <a:pt x="346" y="86"/>
                  <a:pt x="340" y="67"/>
                </a:cubicBezTo>
                <a:cubicBezTo>
                  <a:pt x="334" y="43"/>
                  <a:pt x="318" y="4"/>
                  <a:pt x="286" y="22"/>
                </a:cubicBezTo>
                <a:cubicBezTo>
                  <a:pt x="286" y="22"/>
                  <a:pt x="248" y="0"/>
                  <a:pt x="219" y="23"/>
                </a:cubicBezTo>
                <a:cubicBezTo>
                  <a:pt x="193" y="44"/>
                  <a:pt x="194" y="110"/>
                  <a:pt x="203" y="126"/>
                </a:cubicBezTo>
                <a:cubicBezTo>
                  <a:pt x="201" y="128"/>
                  <a:pt x="200" y="132"/>
                  <a:pt x="201" y="137"/>
                </a:cubicBezTo>
                <a:cubicBezTo>
                  <a:pt x="204" y="154"/>
                  <a:pt x="210" y="152"/>
                  <a:pt x="211" y="161"/>
                </a:cubicBezTo>
                <a:cubicBezTo>
                  <a:pt x="212" y="170"/>
                  <a:pt x="220" y="168"/>
                  <a:pt x="220" y="168"/>
                </a:cubicBezTo>
                <a:cubicBezTo>
                  <a:pt x="220" y="168"/>
                  <a:pt x="221" y="178"/>
                  <a:pt x="224" y="184"/>
                </a:cubicBezTo>
                <a:cubicBezTo>
                  <a:pt x="222" y="226"/>
                  <a:pt x="222" y="226"/>
                  <a:pt x="222" y="226"/>
                </a:cubicBezTo>
                <a:cubicBezTo>
                  <a:pt x="222" y="226"/>
                  <a:pt x="203" y="258"/>
                  <a:pt x="175" y="269"/>
                </a:cubicBezTo>
                <a:cubicBezTo>
                  <a:pt x="164" y="273"/>
                  <a:pt x="151" y="277"/>
                  <a:pt x="137" y="283"/>
                </a:cubicBezTo>
                <a:cubicBezTo>
                  <a:pt x="136" y="283"/>
                  <a:pt x="135" y="283"/>
                  <a:pt x="134" y="284"/>
                </a:cubicBezTo>
                <a:cubicBezTo>
                  <a:pt x="133" y="284"/>
                  <a:pt x="132" y="285"/>
                  <a:pt x="131" y="285"/>
                </a:cubicBezTo>
                <a:cubicBezTo>
                  <a:pt x="129" y="286"/>
                  <a:pt x="128" y="286"/>
                  <a:pt x="127" y="287"/>
                </a:cubicBezTo>
                <a:cubicBezTo>
                  <a:pt x="126" y="287"/>
                  <a:pt x="125" y="287"/>
                  <a:pt x="124" y="288"/>
                </a:cubicBezTo>
                <a:cubicBezTo>
                  <a:pt x="123" y="288"/>
                  <a:pt x="121" y="289"/>
                  <a:pt x="120" y="290"/>
                </a:cubicBezTo>
                <a:cubicBezTo>
                  <a:pt x="119" y="290"/>
                  <a:pt x="119" y="291"/>
                  <a:pt x="118" y="291"/>
                </a:cubicBezTo>
                <a:cubicBezTo>
                  <a:pt x="116" y="292"/>
                  <a:pt x="115" y="292"/>
                  <a:pt x="114" y="293"/>
                </a:cubicBezTo>
                <a:cubicBezTo>
                  <a:pt x="113" y="293"/>
                  <a:pt x="112" y="294"/>
                  <a:pt x="112" y="294"/>
                </a:cubicBezTo>
                <a:cubicBezTo>
                  <a:pt x="110" y="295"/>
                  <a:pt x="108" y="296"/>
                  <a:pt x="107" y="297"/>
                </a:cubicBezTo>
                <a:cubicBezTo>
                  <a:pt x="106" y="297"/>
                  <a:pt x="106" y="298"/>
                  <a:pt x="106" y="298"/>
                </a:cubicBezTo>
                <a:cubicBezTo>
                  <a:pt x="104" y="299"/>
                  <a:pt x="103" y="300"/>
                  <a:pt x="101" y="301"/>
                </a:cubicBezTo>
                <a:cubicBezTo>
                  <a:pt x="101" y="301"/>
                  <a:pt x="100" y="301"/>
                  <a:pt x="100" y="302"/>
                </a:cubicBezTo>
                <a:cubicBezTo>
                  <a:pt x="98" y="303"/>
                  <a:pt x="97" y="304"/>
                  <a:pt x="95" y="305"/>
                </a:cubicBezTo>
                <a:cubicBezTo>
                  <a:pt x="95" y="306"/>
                  <a:pt x="95" y="306"/>
                  <a:pt x="94" y="306"/>
                </a:cubicBezTo>
                <a:cubicBezTo>
                  <a:pt x="93" y="307"/>
                  <a:pt x="91" y="309"/>
                  <a:pt x="90" y="310"/>
                </a:cubicBezTo>
                <a:cubicBezTo>
                  <a:pt x="90" y="310"/>
                  <a:pt x="90" y="310"/>
                  <a:pt x="89" y="311"/>
                </a:cubicBezTo>
                <a:cubicBezTo>
                  <a:pt x="88" y="312"/>
                  <a:pt x="87" y="314"/>
                  <a:pt x="85" y="315"/>
                </a:cubicBezTo>
                <a:cubicBezTo>
                  <a:pt x="85" y="315"/>
                  <a:pt x="85" y="316"/>
                  <a:pt x="84" y="316"/>
                </a:cubicBezTo>
                <a:cubicBezTo>
                  <a:pt x="83" y="318"/>
                  <a:pt x="82" y="320"/>
                  <a:pt x="81" y="321"/>
                </a:cubicBezTo>
                <a:cubicBezTo>
                  <a:pt x="59" y="353"/>
                  <a:pt x="59" y="370"/>
                  <a:pt x="66" y="414"/>
                </a:cubicBezTo>
                <a:cubicBezTo>
                  <a:pt x="66" y="414"/>
                  <a:pt x="63" y="476"/>
                  <a:pt x="56" y="501"/>
                </a:cubicBezTo>
                <a:cubicBezTo>
                  <a:pt x="53" y="514"/>
                  <a:pt x="49" y="537"/>
                  <a:pt x="46" y="556"/>
                </a:cubicBezTo>
                <a:cubicBezTo>
                  <a:pt x="46" y="556"/>
                  <a:pt x="46" y="556"/>
                  <a:pt x="46" y="556"/>
                </a:cubicBezTo>
                <a:cubicBezTo>
                  <a:pt x="46" y="557"/>
                  <a:pt x="46" y="558"/>
                  <a:pt x="46" y="560"/>
                </a:cubicBezTo>
                <a:cubicBezTo>
                  <a:pt x="46" y="560"/>
                  <a:pt x="45" y="560"/>
                  <a:pt x="45" y="560"/>
                </a:cubicBezTo>
                <a:cubicBezTo>
                  <a:pt x="45" y="561"/>
                  <a:pt x="45" y="562"/>
                  <a:pt x="45" y="562"/>
                </a:cubicBezTo>
                <a:cubicBezTo>
                  <a:pt x="45" y="563"/>
                  <a:pt x="45" y="564"/>
                  <a:pt x="45" y="564"/>
                </a:cubicBezTo>
                <a:cubicBezTo>
                  <a:pt x="45" y="564"/>
                  <a:pt x="45" y="565"/>
                  <a:pt x="45" y="565"/>
                </a:cubicBezTo>
                <a:cubicBezTo>
                  <a:pt x="45" y="566"/>
                  <a:pt x="45" y="567"/>
                  <a:pt x="44" y="567"/>
                </a:cubicBezTo>
                <a:cubicBezTo>
                  <a:pt x="44" y="567"/>
                  <a:pt x="44" y="568"/>
                  <a:pt x="44" y="568"/>
                </a:cubicBezTo>
                <a:cubicBezTo>
                  <a:pt x="44" y="569"/>
                  <a:pt x="44" y="570"/>
                  <a:pt x="44" y="570"/>
                </a:cubicBezTo>
                <a:cubicBezTo>
                  <a:pt x="44" y="570"/>
                  <a:pt x="44" y="570"/>
                  <a:pt x="44" y="570"/>
                </a:cubicBezTo>
                <a:cubicBezTo>
                  <a:pt x="43" y="580"/>
                  <a:pt x="42" y="587"/>
                  <a:pt x="42" y="587"/>
                </a:cubicBezTo>
                <a:cubicBezTo>
                  <a:pt x="42" y="587"/>
                  <a:pt x="28" y="622"/>
                  <a:pt x="42" y="766"/>
                </a:cubicBezTo>
                <a:cubicBezTo>
                  <a:pt x="42" y="766"/>
                  <a:pt x="19" y="788"/>
                  <a:pt x="13" y="801"/>
                </a:cubicBezTo>
                <a:cubicBezTo>
                  <a:pt x="7" y="815"/>
                  <a:pt x="9" y="828"/>
                  <a:pt x="5" y="835"/>
                </a:cubicBezTo>
                <a:cubicBezTo>
                  <a:pt x="0" y="843"/>
                  <a:pt x="7" y="853"/>
                  <a:pt x="22" y="835"/>
                </a:cubicBezTo>
                <a:cubicBezTo>
                  <a:pt x="16" y="896"/>
                  <a:pt x="16" y="896"/>
                  <a:pt x="16" y="896"/>
                </a:cubicBezTo>
                <a:cubicBezTo>
                  <a:pt x="16" y="896"/>
                  <a:pt x="13" y="905"/>
                  <a:pt x="22" y="906"/>
                </a:cubicBezTo>
                <a:cubicBezTo>
                  <a:pt x="30" y="907"/>
                  <a:pt x="32" y="854"/>
                  <a:pt x="37" y="852"/>
                </a:cubicBezTo>
                <a:cubicBezTo>
                  <a:pt x="43" y="851"/>
                  <a:pt x="32" y="913"/>
                  <a:pt x="44" y="912"/>
                </a:cubicBezTo>
                <a:cubicBezTo>
                  <a:pt x="55" y="912"/>
                  <a:pt x="47" y="849"/>
                  <a:pt x="55" y="850"/>
                </a:cubicBezTo>
                <a:cubicBezTo>
                  <a:pt x="62" y="851"/>
                  <a:pt x="56" y="904"/>
                  <a:pt x="64" y="904"/>
                </a:cubicBezTo>
                <a:cubicBezTo>
                  <a:pt x="73" y="904"/>
                  <a:pt x="65" y="844"/>
                  <a:pt x="72" y="845"/>
                </a:cubicBezTo>
                <a:cubicBezTo>
                  <a:pt x="79" y="845"/>
                  <a:pt x="77" y="887"/>
                  <a:pt x="86" y="885"/>
                </a:cubicBezTo>
                <a:cubicBezTo>
                  <a:pt x="95" y="882"/>
                  <a:pt x="83" y="857"/>
                  <a:pt x="88" y="841"/>
                </a:cubicBezTo>
                <a:cubicBezTo>
                  <a:pt x="93" y="825"/>
                  <a:pt x="93" y="780"/>
                  <a:pt x="80" y="765"/>
                </a:cubicBezTo>
                <a:cubicBezTo>
                  <a:pt x="80" y="765"/>
                  <a:pt x="122" y="645"/>
                  <a:pt x="110" y="583"/>
                </a:cubicBezTo>
                <a:cubicBezTo>
                  <a:pt x="110" y="583"/>
                  <a:pt x="110" y="583"/>
                  <a:pt x="110" y="583"/>
                </a:cubicBezTo>
                <a:cubicBezTo>
                  <a:pt x="110" y="583"/>
                  <a:pt x="110" y="583"/>
                  <a:pt x="110" y="583"/>
                </a:cubicBezTo>
                <a:cubicBezTo>
                  <a:pt x="110" y="583"/>
                  <a:pt x="110" y="583"/>
                  <a:pt x="110" y="583"/>
                </a:cubicBezTo>
                <a:cubicBezTo>
                  <a:pt x="112" y="577"/>
                  <a:pt x="141" y="513"/>
                  <a:pt x="139" y="432"/>
                </a:cubicBezTo>
                <a:cubicBezTo>
                  <a:pt x="140" y="441"/>
                  <a:pt x="142" y="451"/>
                  <a:pt x="148" y="456"/>
                </a:cubicBezTo>
                <a:cubicBezTo>
                  <a:pt x="148" y="456"/>
                  <a:pt x="145" y="501"/>
                  <a:pt x="155" y="514"/>
                </a:cubicBezTo>
                <a:cubicBezTo>
                  <a:pt x="155" y="514"/>
                  <a:pt x="155" y="532"/>
                  <a:pt x="154" y="556"/>
                </a:cubicBezTo>
                <a:cubicBezTo>
                  <a:pt x="154" y="556"/>
                  <a:pt x="154" y="556"/>
                  <a:pt x="154" y="556"/>
                </a:cubicBezTo>
                <a:cubicBezTo>
                  <a:pt x="154" y="589"/>
                  <a:pt x="153" y="635"/>
                  <a:pt x="154" y="655"/>
                </a:cubicBezTo>
                <a:cubicBezTo>
                  <a:pt x="154" y="655"/>
                  <a:pt x="154" y="656"/>
                  <a:pt x="154" y="656"/>
                </a:cubicBezTo>
                <a:cubicBezTo>
                  <a:pt x="154" y="657"/>
                  <a:pt x="154" y="658"/>
                  <a:pt x="154" y="659"/>
                </a:cubicBezTo>
                <a:cubicBezTo>
                  <a:pt x="154" y="659"/>
                  <a:pt x="154" y="659"/>
                  <a:pt x="154" y="659"/>
                </a:cubicBezTo>
                <a:cubicBezTo>
                  <a:pt x="154" y="660"/>
                  <a:pt x="154" y="661"/>
                  <a:pt x="154" y="662"/>
                </a:cubicBezTo>
                <a:cubicBezTo>
                  <a:pt x="154" y="662"/>
                  <a:pt x="154" y="662"/>
                  <a:pt x="154" y="662"/>
                </a:cubicBezTo>
                <a:cubicBezTo>
                  <a:pt x="154" y="663"/>
                  <a:pt x="154" y="663"/>
                  <a:pt x="154" y="664"/>
                </a:cubicBezTo>
                <a:cubicBezTo>
                  <a:pt x="154" y="664"/>
                  <a:pt x="154" y="664"/>
                  <a:pt x="154" y="664"/>
                </a:cubicBezTo>
                <a:cubicBezTo>
                  <a:pt x="154" y="665"/>
                  <a:pt x="154" y="665"/>
                  <a:pt x="154" y="666"/>
                </a:cubicBezTo>
                <a:cubicBezTo>
                  <a:pt x="154" y="666"/>
                  <a:pt x="123" y="832"/>
                  <a:pt x="123" y="905"/>
                </a:cubicBezTo>
                <a:cubicBezTo>
                  <a:pt x="124" y="935"/>
                  <a:pt x="128" y="975"/>
                  <a:pt x="133" y="1012"/>
                </a:cubicBezTo>
                <a:cubicBezTo>
                  <a:pt x="133" y="1013"/>
                  <a:pt x="133" y="1015"/>
                  <a:pt x="134" y="1016"/>
                </a:cubicBezTo>
                <a:cubicBezTo>
                  <a:pt x="134" y="1017"/>
                  <a:pt x="134" y="1018"/>
                  <a:pt x="134" y="1020"/>
                </a:cubicBezTo>
                <a:cubicBezTo>
                  <a:pt x="134" y="1021"/>
                  <a:pt x="134" y="1022"/>
                  <a:pt x="135" y="1023"/>
                </a:cubicBezTo>
                <a:cubicBezTo>
                  <a:pt x="135" y="1025"/>
                  <a:pt x="135" y="1027"/>
                  <a:pt x="135" y="1028"/>
                </a:cubicBezTo>
                <a:cubicBezTo>
                  <a:pt x="135" y="1029"/>
                  <a:pt x="136" y="1030"/>
                  <a:pt x="136" y="1031"/>
                </a:cubicBezTo>
                <a:cubicBezTo>
                  <a:pt x="136" y="1033"/>
                  <a:pt x="136" y="1035"/>
                  <a:pt x="136" y="1036"/>
                </a:cubicBezTo>
                <a:cubicBezTo>
                  <a:pt x="137" y="1037"/>
                  <a:pt x="137" y="1039"/>
                  <a:pt x="137" y="1040"/>
                </a:cubicBezTo>
                <a:cubicBezTo>
                  <a:pt x="137" y="1041"/>
                  <a:pt x="137" y="1042"/>
                  <a:pt x="137" y="1043"/>
                </a:cubicBezTo>
                <a:cubicBezTo>
                  <a:pt x="138" y="1045"/>
                  <a:pt x="138" y="1046"/>
                  <a:pt x="138" y="1048"/>
                </a:cubicBezTo>
                <a:cubicBezTo>
                  <a:pt x="138" y="1049"/>
                  <a:pt x="139" y="1050"/>
                  <a:pt x="139" y="1051"/>
                </a:cubicBezTo>
                <a:cubicBezTo>
                  <a:pt x="139" y="1052"/>
                  <a:pt x="139" y="1053"/>
                  <a:pt x="139" y="1054"/>
                </a:cubicBezTo>
                <a:cubicBezTo>
                  <a:pt x="139" y="1055"/>
                  <a:pt x="140" y="1057"/>
                  <a:pt x="140" y="1058"/>
                </a:cubicBezTo>
                <a:cubicBezTo>
                  <a:pt x="140" y="1059"/>
                  <a:pt x="140" y="1060"/>
                  <a:pt x="140" y="1061"/>
                </a:cubicBezTo>
                <a:cubicBezTo>
                  <a:pt x="140" y="1062"/>
                  <a:pt x="141" y="1063"/>
                  <a:pt x="141" y="1064"/>
                </a:cubicBezTo>
                <a:cubicBezTo>
                  <a:pt x="141" y="1066"/>
                  <a:pt x="141" y="1067"/>
                  <a:pt x="141" y="1069"/>
                </a:cubicBezTo>
                <a:cubicBezTo>
                  <a:pt x="142" y="1069"/>
                  <a:pt x="142" y="1070"/>
                  <a:pt x="142" y="1071"/>
                </a:cubicBezTo>
                <a:cubicBezTo>
                  <a:pt x="142" y="1072"/>
                  <a:pt x="142" y="1073"/>
                  <a:pt x="142" y="1075"/>
                </a:cubicBezTo>
                <a:cubicBezTo>
                  <a:pt x="143" y="1075"/>
                  <a:pt x="143" y="1076"/>
                  <a:pt x="143" y="1077"/>
                </a:cubicBezTo>
                <a:cubicBezTo>
                  <a:pt x="143" y="1078"/>
                  <a:pt x="143" y="1079"/>
                  <a:pt x="143" y="1080"/>
                </a:cubicBezTo>
                <a:cubicBezTo>
                  <a:pt x="143" y="1081"/>
                  <a:pt x="144" y="1082"/>
                  <a:pt x="144" y="1082"/>
                </a:cubicBezTo>
                <a:cubicBezTo>
                  <a:pt x="144" y="1084"/>
                  <a:pt x="144" y="1085"/>
                  <a:pt x="144" y="1086"/>
                </a:cubicBezTo>
                <a:cubicBezTo>
                  <a:pt x="144" y="1087"/>
                  <a:pt x="144" y="1087"/>
                  <a:pt x="145" y="1088"/>
                </a:cubicBezTo>
                <a:cubicBezTo>
                  <a:pt x="145" y="1089"/>
                  <a:pt x="145" y="1090"/>
                  <a:pt x="145" y="1091"/>
                </a:cubicBezTo>
                <a:cubicBezTo>
                  <a:pt x="145" y="1092"/>
                  <a:pt x="145" y="1092"/>
                  <a:pt x="145" y="1093"/>
                </a:cubicBezTo>
                <a:cubicBezTo>
                  <a:pt x="145" y="1093"/>
                  <a:pt x="146" y="1094"/>
                  <a:pt x="146" y="1095"/>
                </a:cubicBezTo>
                <a:cubicBezTo>
                  <a:pt x="146" y="1095"/>
                  <a:pt x="146" y="1096"/>
                  <a:pt x="146" y="1096"/>
                </a:cubicBezTo>
                <a:cubicBezTo>
                  <a:pt x="146" y="1097"/>
                  <a:pt x="146" y="1098"/>
                  <a:pt x="146" y="1099"/>
                </a:cubicBezTo>
                <a:cubicBezTo>
                  <a:pt x="147" y="1099"/>
                  <a:pt x="147" y="1100"/>
                  <a:pt x="147" y="1100"/>
                </a:cubicBezTo>
                <a:cubicBezTo>
                  <a:pt x="147" y="1101"/>
                  <a:pt x="147" y="1102"/>
                  <a:pt x="147" y="1102"/>
                </a:cubicBezTo>
                <a:cubicBezTo>
                  <a:pt x="147" y="1103"/>
                  <a:pt x="147" y="1103"/>
                  <a:pt x="147" y="1103"/>
                </a:cubicBezTo>
                <a:cubicBezTo>
                  <a:pt x="147" y="1104"/>
                  <a:pt x="147" y="1105"/>
                  <a:pt x="148" y="1105"/>
                </a:cubicBezTo>
                <a:cubicBezTo>
                  <a:pt x="148" y="1105"/>
                  <a:pt x="148" y="1105"/>
                  <a:pt x="148" y="1105"/>
                </a:cubicBezTo>
                <a:cubicBezTo>
                  <a:pt x="148" y="1106"/>
                  <a:pt x="148" y="1106"/>
                  <a:pt x="148" y="1107"/>
                </a:cubicBezTo>
                <a:cubicBezTo>
                  <a:pt x="148" y="1107"/>
                  <a:pt x="148" y="1107"/>
                  <a:pt x="148" y="1107"/>
                </a:cubicBezTo>
                <a:cubicBezTo>
                  <a:pt x="148" y="1108"/>
                  <a:pt x="148" y="1108"/>
                  <a:pt x="148" y="1108"/>
                </a:cubicBezTo>
                <a:cubicBezTo>
                  <a:pt x="148" y="1108"/>
                  <a:pt x="148" y="1108"/>
                  <a:pt x="148" y="1108"/>
                </a:cubicBezTo>
                <a:cubicBezTo>
                  <a:pt x="151" y="1158"/>
                  <a:pt x="151" y="1158"/>
                  <a:pt x="151" y="1158"/>
                </a:cubicBezTo>
                <a:cubicBezTo>
                  <a:pt x="151" y="1158"/>
                  <a:pt x="131" y="1218"/>
                  <a:pt x="141" y="1250"/>
                </a:cubicBezTo>
                <a:cubicBezTo>
                  <a:pt x="147" y="1271"/>
                  <a:pt x="163" y="1335"/>
                  <a:pt x="173" y="1388"/>
                </a:cubicBezTo>
                <a:cubicBezTo>
                  <a:pt x="173" y="1388"/>
                  <a:pt x="173" y="1388"/>
                  <a:pt x="173" y="1388"/>
                </a:cubicBezTo>
                <a:cubicBezTo>
                  <a:pt x="173" y="1389"/>
                  <a:pt x="173" y="1389"/>
                  <a:pt x="173" y="1389"/>
                </a:cubicBezTo>
                <a:cubicBezTo>
                  <a:pt x="173" y="1391"/>
                  <a:pt x="174" y="1393"/>
                  <a:pt x="174" y="1395"/>
                </a:cubicBezTo>
                <a:cubicBezTo>
                  <a:pt x="174" y="1396"/>
                  <a:pt x="174" y="1396"/>
                  <a:pt x="174" y="1397"/>
                </a:cubicBezTo>
                <a:cubicBezTo>
                  <a:pt x="175" y="1399"/>
                  <a:pt x="175" y="1401"/>
                  <a:pt x="175" y="1402"/>
                </a:cubicBezTo>
                <a:cubicBezTo>
                  <a:pt x="175" y="1403"/>
                  <a:pt x="175" y="1403"/>
                  <a:pt x="175" y="1404"/>
                </a:cubicBezTo>
                <a:cubicBezTo>
                  <a:pt x="176" y="1406"/>
                  <a:pt x="176" y="1408"/>
                  <a:pt x="176" y="1410"/>
                </a:cubicBezTo>
                <a:cubicBezTo>
                  <a:pt x="176" y="1410"/>
                  <a:pt x="176" y="1411"/>
                  <a:pt x="177" y="1412"/>
                </a:cubicBezTo>
                <a:cubicBezTo>
                  <a:pt x="177" y="1413"/>
                  <a:pt x="177" y="1415"/>
                  <a:pt x="177" y="1416"/>
                </a:cubicBezTo>
                <a:cubicBezTo>
                  <a:pt x="177" y="1417"/>
                  <a:pt x="177" y="1417"/>
                  <a:pt x="177" y="1418"/>
                </a:cubicBezTo>
                <a:cubicBezTo>
                  <a:pt x="178" y="1420"/>
                  <a:pt x="178" y="1422"/>
                  <a:pt x="178" y="1424"/>
                </a:cubicBezTo>
                <a:cubicBezTo>
                  <a:pt x="178" y="1424"/>
                  <a:pt x="178" y="1425"/>
                  <a:pt x="178" y="1425"/>
                </a:cubicBezTo>
                <a:cubicBezTo>
                  <a:pt x="179" y="1427"/>
                  <a:pt x="179" y="1428"/>
                  <a:pt x="179" y="1430"/>
                </a:cubicBezTo>
                <a:cubicBezTo>
                  <a:pt x="179" y="1430"/>
                  <a:pt x="179" y="1430"/>
                  <a:pt x="179" y="1431"/>
                </a:cubicBezTo>
                <a:cubicBezTo>
                  <a:pt x="179" y="1433"/>
                  <a:pt x="179" y="1434"/>
                  <a:pt x="180" y="1436"/>
                </a:cubicBezTo>
                <a:cubicBezTo>
                  <a:pt x="180" y="1436"/>
                  <a:pt x="180" y="1437"/>
                  <a:pt x="180" y="1437"/>
                </a:cubicBezTo>
                <a:cubicBezTo>
                  <a:pt x="180" y="1438"/>
                  <a:pt x="180" y="1440"/>
                  <a:pt x="180" y="1441"/>
                </a:cubicBezTo>
                <a:cubicBezTo>
                  <a:pt x="180" y="1442"/>
                  <a:pt x="180" y="1442"/>
                  <a:pt x="180" y="1442"/>
                </a:cubicBezTo>
                <a:cubicBezTo>
                  <a:pt x="180" y="1444"/>
                  <a:pt x="180" y="1446"/>
                  <a:pt x="180" y="1447"/>
                </a:cubicBezTo>
                <a:cubicBezTo>
                  <a:pt x="180" y="1447"/>
                  <a:pt x="180" y="1447"/>
                  <a:pt x="180" y="1447"/>
                </a:cubicBezTo>
                <a:cubicBezTo>
                  <a:pt x="180" y="1449"/>
                  <a:pt x="180" y="1450"/>
                  <a:pt x="180" y="1451"/>
                </a:cubicBezTo>
                <a:cubicBezTo>
                  <a:pt x="180" y="1452"/>
                  <a:pt x="180" y="1452"/>
                  <a:pt x="180" y="1452"/>
                </a:cubicBezTo>
                <a:cubicBezTo>
                  <a:pt x="180" y="1454"/>
                  <a:pt x="180" y="1455"/>
                  <a:pt x="180" y="1456"/>
                </a:cubicBezTo>
                <a:cubicBezTo>
                  <a:pt x="180" y="1456"/>
                  <a:pt x="168" y="1486"/>
                  <a:pt x="174" y="1511"/>
                </a:cubicBezTo>
                <a:cubicBezTo>
                  <a:pt x="174" y="1511"/>
                  <a:pt x="135" y="1556"/>
                  <a:pt x="157" y="1567"/>
                </a:cubicBezTo>
                <a:cubicBezTo>
                  <a:pt x="157" y="1567"/>
                  <a:pt x="161" y="1575"/>
                  <a:pt x="171" y="1573"/>
                </a:cubicBezTo>
                <a:cubicBezTo>
                  <a:pt x="171" y="1573"/>
                  <a:pt x="171" y="1581"/>
                  <a:pt x="184" y="1576"/>
                </a:cubicBezTo>
                <a:cubicBezTo>
                  <a:pt x="184" y="1576"/>
                  <a:pt x="188" y="1588"/>
                  <a:pt x="201" y="1572"/>
                </a:cubicBezTo>
                <a:cubicBezTo>
                  <a:pt x="201" y="1572"/>
                  <a:pt x="201" y="1586"/>
                  <a:pt x="217" y="1584"/>
                </a:cubicBezTo>
                <a:cubicBezTo>
                  <a:pt x="232" y="1581"/>
                  <a:pt x="234" y="1565"/>
                  <a:pt x="231" y="1554"/>
                </a:cubicBezTo>
                <a:cubicBezTo>
                  <a:pt x="232" y="1522"/>
                  <a:pt x="232" y="1522"/>
                  <a:pt x="232" y="1522"/>
                </a:cubicBezTo>
                <a:cubicBezTo>
                  <a:pt x="232" y="1522"/>
                  <a:pt x="237" y="1505"/>
                  <a:pt x="237" y="1498"/>
                </a:cubicBezTo>
                <a:cubicBezTo>
                  <a:pt x="237" y="1492"/>
                  <a:pt x="236" y="1476"/>
                  <a:pt x="224" y="1437"/>
                </a:cubicBezTo>
                <a:cubicBezTo>
                  <a:pt x="224" y="1437"/>
                  <a:pt x="224" y="1436"/>
                  <a:pt x="224" y="1436"/>
                </a:cubicBezTo>
                <a:cubicBezTo>
                  <a:pt x="224" y="1436"/>
                  <a:pt x="224" y="1436"/>
                  <a:pt x="224" y="1436"/>
                </a:cubicBezTo>
                <a:cubicBezTo>
                  <a:pt x="224" y="1436"/>
                  <a:pt x="224" y="1436"/>
                  <a:pt x="224" y="1436"/>
                </a:cubicBezTo>
                <a:cubicBezTo>
                  <a:pt x="224" y="1436"/>
                  <a:pt x="224" y="1436"/>
                  <a:pt x="224" y="1435"/>
                </a:cubicBezTo>
                <a:cubicBezTo>
                  <a:pt x="224" y="1435"/>
                  <a:pt x="224" y="1435"/>
                  <a:pt x="224" y="1435"/>
                </a:cubicBezTo>
                <a:cubicBezTo>
                  <a:pt x="224" y="1434"/>
                  <a:pt x="224" y="1434"/>
                  <a:pt x="224" y="1434"/>
                </a:cubicBezTo>
                <a:cubicBezTo>
                  <a:pt x="224" y="1434"/>
                  <a:pt x="224" y="1433"/>
                  <a:pt x="224" y="1433"/>
                </a:cubicBezTo>
                <a:cubicBezTo>
                  <a:pt x="224" y="1433"/>
                  <a:pt x="224" y="1433"/>
                  <a:pt x="224" y="1433"/>
                </a:cubicBezTo>
                <a:cubicBezTo>
                  <a:pt x="224" y="1432"/>
                  <a:pt x="223" y="1430"/>
                  <a:pt x="223" y="1428"/>
                </a:cubicBezTo>
                <a:cubicBezTo>
                  <a:pt x="223" y="1428"/>
                  <a:pt x="223" y="1428"/>
                  <a:pt x="223" y="1428"/>
                </a:cubicBezTo>
                <a:cubicBezTo>
                  <a:pt x="223" y="1428"/>
                  <a:pt x="223" y="1427"/>
                  <a:pt x="223" y="1426"/>
                </a:cubicBezTo>
                <a:cubicBezTo>
                  <a:pt x="223" y="1426"/>
                  <a:pt x="223" y="1425"/>
                  <a:pt x="223" y="1425"/>
                </a:cubicBezTo>
                <a:cubicBezTo>
                  <a:pt x="223" y="1424"/>
                  <a:pt x="223" y="1424"/>
                  <a:pt x="223" y="1423"/>
                </a:cubicBezTo>
                <a:cubicBezTo>
                  <a:pt x="223" y="1423"/>
                  <a:pt x="223" y="1422"/>
                  <a:pt x="223" y="1422"/>
                </a:cubicBezTo>
                <a:cubicBezTo>
                  <a:pt x="223" y="1421"/>
                  <a:pt x="223" y="1420"/>
                  <a:pt x="223" y="1420"/>
                </a:cubicBezTo>
                <a:cubicBezTo>
                  <a:pt x="223" y="1419"/>
                  <a:pt x="223" y="1419"/>
                  <a:pt x="223" y="1419"/>
                </a:cubicBezTo>
                <a:cubicBezTo>
                  <a:pt x="223" y="1418"/>
                  <a:pt x="223" y="1417"/>
                  <a:pt x="223" y="1415"/>
                </a:cubicBezTo>
                <a:cubicBezTo>
                  <a:pt x="223" y="1415"/>
                  <a:pt x="223" y="1415"/>
                  <a:pt x="223" y="1415"/>
                </a:cubicBezTo>
                <a:cubicBezTo>
                  <a:pt x="223" y="1413"/>
                  <a:pt x="223" y="1410"/>
                  <a:pt x="223" y="1407"/>
                </a:cubicBezTo>
                <a:cubicBezTo>
                  <a:pt x="223" y="1407"/>
                  <a:pt x="223" y="1407"/>
                  <a:pt x="223" y="1407"/>
                </a:cubicBezTo>
                <a:cubicBezTo>
                  <a:pt x="223" y="1406"/>
                  <a:pt x="223" y="1404"/>
                  <a:pt x="223" y="1403"/>
                </a:cubicBezTo>
                <a:cubicBezTo>
                  <a:pt x="223" y="1403"/>
                  <a:pt x="223" y="1402"/>
                  <a:pt x="223" y="1402"/>
                </a:cubicBezTo>
                <a:cubicBezTo>
                  <a:pt x="223" y="1401"/>
                  <a:pt x="223" y="1400"/>
                  <a:pt x="223" y="1399"/>
                </a:cubicBezTo>
                <a:cubicBezTo>
                  <a:pt x="223" y="1398"/>
                  <a:pt x="223" y="1398"/>
                  <a:pt x="223" y="1398"/>
                </a:cubicBezTo>
                <a:cubicBezTo>
                  <a:pt x="224" y="1396"/>
                  <a:pt x="224" y="1395"/>
                  <a:pt x="224" y="1394"/>
                </a:cubicBezTo>
                <a:cubicBezTo>
                  <a:pt x="224" y="1394"/>
                  <a:pt x="224" y="1393"/>
                  <a:pt x="224" y="1393"/>
                </a:cubicBezTo>
                <a:cubicBezTo>
                  <a:pt x="224" y="1392"/>
                  <a:pt x="224" y="1390"/>
                  <a:pt x="224" y="1388"/>
                </a:cubicBezTo>
                <a:cubicBezTo>
                  <a:pt x="224" y="1388"/>
                  <a:pt x="224" y="1388"/>
                  <a:pt x="224" y="1388"/>
                </a:cubicBezTo>
                <a:cubicBezTo>
                  <a:pt x="225" y="1370"/>
                  <a:pt x="227" y="1349"/>
                  <a:pt x="232" y="1331"/>
                </a:cubicBezTo>
                <a:cubicBezTo>
                  <a:pt x="245" y="1288"/>
                  <a:pt x="228" y="1233"/>
                  <a:pt x="223" y="1212"/>
                </a:cubicBezTo>
                <a:cubicBezTo>
                  <a:pt x="218" y="1191"/>
                  <a:pt x="222" y="1162"/>
                  <a:pt x="222" y="1162"/>
                </a:cubicBezTo>
                <a:cubicBezTo>
                  <a:pt x="222" y="1162"/>
                  <a:pt x="238" y="1134"/>
                  <a:pt x="232" y="1104"/>
                </a:cubicBezTo>
                <a:cubicBezTo>
                  <a:pt x="232" y="1104"/>
                  <a:pt x="245" y="1089"/>
                  <a:pt x="247" y="1029"/>
                </a:cubicBezTo>
                <a:cubicBezTo>
                  <a:pt x="247" y="1027"/>
                  <a:pt x="247" y="1025"/>
                  <a:pt x="247" y="1023"/>
                </a:cubicBezTo>
                <a:cubicBezTo>
                  <a:pt x="248" y="1022"/>
                  <a:pt x="248" y="1021"/>
                  <a:pt x="248" y="1020"/>
                </a:cubicBezTo>
                <a:cubicBezTo>
                  <a:pt x="248" y="1020"/>
                  <a:pt x="248" y="1019"/>
                  <a:pt x="248" y="1019"/>
                </a:cubicBezTo>
                <a:cubicBezTo>
                  <a:pt x="248" y="1017"/>
                  <a:pt x="248" y="1016"/>
                  <a:pt x="248" y="1015"/>
                </a:cubicBezTo>
                <a:cubicBezTo>
                  <a:pt x="248" y="1015"/>
                  <a:pt x="248" y="1014"/>
                  <a:pt x="248" y="1014"/>
                </a:cubicBezTo>
                <a:cubicBezTo>
                  <a:pt x="248" y="1013"/>
                  <a:pt x="248" y="1012"/>
                  <a:pt x="248" y="1010"/>
                </a:cubicBezTo>
                <a:cubicBezTo>
                  <a:pt x="248" y="1010"/>
                  <a:pt x="248" y="1010"/>
                  <a:pt x="248" y="1010"/>
                </a:cubicBezTo>
                <a:cubicBezTo>
                  <a:pt x="252" y="969"/>
                  <a:pt x="262" y="966"/>
                  <a:pt x="263" y="903"/>
                </a:cubicBezTo>
                <a:cubicBezTo>
                  <a:pt x="265" y="831"/>
                  <a:pt x="263" y="821"/>
                  <a:pt x="263" y="821"/>
                </a:cubicBezTo>
                <a:cubicBezTo>
                  <a:pt x="263" y="821"/>
                  <a:pt x="265" y="821"/>
                  <a:pt x="269" y="821"/>
                </a:cubicBezTo>
                <a:cubicBezTo>
                  <a:pt x="272" y="821"/>
                  <a:pt x="274" y="821"/>
                  <a:pt x="274" y="821"/>
                </a:cubicBezTo>
                <a:cubicBezTo>
                  <a:pt x="274" y="821"/>
                  <a:pt x="272" y="831"/>
                  <a:pt x="274" y="903"/>
                </a:cubicBezTo>
                <a:cubicBezTo>
                  <a:pt x="276" y="966"/>
                  <a:pt x="285" y="969"/>
                  <a:pt x="289" y="1011"/>
                </a:cubicBezTo>
                <a:cubicBezTo>
                  <a:pt x="289" y="1012"/>
                  <a:pt x="289" y="1013"/>
                  <a:pt x="289" y="1014"/>
                </a:cubicBezTo>
                <a:cubicBezTo>
                  <a:pt x="289" y="1014"/>
                  <a:pt x="289" y="1015"/>
                  <a:pt x="289" y="1015"/>
                </a:cubicBezTo>
                <a:cubicBezTo>
                  <a:pt x="289" y="1016"/>
                  <a:pt x="289" y="1017"/>
                  <a:pt x="289" y="1019"/>
                </a:cubicBezTo>
                <a:cubicBezTo>
                  <a:pt x="289" y="1019"/>
                  <a:pt x="290" y="1019"/>
                  <a:pt x="290" y="1020"/>
                </a:cubicBezTo>
                <a:cubicBezTo>
                  <a:pt x="290" y="1021"/>
                  <a:pt x="290" y="1022"/>
                  <a:pt x="290" y="1023"/>
                </a:cubicBezTo>
                <a:cubicBezTo>
                  <a:pt x="290" y="1025"/>
                  <a:pt x="290" y="1027"/>
                  <a:pt x="290" y="1029"/>
                </a:cubicBezTo>
                <a:cubicBezTo>
                  <a:pt x="292" y="1089"/>
                  <a:pt x="305" y="1104"/>
                  <a:pt x="305" y="1104"/>
                </a:cubicBezTo>
                <a:cubicBezTo>
                  <a:pt x="299" y="1134"/>
                  <a:pt x="316" y="1162"/>
                  <a:pt x="316" y="1162"/>
                </a:cubicBezTo>
                <a:cubicBezTo>
                  <a:pt x="316" y="1162"/>
                  <a:pt x="319" y="1191"/>
                  <a:pt x="314" y="1212"/>
                </a:cubicBezTo>
                <a:cubicBezTo>
                  <a:pt x="309" y="1233"/>
                  <a:pt x="292" y="1288"/>
                  <a:pt x="305" y="1331"/>
                </a:cubicBezTo>
                <a:cubicBezTo>
                  <a:pt x="310" y="1349"/>
                  <a:pt x="312" y="1370"/>
                  <a:pt x="313" y="1388"/>
                </a:cubicBezTo>
                <a:cubicBezTo>
                  <a:pt x="313" y="1388"/>
                  <a:pt x="313" y="1388"/>
                  <a:pt x="313" y="1388"/>
                </a:cubicBezTo>
                <a:cubicBezTo>
                  <a:pt x="313" y="1390"/>
                  <a:pt x="313" y="1392"/>
                  <a:pt x="314" y="1393"/>
                </a:cubicBezTo>
                <a:cubicBezTo>
                  <a:pt x="314" y="1393"/>
                  <a:pt x="314" y="1394"/>
                  <a:pt x="314" y="1394"/>
                </a:cubicBezTo>
                <a:cubicBezTo>
                  <a:pt x="314" y="1395"/>
                  <a:pt x="314" y="1396"/>
                  <a:pt x="314" y="1398"/>
                </a:cubicBezTo>
                <a:cubicBezTo>
                  <a:pt x="314" y="1398"/>
                  <a:pt x="314" y="1398"/>
                  <a:pt x="314" y="1399"/>
                </a:cubicBezTo>
                <a:cubicBezTo>
                  <a:pt x="314" y="1400"/>
                  <a:pt x="314" y="1401"/>
                  <a:pt x="314" y="1402"/>
                </a:cubicBezTo>
                <a:cubicBezTo>
                  <a:pt x="314" y="1403"/>
                  <a:pt x="314" y="1403"/>
                  <a:pt x="314" y="1403"/>
                </a:cubicBezTo>
                <a:cubicBezTo>
                  <a:pt x="314" y="1404"/>
                  <a:pt x="314" y="1406"/>
                  <a:pt x="314" y="1407"/>
                </a:cubicBezTo>
                <a:cubicBezTo>
                  <a:pt x="314" y="1407"/>
                  <a:pt x="314" y="1407"/>
                  <a:pt x="314" y="1407"/>
                </a:cubicBezTo>
                <a:cubicBezTo>
                  <a:pt x="314" y="1410"/>
                  <a:pt x="314" y="1413"/>
                  <a:pt x="314" y="1415"/>
                </a:cubicBezTo>
                <a:cubicBezTo>
                  <a:pt x="314" y="1415"/>
                  <a:pt x="314" y="1415"/>
                  <a:pt x="314" y="1415"/>
                </a:cubicBezTo>
                <a:cubicBezTo>
                  <a:pt x="314" y="1417"/>
                  <a:pt x="314" y="1418"/>
                  <a:pt x="314" y="1419"/>
                </a:cubicBezTo>
                <a:cubicBezTo>
                  <a:pt x="314" y="1419"/>
                  <a:pt x="314" y="1419"/>
                  <a:pt x="314" y="1419"/>
                </a:cubicBezTo>
                <a:cubicBezTo>
                  <a:pt x="314" y="1420"/>
                  <a:pt x="314" y="1421"/>
                  <a:pt x="314" y="1422"/>
                </a:cubicBezTo>
                <a:cubicBezTo>
                  <a:pt x="314" y="1422"/>
                  <a:pt x="314" y="1423"/>
                  <a:pt x="314" y="1423"/>
                </a:cubicBezTo>
                <a:cubicBezTo>
                  <a:pt x="314" y="1424"/>
                  <a:pt x="314" y="1425"/>
                  <a:pt x="314" y="1425"/>
                </a:cubicBezTo>
                <a:cubicBezTo>
                  <a:pt x="314" y="1425"/>
                  <a:pt x="314" y="1426"/>
                  <a:pt x="314" y="1426"/>
                </a:cubicBezTo>
                <a:cubicBezTo>
                  <a:pt x="314" y="1428"/>
                  <a:pt x="314" y="1429"/>
                  <a:pt x="314" y="1431"/>
                </a:cubicBezTo>
                <a:cubicBezTo>
                  <a:pt x="314" y="1431"/>
                  <a:pt x="314" y="1431"/>
                  <a:pt x="314" y="1431"/>
                </a:cubicBezTo>
                <a:cubicBezTo>
                  <a:pt x="314" y="1432"/>
                  <a:pt x="314" y="1432"/>
                  <a:pt x="314" y="1433"/>
                </a:cubicBezTo>
                <a:cubicBezTo>
                  <a:pt x="314" y="1433"/>
                  <a:pt x="314" y="1433"/>
                  <a:pt x="314" y="1433"/>
                </a:cubicBezTo>
                <a:cubicBezTo>
                  <a:pt x="314" y="1433"/>
                  <a:pt x="314" y="1434"/>
                  <a:pt x="314" y="1434"/>
                </a:cubicBezTo>
                <a:cubicBezTo>
                  <a:pt x="314" y="1434"/>
                  <a:pt x="314" y="1434"/>
                  <a:pt x="314" y="1435"/>
                </a:cubicBezTo>
                <a:cubicBezTo>
                  <a:pt x="314" y="1435"/>
                  <a:pt x="314" y="1435"/>
                  <a:pt x="314" y="1435"/>
                </a:cubicBezTo>
                <a:cubicBezTo>
                  <a:pt x="313" y="1436"/>
                  <a:pt x="313" y="1436"/>
                  <a:pt x="313" y="1436"/>
                </a:cubicBezTo>
                <a:cubicBezTo>
                  <a:pt x="313" y="1436"/>
                  <a:pt x="313" y="1436"/>
                  <a:pt x="313" y="1436"/>
                </a:cubicBezTo>
                <a:cubicBezTo>
                  <a:pt x="313" y="1436"/>
                  <a:pt x="313" y="1436"/>
                  <a:pt x="313" y="1436"/>
                </a:cubicBezTo>
                <a:cubicBezTo>
                  <a:pt x="313" y="1436"/>
                  <a:pt x="313" y="1437"/>
                  <a:pt x="313" y="1437"/>
                </a:cubicBezTo>
                <a:cubicBezTo>
                  <a:pt x="301" y="1476"/>
                  <a:pt x="301" y="1494"/>
                  <a:pt x="301" y="1500"/>
                </a:cubicBezTo>
                <a:cubicBezTo>
                  <a:pt x="301" y="1506"/>
                  <a:pt x="305" y="1522"/>
                  <a:pt x="305" y="1522"/>
                </a:cubicBezTo>
                <a:cubicBezTo>
                  <a:pt x="306" y="1554"/>
                  <a:pt x="306" y="1554"/>
                  <a:pt x="306" y="1554"/>
                </a:cubicBezTo>
                <a:cubicBezTo>
                  <a:pt x="303" y="1565"/>
                  <a:pt x="305" y="1581"/>
                  <a:pt x="321" y="1584"/>
                </a:cubicBezTo>
                <a:cubicBezTo>
                  <a:pt x="336" y="1586"/>
                  <a:pt x="336" y="1572"/>
                  <a:pt x="336" y="1572"/>
                </a:cubicBezTo>
                <a:cubicBezTo>
                  <a:pt x="349" y="1588"/>
                  <a:pt x="353" y="1576"/>
                  <a:pt x="353" y="1576"/>
                </a:cubicBezTo>
                <a:cubicBezTo>
                  <a:pt x="366" y="1581"/>
                  <a:pt x="366" y="1573"/>
                  <a:pt x="366" y="1573"/>
                </a:cubicBezTo>
                <a:cubicBezTo>
                  <a:pt x="376" y="1575"/>
                  <a:pt x="380" y="1567"/>
                  <a:pt x="380" y="1567"/>
                </a:cubicBezTo>
                <a:cubicBezTo>
                  <a:pt x="402" y="1556"/>
                  <a:pt x="363" y="1511"/>
                  <a:pt x="363" y="1511"/>
                </a:cubicBezTo>
                <a:cubicBezTo>
                  <a:pt x="369" y="1486"/>
                  <a:pt x="357" y="1456"/>
                  <a:pt x="357" y="1456"/>
                </a:cubicBezTo>
                <a:cubicBezTo>
                  <a:pt x="357" y="1455"/>
                  <a:pt x="357" y="1454"/>
                  <a:pt x="357" y="1452"/>
                </a:cubicBezTo>
                <a:cubicBezTo>
                  <a:pt x="357" y="1452"/>
                  <a:pt x="357" y="1452"/>
                  <a:pt x="357" y="1451"/>
                </a:cubicBezTo>
                <a:cubicBezTo>
                  <a:pt x="357" y="1450"/>
                  <a:pt x="357" y="1449"/>
                  <a:pt x="357" y="1447"/>
                </a:cubicBezTo>
                <a:cubicBezTo>
                  <a:pt x="357" y="1447"/>
                  <a:pt x="357" y="1447"/>
                  <a:pt x="357" y="1447"/>
                </a:cubicBezTo>
                <a:cubicBezTo>
                  <a:pt x="357" y="1446"/>
                  <a:pt x="357" y="1444"/>
                  <a:pt x="357" y="1442"/>
                </a:cubicBezTo>
                <a:cubicBezTo>
                  <a:pt x="357" y="1442"/>
                  <a:pt x="357" y="1442"/>
                  <a:pt x="357" y="1441"/>
                </a:cubicBezTo>
                <a:cubicBezTo>
                  <a:pt x="357" y="1440"/>
                  <a:pt x="357" y="1438"/>
                  <a:pt x="358" y="1437"/>
                </a:cubicBezTo>
                <a:cubicBezTo>
                  <a:pt x="358" y="1437"/>
                  <a:pt x="358" y="1436"/>
                  <a:pt x="358" y="1436"/>
                </a:cubicBezTo>
                <a:cubicBezTo>
                  <a:pt x="358" y="1434"/>
                  <a:pt x="358" y="1433"/>
                  <a:pt x="358" y="1431"/>
                </a:cubicBezTo>
                <a:cubicBezTo>
                  <a:pt x="358" y="1430"/>
                  <a:pt x="358" y="1430"/>
                  <a:pt x="358" y="1430"/>
                </a:cubicBezTo>
                <a:cubicBezTo>
                  <a:pt x="358" y="1428"/>
                  <a:pt x="359" y="1427"/>
                  <a:pt x="359" y="1425"/>
                </a:cubicBezTo>
                <a:cubicBezTo>
                  <a:pt x="359" y="1425"/>
                  <a:pt x="359" y="1424"/>
                  <a:pt x="359" y="1424"/>
                </a:cubicBezTo>
                <a:cubicBezTo>
                  <a:pt x="359" y="1422"/>
                  <a:pt x="359" y="1420"/>
                  <a:pt x="360" y="1418"/>
                </a:cubicBezTo>
                <a:cubicBezTo>
                  <a:pt x="360" y="1417"/>
                  <a:pt x="360" y="1417"/>
                  <a:pt x="360" y="1416"/>
                </a:cubicBezTo>
                <a:cubicBezTo>
                  <a:pt x="360" y="1415"/>
                  <a:pt x="360" y="1413"/>
                  <a:pt x="361" y="1412"/>
                </a:cubicBezTo>
                <a:cubicBezTo>
                  <a:pt x="361" y="1411"/>
                  <a:pt x="361" y="1410"/>
                  <a:pt x="361" y="1410"/>
                </a:cubicBezTo>
                <a:cubicBezTo>
                  <a:pt x="361" y="1408"/>
                  <a:pt x="362" y="1406"/>
                  <a:pt x="362" y="1404"/>
                </a:cubicBezTo>
                <a:cubicBezTo>
                  <a:pt x="362" y="1403"/>
                  <a:pt x="362" y="1403"/>
                  <a:pt x="362" y="1402"/>
                </a:cubicBezTo>
                <a:cubicBezTo>
                  <a:pt x="362" y="1400"/>
                  <a:pt x="363" y="1399"/>
                  <a:pt x="363" y="1397"/>
                </a:cubicBezTo>
                <a:cubicBezTo>
                  <a:pt x="363" y="1396"/>
                  <a:pt x="363" y="1396"/>
                  <a:pt x="363" y="1395"/>
                </a:cubicBezTo>
                <a:cubicBezTo>
                  <a:pt x="364" y="1393"/>
                  <a:pt x="364" y="1392"/>
                  <a:pt x="364" y="1390"/>
                </a:cubicBezTo>
                <a:cubicBezTo>
                  <a:pt x="364" y="1390"/>
                  <a:pt x="364" y="1389"/>
                  <a:pt x="364" y="1388"/>
                </a:cubicBezTo>
                <a:cubicBezTo>
                  <a:pt x="364" y="1388"/>
                  <a:pt x="364" y="1388"/>
                  <a:pt x="364" y="1388"/>
                </a:cubicBezTo>
                <a:cubicBezTo>
                  <a:pt x="374" y="1335"/>
                  <a:pt x="390" y="1271"/>
                  <a:pt x="396" y="1250"/>
                </a:cubicBezTo>
                <a:cubicBezTo>
                  <a:pt x="406" y="1218"/>
                  <a:pt x="387" y="1158"/>
                  <a:pt x="387" y="1158"/>
                </a:cubicBezTo>
                <a:cubicBezTo>
                  <a:pt x="389" y="1108"/>
                  <a:pt x="389" y="1108"/>
                  <a:pt x="389" y="1108"/>
                </a:cubicBezTo>
                <a:cubicBezTo>
                  <a:pt x="389" y="1108"/>
                  <a:pt x="389" y="1108"/>
                  <a:pt x="389" y="1108"/>
                </a:cubicBezTo>
                <a:cubicBezTo>
                  <a:pt x="389" y="1108"/>
                  <a:pt x="389" y="1108"/>
                  <a:pt x="389" y="1107"/>
                </a:cubicBezTo>
                <a:cubicBezTo>
                  <a:pt x="389" y="1107"/>
                  <a:pt x="389" y="1107"/>
                  <a:pt x="389" y="1107"/>
                </a:cubicBezTo>
                <a:cubicBezTo>
                  <a:pt x="389" y="1106"/>
                  <a:pt x="390" y="1106"/>
                  <a:pt x="390" y="1105"/>
                </a:cubicBezTo>
                <a:cubicBezTo>
                  <a:pt x="390" y="1105"/>
                  <a:pt x="390" y="1105"/>
                  <a:pt x="390" y="1105"/>
                </a:cubicBezTo>
                <a:cubicBezTo>
                  <a:pt x="390" y="1105"/>
                  <a:pt x="390" y="1104"/>
                  <a:pt x="390" y="1103"/>
                </a:cubicBezTo>
                <a:cubicBezTo>
                  <a:pt x="390" y="1103"/>
                  <a:pt x="390" y="1103"/>
                  <a:pt x="390" y="1102"/>
                </a:cubicBezTo>
                <a:cubicBezTo>
                  <a:pt x="390" y="1102"/>
                  <a:pt x="390" y="1101"/>
                  <a:pt x="391" y="1100"/>
                </a:cubicBezTo>
                <a:cubicBezTo>
                  <a:pt x="391" y="1100"/>
                  <a:pt x="391" y="1099"/>
                  <a:pt x="391" y="1099"/>
                </a:cubicBezTo>
                <a:cubicBezTo>
                  <a:pt x="391" y="1098"/>
                  <a:pt x="391" y="1097"/>
                  <a:pt x="391" y="1096"/>
                </a:cubicBezTo>
                <a:cubicBezTo>
                  <a:pt x="391" y="1096"/>
                  <a:pt x="391" y="1095"/>
                  <a:pt x="391" y="1095"/>
                </a:cubicBezTo>
                <a:cubicBezTo>
                  <a:pt x="392" y="1094"/>
                  <a:pt x="392" y="1093"/>
                  <a:pt x="392" y="1093"/>
                </a:cubicBezTo>
                <a:cubicBezTo>
                  <a:pt x="392" y="1092"/>
                  <a:pt x="392" y="1092"/>
                  <a:pt x="392" y="1091"/>
                </a:cubicBezTo>
                <a:cubicBezTo>
                  <a:pt x="392" y="1090"/>
                  <a:pt x="392" y="1089"/>
                  <a:pt x="393" y="1088"/>
                </a:cubicBezTo>
                <a:cubicBezTo>
                  <a:pt x="393" y="1087"/>
                  <a:pt x="393" y="1087"/>
                  <a:pt x="393" y="1086"/>
                </a:cubicBezTo>
                <a:cubicBezTo>
                  <a:pt x="393" y="1085"/>
                  <a:pt x="393" y="1084"/>
                  <a:pt x="394" y="1082"/>
                </a:cubicBezTo>
                <a:cubicBezTo>
                  <a:pt x="394" y="1082"/>
                  <a:pt x="394" y="1081"/>
                  <a:pt x="394" y="1080"/>
                </a:cubicBezTo>
                <a:cubicBezTo>
                  <a:pt x="394" y="1079"/>
                  <a:pt x="394" y="1078"/>
                  <a:pt x="394" y="1077"/>
                </a:cubicBezTo>
                <a:cubicBezTo>
                  <a:pt x="395" y="1076"/>
                  <a:pt x="395" y="1075"/>
                  <a:pt x="395" y="1075"/>
                </a:cubicBezTo>
                <a:cubicBezTo>
                  <a:pt x="395" y="1073"/>
                  <a:pt x="395" y="1072"/>
                  <a:pt x="395" y="1071"/>
                </a:cubicBezTo>
                <a:cubicBezTo>
                  <a:pt x="396" y="1070"/>
                  <a:pt x="396" y="1069"/>
                  <a:pt x="396" y="1069"/>
                </a:cubicBezTo>
                <a:cubicBezTo>
                  <a:pt x="396" y="1067"/>
                  <a:pt x="396" y="1066"/>
                  <a:pt x="397" y="1064"/>
                </a:cubicBezTo>
                <a:cubicBezTo>
                  <a:pt x="397" y="1063"/>
                  <a:pt x="397" y="1062"/>
                  <a:pt x="397" y="1062"/>
                </a:cubicBezTo>
                <a:cubicBezTo>
                  <a:pt x="397" y="1060"/>
                  <a:pt x="397" y="1059"/>
                  <a:pt x="397" y="1058"/>
                </a:cubicBezTo>
                <a:cubicBezTo>
                  <a:pt x="398" y="1057"/>
                  <a:pt x="398" y="1055"/>
                  <a:pt x="398" y="1054"/>
                </a:cubicBezTo>
                <a:cubicBezTo>
                  <a:pt x="398" y="1053"/>
                  <a:pt x="398" y="1052"/>
                  <a:pt x="399" y="1051"/>
                </a:cubicBezTo>
                <a:cubicBezTo>
                  <a:pt x="399" y="1050"/>
                  <a:pt x="399" y="1049"/>
                  <a:pt x="399" y="1048"/>
                </a:cubicBezTo>
                <a:cubicBezTo>
                  <a:pt x="399" y="1046"/>
                  <a:pt x="400" y="1045"/>
                  <a:pt x="400" y="1043"/>
                </a:cubicBezTo>
                <a:cubicBezTo>
                  <a:pt x="400" y="1042"/>
                  <a:pt x="400" y="1041"/>
                  <a:pt x="400" y="1040"/>
                </a:cubicBezTo>
                <a:cubicBezTo>
                  <a:pt x="400" y="1039"/>
                  <a:pt x="401" y="1037"/>
                  <a:pt x="401" y="1036"/>
                </a:cubicBezTo>
                <a:cubicBezTo>
                  <a:pt x="401" y="1035"/>
                  <a:pt x="401" y="1033"/>
                  <a:pt x="401" y="1031"/>
                </a:cubicBezTo>
                <a:cubicBezTo>
                  <a:pt x="402" y="1030"/>
                  <a:pt x="402" y="1029"/>
                  <a:pt x="402" y="1028"/>
                </a:cubicBezTo>
                <a:cubicBezTo>
                  <a:pt x="402" y="1027"/>
                  <a:pt x="402" y="1025"/>
                  <a:pt x="403" y="1024"/>
                </a:cubicBezTo>
                <a:cubicBezTo>
                  <a:pt x="403" y="1022"/>
                  <a:pt x="403" y="1021"/>
                  <a:pt x="403" y="1019"/>
                </a:cubicBezTo>
                <a:cubicBezTo>
                  <a:pt x="403" y="1018"/>
                  <a:pt x="403" y="1017"/>
                  <a:pt x="404" y="1016"/>
                </a:cubicBezTo>
                <a:cubicBezTo>
                  <a:pt x="404" y="1014"/>
                  <a:pt x="404" y="1013"/>
                  <a:pt x="404" y="1012"/>
                </a:cubicBezTo>
                <a:cubicBezTo>
                  <a:pt x="409" y="975"/>
                  <a:pt x="413" y="935"/>
                  <a:pt x="414" y="905"/>
                </a:cubicBezTo>
                <a:cubicBezTo>
                  <a:pt x="415" y="832"/>
                  <a:pt x="383" y="666"/>
                  <a:pt x="383" y="666"/>
                </a:cubicBezTo>
                <a:cubicBezTo>
                  <a:pt x="383" y="665"/>
                  <a:pt x="383" y="665"/>
                  <a:pt x="383" y="664"/>
                </a:cubicBezTo>
                <a:cubicBezTo>
                  <a:pt x="383" y="664"/>
                  <a:pt x="383" y="664"/>
                  <a:pt x="383" y="664"/>
                </a:cubicBezTo>
                <a:cubicBezTo>
                  <a:pt x="383" y="663"/>
                  <a:pt x="384" y="663"/>
                  <a:pt x="384" y="662"/>
                </a:cubicBezTo>
                <a:cubicBezTo>
                  <a:pt x="384" y="662"/>
                  <a:pt x="384" y="662"/>
                  <a:pt x="384" y="662"/>
                </a:cubicBezTo>
                <a:cubicBezTo>
                  <a:pt x="384" y="661"/>
                  <a:pt x="384" y="660"/>
                  <a:pt x="384" y="659"/>
                </a:cubicBezTo>
                <a:cubicBezTo>
                  <a:pt x="384" y="659"/>
                  <a:pt x="384" y="659"/>
                  <a:pt x="384" y="659"/>
                </a:cubicBezTo>
                <a:cubicBezTo>
                  <a:pt x="384" y="658"/>
                  <a:pt x="384" y="657"/>
                  <a:pt x="384" y="656"/>
                </a:cubicBezTo>
                <a:cubicBezTo>
                  <a:pt x="384" y="656"/>
                  <a:pt x="384" y="655"/>
                  <a:pt x="384" y="655"/>
                </a:cubicBezTo>
                <a:cubicBezTo>
                  <a:pt x="384" y="654"/>
                  <a:pt x="384" y="653"/>
                  <a:pt x="384" y="652"/>
                </a:cubicBezTo>
                <a:cubicBezTo>
                  <a:pt x="384" y="652"/>
                  <a:pt x="384" y="651"/>
                  <a:pt x="384" y="651"/>
                </a:cubicBezTo>
                <a:cubicBezTo>
                  <a:pt x="384" y="650"/>
                  <a:pt x="384" y="649"/>
                  <a:pt x="384" y="647"/>
                </a:cubicBezTo>
                <a:cubicBezTo>
                  <a:pt x="384" y="647"/>
                  <a:pt x="384" y="647"/>
                  <a:pt x="384" y="647"/>
                </a:cubicBezTo>
                <a:cubicBezTo>
                  <a:pt x="384" y="645"/>
                  <a:pt x="384" y="644"/>
                  <a:pt x="384" y="642"/>
                </a:cubicBezTo>
                <a:cubicBezTo>
                  <a:pt x="384" y="642"/>
                  <a:pt x="384" y="642"/>
                  <a:pt x="384" y="642"/>
                </a:cubicBezTo>
                <a:cubicBezTo>
                  <a:pt x="384" y="640"/>
                  <a:pt x="384" y="639"/>
                  <a:pt x="384" y="637"/>
                </a:cubicBezTo>
                <a:cubicBezTo>
                  <a:pt x="384" y="637"/>
                  <a:pt x="384" y="636"/>
                  <a:pt x="384" y="636"/>
                </a:cubicBezTo>
                <a:cubicBezTo>
                  <a:pt x="384" y="613"/>
                  <a:pt x="383" y="581"/>
                  <a:pt x="383" y="556"/>
                </a:cubicBezTo>
                <a:cubicBezTo>
                  <a:pt x="383" y="556"/>
                  <a:pt x="383" y="556"/>
                  <a:pt x="383" y="556"/>
                </a:cubicBezTo>
                <a:cubicBezTo>
                  <a:pt x="382" y="532"/>
                  <a:pt x="382" y="514"/>
                  <a:pt x="382" y="514"/>
                </a:cubicBezTo>
                <a:cubicBezTo>
                  <a:pt x="392" y="501"/>
                  <a:pt x="390" y="456"/>
                  <a:pt x="390" y="456"/>
                </a:cubicBezTo>
                <a:cubicBezTo>
                  <a:pt x="395" y="451"/>
                  <a:pt x="397" y="441"/>
                  <a:pt x="398" y="432"/>
                </a:cubicBezTo>
                <a:cubicBezTo>
                  <a:pt x="397" y="484"/>
                  <a:pt x="408" y="528"/>
                  <a:pt x="417" y="556"/>
                </a:cubicBezTo>
                <a:cubicBezTo>
                  <a:pt x="417" y="556"/>
                  <a:pt x="417" y="556"/>
                  <a:pt x="417" y="556"/>
                </a:cubicBezTo>
                <a:cubicBezTo>
                  <a:pt x="417" y="556"/>
                  <a:pt x="417" y="556"/>
                  <a:pt x="417" y="556"/>
                </a:cubicBezTo>
                <a:cubicBezTo>
                  <a:pt x="422" y="571"/>
                  <a:pt x="427" y="580"/>
                  <a:pt x="427" y="583"/>
                </a:cubicBezTo>
                <a:cubicBezTo>
                  <a:pt x="427" y="583"/>
                  <a:pt x="427" y="583"/>
                  <a:pt x="428" y="583"/>
                </a:cubicBezTo>
                <a:cubicBezTo>
                  <a:pt x="428" y="583"/>
                  <a:pt x="428" y="583"/>
                  <a:pt x="428" y="583"/>
                </a:cubicBezTo>
                <a:cubicBezTo>
                  <a:pt x="428" y="583"/>
                  <a:pt x="428" y="583"/>
                  <a:pt x="428" y="583"/>
                </a:cubicBezTo>
                <a:cubicBezTo>
                  <a:pt x="415" y="645"/>
                  <a:pt x="457" y="765"/>
                  <a:pt x="457" y="765"/>
                </a:cubicBezTo>
                <a:cubicBezTo>
                  <a:pt x="444" y="780"/>
                  <a:pt x="445" y="825"/>
                  <a:pt x="449" y="841"/>
                </a:cubicBezTo>
                <a:cubicBezTo>
                  <a:pt x="454" y="857"/>
                  <a:pt x="442" y="882"/>
                  <a:pt x="451" y="885"/>
                </a:cubicBezTo>
                <a:cubicBezTo>
                  <a:pt x="460" y="887"/>
                  <a:pt x="459" y="845"/>
                  <a:pt x="465" y="845"/>
                </a:cubicBezTo>
                <a:cubicBezTo>
                  <a:pt x="472" y="844"/>
                  <a:pt x="465" y="904"/>
                  <a:pt x="473" y="904"/>
                </a:cubicBezTo>
                <a:cubicBezTo>
                  <a:pt x="481" y="904"/>
                  <a:pt x="475" y="851"/>
                  <a:pt x="482" y="850"/>
                </a:cubicBezTo>
                <a:cubicBezTo>
                  <a:pt x="490" y="849"/>
                  <a:pt x="482" y="912"/>
                  <a:pt x="493" y="912"/>
                </a:cubicBezTo>
                <a:cubicBezTo>
                  <a:pt x="505" y="913"/>
                  <a:pt x="495" y="851"/>
                  <a:pt x="500" y="852"/>
                </a:cubicBezTo>
                <a:cubicBezTo>
                  <a:pt x="505" y="854"/>
                  <a:pt x="507" y="907"/>
                  <a:pt x="516" y="906"/>
                </a:cubicBezTo>
                <a:cubicBezTo>
                  <a:pt x="524" y="905"/>
                  <a:pt x="521" y="896"/>
                  <a:pt x="521" y="896"/>
                </a:cubicBezTo>
                <a:cubicBezTo>
                  <a:pt x="516" y="835"/>
                  <a:pt x="516" y="835"/>
                  <a:pt x="516" y="835"/>
                </a:cubicBezTo>
                <a:cubicBezTo>
                  <a:pt x="530" y="853"/>
                  <a:pt x="537" y="843"/>
                  <a:pt x="533" y="835"/>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25" name="TextBox 24"/>
          <p:cNvSpPr txBox="1"/>
          <p:nvPr/>
        </p:nvSpPr>
        <p:spPr>
          <a:xfrm>
            <a:off x="7961857" y="2109137"/>
            <a:ext cx="1204720" cy="261610"/>
          </a:xfrm>
          <a:prstGeom prst="rect">
            <a:avLst/>
          </a:prstGeom>
          <a:noFill/>
        </p:spPr>
        <p:txBody>
          <a:bodyPr wrap="square" rtlCol="0">
            <a:spAutoFit/>
          </a:bodyPr>
          <a:lstStyle/>
          <a:p>
            <a:pPr algn="ctr"/>
            <a:r>
              <a:rPr lang="en-GB" sz="1100" b="1" dirty="0" smtClean="0">
                <a:solidFill>
                  <a:srgbClr val="FFFFFF"/>
                </a:solidFill>
                <a:ea typeface="Open Sans Light" panose="020B0306030504020204" pitchFamily="34" charset="0"/>
                <a:cs typeface="Open Sans Light" panose="020B0306030504020204" pitchFamily="34" charset="0"/>
              </a:rPr>
              <a:t>UNDERSTAND</a:t>
            </a:r>
            <a:endParaRPr lang="en-GB" sz="1100" b="1" dirty="0">
              <a:solidFill>
                <a:srgbClr val="FFFFFF"/>
              </a:solidFill>
            </a:endParaRPr>
          </a:p>
        </p:txBody>
      </p:sp>
      <p:sp>
        <p:nvSpPr>
          <p:cNvPr id="128" name="TextBox 127"/>
          <p:cNvSpPr txBox="1"/>
          <p:nvPr/>
        </p:nvSpPr>
        <p:spPr>
          <a:xfrm>
            <a:off x="8190603" y="3086096"/>
            <a:ext cx="954765" cy="261610"/>
          </a:xfrm>
          <a:prstGeom prst="rect">
            <a:avLst/>
          </a:prstGeom>
          <a:noFill/>
        </p:spPr>
        <p:txBody>
          <a:bodyPr wrap="square" rtlCol="0">
            <a:spAutoFit/>
          </a:bodyPr>
          <a:lstStyle/>
          <a:p>
            <a:pPr algn="ctr"/>
            <a:r>
              <a:rPr lang="en-GB" sz="1100" b="1" dirty="0" smtClean="0">
                <a:solidFill>
                  <a:srgbClr val="FFFFFF"/>
                </a:solidFill>
                <a:ea typeface="Open Sans Light" panose="020B0306030504020204" pitchFamily="34" charset="0"/>
                <a:cs typeface="Open Sans Light" panose="020B0306030504020204" pitchFamily="34" charset="0"/>
              </a:rPr>
              <a:t>PERFORM</a:t>
            </a:r>
            <a:endParaRPr lang="en-GB" sz="1100" b="1" dirty="0">
              <a:solidFill>
                <a:srgbClr val="FFFFFF"/>
              </a:solidFill>
            </a:endParaRPr>
          </a:p>
        </p:txBody>
      </p:sp>
      <p:sp>
        <p:nvSpPr>
          <p:cNvPr id="131" name="TextBox 130"/>
          <p:cNvSpPr txBox="1"/>
          <p:nvPr/>
        </p:nvSpPr>
        <p:spPr>
          <a:xfrm>
            <a:off x="8384571" y="4032477"/>
            <a:ext cx="954765" cy="261610"/>
          </a:xfrm>
          <a:prstGeom prst="rect">
            <a:avLst/>
          </a:prstGeom>
          <a:noFill/>
        </p:spPr>
        <p:txBody>
          <a:bodyPr wrap="square" rtlCol="0">
            <a:spAutoFit/>
          </a:bodyPr>
          <a:lstStyle/>
          <a:p>
            <a:pPr algn="ctr"/>
            <a:r>
              <a:rPr lang="en-GB" sz="1100" b="1" dirty="0" smtClean="0">
                <a:solidFill>
                  <a:srgbClr val="FFFFFF"/>
                </a:solidFill>
                <a:ea typeface="Open Sans Light" panose="020B0306030504020204" pitchFamily="34" charset="0"/>
                <a:cs typeface="Open Sans Light" panose="020B0306030504020204" pitchFamily="34" charset="0"/>
              </a:rPr>
              <a:t>INTERACT</a:t>
            </a:r>
            <a:endParaRPr lang="en-GB" sz="1100" b="1" dirty="0">
              <a:solidFill>
                <a:srgbClr val="FFFFFF"/>
              </a:solidFill>
            </a:endParaRPr>
          </a:p>
        </p:txBody>
      </p:sp>
      <p:sp>
        <p:nvSpPr>
          <p:cNvPr id="139" name="TextBox 138"/>
          <p:cNvSpPr txBox="1"/>
          <p:nvPr/>
        </p:nvSpPr>
        <p:spPr>
          <a:xfrm>
            <a:off x="413583" y="1573631"/>
            <a:ext cx="4994744" cy="4401204"/>
          </a:xfrm>
          <a:prstGeom prst="rect">
            <a:avLst/>
          </a:prstGeom>
          <a:noFill/>
        </p:spPr>
        <p:txBody>
          <a:bodyPr wrap="square" rtlCol="0">
            <a:spAutoFit/>
          </a:bodyPr>
          <a:lstStyle/>
          <a:p>
            <a:pPr>
              <a:lnSpc>
                <a:spcPct val="150000"/>
              </a:lnSpc>
            </a:pPr>
            <a:r>
              <a:rPr lang="it-IT" sz="2000" b="1" dirty="0" smtClean="0">
                <a:solidFill>
                  <a:schemeClr val="accent1"/>
                </a:solidFill>
                <a:latin typeface="+mj-lt"/>
              </a:rPr>
              <a:t>“Turing </a:t>
            </a:r>
            <a:r>
              <a:rPr lang="it-IT" sz="2000" b="1" dirty="0" smtClean="0">
                <a:solidFill>
                  <a:schemeClr val="accent1"/>
                </a:solidFill>
                <a:latin typeface="+mj-lt"/>
              </a:rPr>
              <a:t>belives</a:t>
            </a:r>
            <a:r>
              <a:rPr lang="it-IT" sz="2000" b="1" dirty="0" smtClean="0">
                <a:solidFill>
                  <a:schemeClr val="accent1"/>
                </a:solidFill>
                <a:latin typeface="+mj-lt"/>
              </a:rPr>
              <a:t> </a:t>
            </a:r>
            <a:r>
              <a:rPr lang="it-IT" sz="2000" b="1" dirty="0" smtClean="0">
                <a:solidFill>
                  <a:schemeClr val="accent1"/>
                </a:solidFill>
                <a:latin typeface="+mj-lt"/>
              </a:rPr>
              <a:t>machines</a:t>
            </a:r>
            <a:r>
              <a:rPr lang="it-IT" sz="2000" b="1" dirty="0" smtClean="0">
                <a:solidFill>
                  <a:schemeClr val="accent1"/>
                </a:solidFill>
                <a:latin typeface="+mj-lt"/>
              </a:rPr>
              <a:t> </a:t>
            </a:r>
            <a:r>
              <a:rPr lang="it-IT" sz="2000" b="1" dirty="0" smtClean="0">
                <a:solidFill>
                  <a:schemeClr val="accent1"/>
                </a:solidFill>
                <a:latin typeface="+mj-lt"/>
              </a:rPr>
              <a:t>think</a:t>
            </a:r>
            <a:r>
              <a:rPr lang="it-IT" sz="2000" b="1" dirty="0" smtClean="0">
                <a:solidFill>
                  <a:schemeClr val="accent1"/>
                </a:solidFill>
                <a:latin typeface="+mj-lt"/>
              </a:rPr>
              <a:t>.</a:t>
            </a:r>
            <a:endParaRPr lang="it-IT" sz="2000" b="1" dirty="0">
              <a:solidFill>
                <a:schemeClr val="accent1"/>
              </a:solidFill>
              <a:latin typeface="+mj-lt"/>
            </a:endParaRPr>
          </a:p>
          <a:p>
            <a:pPr>
              <a:lnSpc>
                <a:spcPct val="150000"/>
              </a:lnSpc>
            </a:pPr>
            <a:r>
              <a:rPr lang="it-IT" sz="2000" b="1" dirty="0" smtClean="0">
                <a:solidFill>
                  <a:schemeClr val="accent1"/>
                </a:solidFill>
                <a:latin typeface="+mj-lt"/>
              </a:rPr>
              <a:t>  Turing </a:t>
            </a:r>
            <a:r>
              <a:rPr lang="it-IT" sz="2000" b="1" dirty="0" smtClean="0">
                <a:solidFill>
                  <a:schemeClr val="accent1"/>
                </a:solidFill>
                <a:latin typeface="+mj-lt"/>
              </a:rPr>
              <a:t>lies</a:t>
            </a:r>
            <a:r>
              <a:rPr lang="it-IT" sz="2000" b="1" dirty="0" smtClean="0">
                <a:solidFill>
                  <a:schemeClr val="accent1"/>
                </a:solidFill>
                <a:latin typeface="+mj-lt"/>
              </a:rPr>
              <a:t> with </a:t>
            </a:r>
            <a:r>
              <a:rPr lang="it-IT" sz="2000" b="1" dirty="0" smtClean="0">
                <a:solidFill>
                  <a:schemeClr val="accent1"/>
                </a:solidFill>
                <a:latin typeface="+mj-lt"/>
              </a:rPr>
              <a:t>men.</a:t>
            </a:r>
            <a:endParaRPr lang="it-IT" sz="2000" b="1" dirty="0" smtClean="0">
              <a:solidFill>
                <a:schemeClr val="accent1"/>
              </a:solidFill>
              <a:latin typeface="+mj-lt"/>
            </a:endParaRPr>
          </a:p>
          <a:p>
            <a:pPr>
              <a:lnSpc>
                <a:spcPct val="150000"/>
              </a:lnSpc>
            </a:pPr>
            <a:r>
              <a:rPr lang="it-IT" sz="2000" b="1" dirty="0" smtClean="0">
                <a:solidFill>
                  <a:schemeClr val="accent1"/>
                </a:solidFill>
                <a:latin typeface="+mj-lt"/>
              </a:rPr>
              <a:t>  </a:t>
            </a:r>
            <a:r>
              <a:rPr lang="it-IT" sz="2000" b="1" dirty="0" smtClean="0">
                <a:solidFill>
                  <a:schemeClr val="accent1"/>
                </a:solidFill>
                <a:latin typeface="+mj-lt"/>
              </a:rPr>
              <a:t>Therefore</a:t>
            </a:r>
            <a:r>
              <a:rPr lang="it-IT" sz="2000" b="1" dirty="0" smtClean="0">
                <a:solidFill>
                  <a:schemeClr val="accent1"/>
                </a:solidFill>
                <a:latin typeface="+mj-lt"/>
              </a:rPr>
              <a:t> </a:t>
            </a:r>
            <a:r>
              <a:rPr lang="it-IT" sz="2000" b="1" dirty="0" smtClean="0">
                <a:solidFill>
                  <a:schemeClr val="accent1"/>
                </a:solidFill>
                <a:latin typeface="+mj-lt"/>
              </a:rPr>
              <a:t>machines</a:t>
            </a:r>
            <a:r>
              <a:rPr lang="it-IT" sz="2000" b="1" dirty="0" smtClean="0">
                <a:solidFill>
                  <a:schemeClr val="accent1"/>
                </a:solidFill>
                <a:latin typeface="+mj-lt"/>
              </a:rPr>
              <a:t> do </a:t>
            </a:r>
            <a:r>
              <a:rPr lang="it-IT" sz="2000" b="1" dirty="0" smtClean="0">
                <a:solidFill>
                  <a:schemeClr val="accent1"/>
                </a:solidFill>
                <a:latin typeface="+mj-lt"/>
              </a:rPr>
              <a:t>not</a:t>
            </a:r>
            <a:endParaRPr lang="it-IT" sz="2000" b="1" dirty="0" smtClean="0">
              <a:solidFill>
                <a:schemeClr val="accent1"/>
              </a:solidFill>
              <a:latin typeface="+mj-lt"/>
            </a:endParaRPr>
          </a:p>
          <a:p>
            <a:pPr>
              <a:lnSpc>
                <a:spcPct val="150000"/>
              </a:lnSpc>
            </a:pPr>
            <a:r>
              <a:rPr lang="it-IT" sz="2000" b="1" dirty="0">
                <a:solidFill>
                  <a:schemeClr val="accent1"/>
                </a:solidFill>
                <a:latin typeface="+mj-lt"/>
              </a:rPr>
              <a:t> </a:t>
            </a:r>
            <a:r>
              <a:rPr lang="it-IT" sz="2000" b="1" dirty="0" smtClean="0">
                <a:solidFill>
                  <a:schemeClr val="accent1"/>
                </a:solidFill>
                <a:latin typeface="+mj-lt"/>
              </a:rPr>
              <a:t> </a:t>
            </a:r>
            <a:r>
              <a:rPr lang="it-IT" sz="2000" b="1" dirty="0">
                <a:solidFill>
                  <a:schemeClr val="accent1"/>
                </a:solidFill>
              </a:rPr>
              <a:t>think</a:t>
            </a:r>
            <a:r>
              <a:rPr lang="it-IT" sz="2000" b="1" dirty="0">
                <a:solidFill>
                  <a:schemeClr val="accent1"/>
                </a:solidFill>
              </a:rPr>
              <a:t>.”</a:t>
            </a:r>
          </a:p>
          <a:p>
            <a:pPr>
              <a:lnSpc>
                <a:spcPct val="150000"/>
              </a:lnSpc>
            </a:pPr>
            <a:endParaRPr lang="it-IT" sz="2000" b="1" dirty="0" smtClean="0">
              <a:solidFill>
                <a:schemeClr val="accent1"/>
              </a:solidFill>
              <a:latin typeface="+mj-lt"/>
            </a:endParaRPr>
          </a:p>
          <a:p>
            <a:pPr>
              <a:lnSpc>
                <a:spcPct val="150000"/>
              </a:lnSpc>
            </a:pPr>
            <a:r>
              <a:rPr lang="it-IT" sz="2000" b="1" dirty="0" smtClean="0">
                <a:solidFill>
                  <a:schemeClr val="accent1"/>
                </a:solidFill>
                <a:latin typeface="+mj-lt"/>
              </a:rPr>
              <a:t>        </a:t>
            </a:r>
            <a:r>
              <a:rPr lang="it-IT" sz="2000" b="1" dirty="0" smtClean="0">
                <a:solidFill>
                  <a:schemeClr val="accent1"/>
                </a:solidFill>
                <a:latin typeface="+mj-lt"/>
              </a:rPr>
              <a:t>Yours</a:t>
            </a:r>
            <a:r>
              <a:rPr lang="it-IT" sz="2000" b="1" dirty="0" smtClean="0">
                <a:solidFill>
                  <a:schemeClr val="accent1"/>
                </a:solidFill>
                <a:latin typeface="+mj-lt"/>
              </a:rPr>
              <a:t> in </a:t>
            </a:r>
            <a:r>
              <a:rPr lang="it-IT" sz="2000" b="1" dirty="0" smtClean="0">
                <a:solidFill>
                  <a:schemeClr val="accent1"/>
                </a:solidFill>
                <a:latin typeface="+mj-lt"/>
              </a:rPr>
              <a:t>distress</a:t>
            </a:r>
            <a:r>
              <a:rPr lang="it-IT" sz="2000" b="1" dirty="0" smtClean="0">
                <a:solidFill>
                  <a:schemeClr val="accent1"/>
                </a:solidFill>
                <a:latin typeface="+mj-lt"/>
              </a:rPr>
              <a:t>,</a:t>
            </a:r>
          </a:p>
          <a:p>
            <a:pPr>
              <a:lnSpc>
                <a:spcPct val="150000"/>
              </a:lnSpc>
            </a:pPr>
            <a:r>
              <a:rPr lang="it-IT" sz="2000" b="1" dirty="0" smtClean="0">
                <a:solidFill>
                  <a:schemeClr val="accent1"/>
                </a:solidFill>
                <a:latin typeface="+mj-lt"/>
              </a:rPr>
              <a:t>                                   Alan”</a:t>
            </a:r>
          </a:p>
          <a:p>
            <a:pPr algn="r">
              <a:lnSpc>
                <a:spcPct val="150000"/>
              </a:lnSpc>
            </a:pPr>
            <a:r>
              <a:rPr lang="it-IT" sz="2400" b="1" dirty="0" smtClean="0">
                <a:solidFill>
                  <a:schemeClr val="tx1">
                    <a:lumMod val="75000"/>
                  </a:schemeClr>
                </a:solidFill>
                <a:latin typeface="+mj-lt"/>
              </a:rPr>
              <a:t>-Alan Turing</a:t>
            </a:r>
            <a:endParaRPr lang="it-IT" sz="2400" b="1" dirty="0">
              <a:solidFill>
                <a:schemeClr val="tx1">
                  <a:lumMod val="75000"/>
                </a:schemeClr>
              </a:solidFill>
              <a:latin typeface="+mj-lt"/>
            </a:endParaRPr>
          </a:p>
          <a:p>
            <a:pPr>
              <a:lnSpc>
                <a:spcPct val="150000"/>
              </a:lnSpc>
            </a:pPr>
            <a:endParaRPr lang="it-IT" sz="2400" b="1" dirty="0">
              <a:solidFill>
                <a:schemeClr val="accent1"/>
              </a:solidFill>
              <a:latin typeface="+mj-lt"/>
            </a:endParaRPr>
          </a:p>
        </p:txBody>
      </p:sp>
    </p:spTree>
    <p:extLst>
      <p:ext uri="{BB962C8B-B14F-4D97-AF65-F5344CB8AC3E}">
        <p14:creationId xmlns:p14="http://schemas.microsoft.com/office/powerpoint/2010/main" val="54425150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9"/>
                                        </p:tgtEl>
                                        <p:attrNameLst>
                                          <p:attrName>style.visibility</p:attrName>
                                        </p:attrNameLst>
                                      </p:cBhvr>
                                      <p:to>
                                        <p:strVal val="visible"/>
                                      </p:to>
                                    </p:set>
                                    <p:animEffect transition="in" filter="fade">
                                      <p:cBhvr>
                                        <p:cTn id="11" dur="500"/>
                                        <p:tgtEl>
                                          <p:spTgt spid="139"/>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900" decel="100000" fill="hold"/>
                                        <p:tgtEl>
                                          <p:spTgt spid="2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1000"/>
                                        <p:tgtEl>
                                          <p:spTgt spid="35"/>
                                        </p:tgtEl>
                                      </p:cBhvr>
                                    </p:animEffect>
                                  </p:childTnLst>
                                </p:cTn>
                              </p:par>
                              <p:par>
                                <p:cTn id="23" presetID="22" presetClass="entr" presetSubtype="8"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par>
                                <p:cTn id="29" presetID="53" presetClass="entr" presetSubtype="16"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Effect transition="in" filter="fade">
                                      <p:cBhvr>
                                        <p:cTn id="33" dur="500"/>
                                        <p:tgtEl>
                                          <p:spTgt spid="47"/>
                                        </p:tgtEl>
                                      </p:cBhvr>
                                    </p:animEffect>
                                  </p:childTnLst>
                                </p:cTn>
                              </p:par>
                              <p:par>
                                <p:cTn id="34" presetID="53" presetClass="entr" presetSubtype="16" fill="hold"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Effect transition="in" filter="fade">
                                      <p:cBhvr>
                                        <p:cTn id="38" dur="500"/>
                                        <p:tgtEl>
                                          <p:spTgt spid="46"/>
                                        </p:tgtEl>
                                      </p:cBhvr>
                                    </p:animEffect>
                                  </p:childTnLst>
                                </p:cTn>
                              </p:par>
                              <p:par>
                                <p:cTn id="39" presetID="53" presetClass="entr" presetSubtype="16"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1" grpId="0" animBg="1"/>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7816934" y="477252"/>
            <a:ext cx="3912893" cy="4058570"/>
            <a:chOff x="7380956" y="2122321"/>
            <a:chExt cx="4264026" cy="4422775"/>
          </a:xfrm>
          <a:solidFill>
            <a:schemeClr val="tx1">
              <a:alpha val="1000"/>
            </a:schemeClr>
          </a:solidFill>
        </p:grpSpPr>
        <p:sp>
          <p:nvSpPr>
            <p:cNvPr id="50"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1"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2"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3"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4"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5"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6"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7"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8"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9"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0"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1"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2"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3"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4"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5"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6"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7"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8"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9"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0"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1"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2"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3"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grpSp>
      <p:sp>
        <p:nvSpPr>
          <p:cNvPr id="114" name="Rectangle 113"/>
          <p:cNvSpPr/>
          <p:nvPr/>
        </p:nvSpPr>
        <p:spPr>
          <a:xfrm>
            <a:off x="0" y="1802494"/>
            <a:ext cx="12191999" cy="3302906"/>
          </a:xfrm>
          <a:prstGeom prst="rect">
            <a:avLst/>
          </a:prstGeom>
          <a:solidFill>
            <a:srgbClr val="26262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downcast emotion imag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70000"/>
            <a:ext cx="6463138" cy="4114800"/>
          </a:xfrm>
          <a:prstGeom prst="rect">
            <a:avLst/>
          </a:prstGeom>
        </p:spPr>
      </p:pic>
      <p:sp>
        <p:nvSpPr>
          <p:cNvPr id="16" name="TextBox 15"/>
          <p:cNvSpPr txBox="1"/>
          <p:nvPr/>
        </p:nvSpPr>
        <p:spPr>
          <a:xfrm>
            <a:off x="3522997" y="3451951"/>
            <a:ext cx="8241395" cy="1169551"/>
          </a:xfrm>
          <a:prstGeom prst="rect">
            <a:avLst/>
          </a:prstGeom>
          <a:noFill/>
        </p:spPr>
        <p:txBody>
          <a:bodyPr wrap="square" rtlCol="0">
            <a:spAutoFit/>
          </a:bodyPr>
          <a:lstStyle/>
          <a:p>
            <a:pPr algn="r">
              <a:lnSpc>
                <a:spcPct val="150000"/>
              </a:lnSpc>
            </a:pPr>
            <a:r>
              <a:rPr lang="id-ID" sz="2400" i="1" dirty="0" smtClean="0">
                <a:solidFill>
                  <a:srgbClr val="FFFFFF"/>
                </a:solidFill>
                <a:ea typeface="Open Sans Light" panose="020B0306030504020204" pitchFamily="34" charset="0"/>
                <a:cs typeface="Open Sans Light" panose="020B0306030504020204" pitchFamily="34" charset="0"/>
              </a:rPr>
              <a:t>Thoughtful A.I. </a:t>
            </a:r>
            <a:r>
              <a:rPr lang="en-US" sz="2400" i="1" dirty="0" smtClean="0">
                <a:solidFill>
                  <a:srgbClr val="FFFFFF"/>
                </a:solidFill>
                <a:ea typeface="Open Sans Light" panose="020B0306030504020204" pitchFamily="34" charset="0"/>
                <a:cs typeface="Open Sans Light" panose="020B0306030504020204" pitchFamily="34" charset="0"/>
              </a:rPr>
              <a:t>R</a:t>
            </a:r>
            <a:r>
              <a:rPr lang="id-ID" sz="2400" i="1" dirty="0" smtClean="0">
                <a:solidFill>
                  <a:srgbClr val="FFFFFF"/>
                </a:solidFill>
                <a:ea typeface="Open Sans Light" panose="020B0306030504020204" pitchFamily="34" charset="0"/>
                <a:cs typeface="Open Sans Light" panose="020B0306030504020204" pitchFamily="34" charset="0"/>
              </a:rPr>
              <a:t>equires understanding human behaviors, emotions, and unconscious drives</a:t>
            </a:r>
            <a:endParaRPr lang="id-ID" sz="2400" i="1" dirty="0">
              <a:solidFill>
                <a:srgbClr val="FFFFFF"/>
              </a:solidFill>
              <a:ea typeface="Open Sans Light" panose="020B0306030504020204" pitchFamily="34" charset="0"/>
              <a:cs typeface="Open Sans Light" panose="020B0306030504020204" pitchFamily="34" charset="0"/>
            </a:endParaRPr>
          </a:p>
        </p:txBody>
      </p:sp>
      <p:sp>
        <p:nvSpPr>
          <p:cNvPr id="87" name="Flowchart: Delay 86"/>
          <p:cNvSpPr/>
          <p:nvPr/>
        </p:nvSpPr>
        <p:spPr>
          <a:xfrm rot="5400000">
            <a:off x="11144537" y="1774291"/>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6623819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Iceberg image.png"/>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6998" b="-26998"/>
          <a:stretch>
            <a:fillRect/>
          </a:stretch>
        </p:blipFill>
        <p:spPr>
          <a:xfrm>
            <a:off x="1651000" y="-1269081"/>
            <a:ext cx="7747000" cy="9524510"/>
          </a:xfrm>
        </p:spPr>
      </p:pic>
      <p:sp>
        <p:nvSpPr>
          <p:cNvPr id="6" name="TextBox 5"/>
          <p:cNvSpPr txBox="1"/>
          <p:nvPr/>
        </p:nvSpPr>
        <p:spPr>
          <a:xfrm>
            <a:off x="2197100" y="381000"/>
            <a:ext cx="7883288" cy="369332"/>
          </a:xfrm>
          <a:prstGeom prst="rect">
            <a:avLst/>
          </a:prstGeom>
          <a:noFill/>
        </p:spPr>
        <p:txBody>
          <a:bodyPr wrap="none" rtlCol="0">
            <a:spAutoFit/>
          </a:bodyPr>
          <a:lstStyle/>
          <a:p>
            <a:r>
              <a:rPr lang="en-US" dirty="0" smtClean="0"/>
              <a:t>Reactions and Emotions are the Parts of the Iceberg seen from the Surface</a:t>
            </a:r>
            <a:endParaRPr lang="en-US" dirty="0"/>
          </a:p>
        </p:txBody>
      </p:sp>
      <p:sp>
        <p:nvSpPr>
          <p:cNvPr id="7" name="Line 10"/>
          <p:cNvSpPr>
            <a:spLocks noChangeShapeType="1"/>
          </p:cNvSpPr>
          <p:nvPr/>
        </p:nvSpPr>
        <p:spPr bwMode="auto">
          <a:xfrm flipH="1" flipV="1">
            <a:off x="5006974" y="1584324"/>
            <a:ext cx="5876925" cy="15875"/>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8" name="Line 10"/>
          <p:cNvSpPr>
            <a:spLocks noChangeShapeType="1"/>
          </p:cNvSpPr>
          <p:nvPr/>
        </p:nvSpPr>
        <p:spPr bwMode="auto">
          <a:xfrm flipH="1" flipV="1">
            <a:off x="5006974" y="2308224"/>
            <a:ext cx="5876925" cy="15875"/>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10" name="Line 10"/>
          <p:cNvSpPr>
            <a:spLocks noChangeShapeType="1"/>
          </p:cNvSpPr>
          <p:nvPr/>
        </p:nvSpPr>
        <p:spPr bwMode="auto">
          <a:xfrm flipH="1">
            <a:off x="5003799" y="5079998"/>
            <a:ext cx="5880099" cy="1"/>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11" name="TextBox 10"/>
          <p:cNvSpPr txBox="1"/>
          <p:nvPr/>
        </p:nvSpPr>
        <p:spPr>
          <a:xfrm>
            <a:off x="9017000" y="1765300"/>
            <a:ext cx="1316815" cy="369332"/>
          </a:xfrm>
          <a:prstGeom prst="rect">
            <a:avLst/>
          </a:prstGeom>
          <a:noFill/>
        </p:spPr>
        <p:txBody>
          <a:bodyPr wrap="none" rtlCol="0">
            <a:spAutoFit/>
          </a:bodyPr>
          <a:lstStyle/>
          <a:p>
            <a:r>
              <a:rPr lang="en-US" i="1" dirty="0" smtClean="0"/>
              <a:t>Conscious</a:t>
            </a:r>
            <a:endParaRPr lang="en-US" i="1" dirty="0"/>
          </a:p>
        </p:txBody>
      </p:sp>
      <p:sp>
        <p:nvSpPr>
          <p:cNvPr id="12" name="TextBox 11"/>
          <p:cNvSpPr txBox="1"/>
          <p:nvPr/>
        </p:nvSpPr>
        <p:spPr>
          <a:xfrm>
            <a:off x="9017000" y="3479800"/>
            <a:ext cx="1560609" cy="369332"/>
          </a:xfrm>
          <a:prstGeom prst="rect">
            <a:avLst/>
          </a:prstGeom>
          <a:noFill/>
        </p:spPr>
        <p:txBody>
          <a:bodyPr wrap="none" rtlCol="0">
            <a:spAutoFit/>
          </a:bodyPr>
          <a:lstStyle/>
          <a:p>
            <a:r>
              <a:rPr lang="en-US" i="1" dirty="0" smtClean="0"/>
              <a:t>Unconscious</a:t>
            </a:r>
            <a:endParaRPr lang="en-US" i="1" dirty="0"/>
          </a:p>
        </p:txBody>
      </p:sp>
    </p:spTree>
    <p:extLst>
      <p:ext uri="{BB962C8B-B14F-4D97-AF65-F5344CB8AC3E}">
        <p14:creationId xmlns:p14="http://schemas.microsoft.com/office/powerpoint/2010/main" val="3512600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Line 8"/>
          <p:cNvSpPr>
            <a:spLocks noChangeShapeType="1"/>
          </p:cNvSpPr>
          <p:nvPr/>
        </p:nvSpPr>
        <p:spPr bwMode="auto">
          <a:xfrm flipH="1" flipV="1">
            <a:off x="2552700" y="3619500"/>
            <a:ext cx="3378200" cy="12700"/>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5" name="Line 9"/>
          <p:cNvSpPr>
            <a:spLocks noChangeShapeType="1"/>
          </p:cNvSpPr>
          <p:nvPr/>
        </p:nvSpPr>
        <p:spPr bwMode="auto">
          <a:xfrm flipH="1" flipV="1">
            <a:off x="2781300" y="4394200"/>
            <a:ext cx="2832100" cy="7938"/>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6" name="Line 10"/>
          <p:cNvSpPr>
            <a:spLocks noChangeShapeType="1"/>
          </p:cNvSpPr>
          <p:nvPr/>
        </p:nvSpPr>
        <p:spPr bwMode="auto">
          <a:xfrm flipH="1">
            <a:off x="3140075" y="4899025"/>
            <a:ext cx="2460625" cy="0"/>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7" name="Rectangle 11"/>
          <p:cNvSpPr>
            <a:spLocks noChangeArrowheads="1"/>
          </p:cNvSpPr>
          <p:nvPr/>
        </p:nvSpPr>
        <p:spPr bwMode="auto">
          <a:xfrm>
            <a:off x="2657495" y="4405313"/>
            <a:ext cx="1333466" cy="28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a:lnSpc>
                <a:spcPct val="90000"/>
              </a:lnSpc>
            </a:pPr>
            <a:r>
              <a:rPr lang="en-GB" sz="1400" b="1" i="1" dirty="0" smtClean="0"/>
              <a:t>Self-Concept</a:t>
            </a:r>
            <a:endParaRPr lang="en-GB" sz="1400" b="1" i="1" dirty="0"/>
          </a:p>
        </p:txBody>
      </p:sp>
      <p:sp>
        <p:nvSpPr>
          <p:cNvPr id="8" name="Rectangle 12"/>
          <p:cNvSpPr>
            <a:spLocks noChangeArrowheads="1"/>
          </p:cNvSpPr>
          <p:nvPr/>
        </p:nvSpPr>
        <p:spPr bwMode="auto">
          <a:xfrm>
            <a:off x="2399160" y="3659188"/>
            <a:ext cx="2291461" cy="28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ctr">
              <a:lnSpc>
                <a:spcPct val="90000"/>
              </a:lnSpc>
            </a:pPr>
            <a:r>
              <a:rPr lang="en-GB" sz="1400" b="1" i="1" dirty="0" smtClean="0"/>
              <a:t>Underlying Mechanisms</a:t>
            </a:r>
            <a:endParaRPr lang="en-GB" sz="1400" b="1" i="1" dirty="0"/>
          </a:p>
        </p:txBody>
      </p:sp>
      <p:sp>
        <p:nvSpPr>
          <p:cNvPr id="9" name="Rectangle 13"/>
          <p:cNvSpPr>
            <a:spLocks noChangeArrowheads="1"/>
          </p:cNvSpPr>
          <p:nvPr/>
        </p:nvSpPr>
        <p:spPr bwMode="auto">
          <a:xfrm>
            <a:off x="2342641" y="1389063"/>
            <a:ext cx="3778759" cy="1062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0488" tIns="44450" rIns="90488" bIns="44450">
            <a:spAutoFit/>
          </a:bodyPr>
          <a:lstStyle/>
          <a:p>
            <a:pPr>
              <a:lnSpc>
                <a:spcPct val="90000"/>
              </a:lnSpc>
            </a:pPr>
            <a:r>
              <a:rPr lang="en-GB" sz="1400" b="1" i="1" dirty="0" smtClean="0"/>
              <a:t>Facial Expressions</a:t>
            </a:r>
          </a:p>
          <a:p>
            <a:pPr>
              <a:lnSpc>
                <a:spcPct val="90000"/>
              </a:lnSpc>
            </a:pPr>
            <a:r>
              <a:rPr lang="en-GB" sz="1400" b="1" i="1" dirty="0" smtClean="0"/>
              <a:t>Physical Movements</a:t>
            </a:r>
          </a:p>
          <a:p>
            <a:pPr>
              <a:lnSpc>
                <a:spcPct val="90000"/>
              </a:lnSpc>
            </a:pPr>
            <a:r>
              <a:rPr lang="en-GB" sz="1400" b="1" i="1" dirty="0" smtClean="0"/>
              <a:t>(Automatic Responses)</a:t>
            </a:r>
            <a:endParaRPr lang="en-GB" sz="1400" b="1" i="1" dirty="0"/>
          </a:p>
          <a:p>
            <a:pPr>
              <a:lnSpc>
                <a:spcPct val="90000"/>
              </a:lnSpc>
            </a:pPr>
            <a:endParaRPr lang="en-GB" sz="1400" b="1" i="1" dirty="0" smtClean="0"/>
          </a:p>
          <a:p>
            <a:pPr>
              <a:lnSpc>
                <a:spcPct val="90000"/>
              </a:lnSpc>
            </a:pPr>
            <a:r>
              <a:rPr lang="en-GB" sz="1400" b="1" i="1" dirty="0" smtClean="0"/>
              <a:t>Initial Verbal Responses</a:t>
            </a:r>
          </a:p>
        </p:txBody>
      </p:sp>
      <p:sp>
        <p:nvSpPr>
          <p:cNvPr id="10" name="Line 14"/>
          <p:cNvSpPr>
            <a:spLocks noChangeShapeType="1"/>
          </p:cNvSpPr>
          <p:nvPr/>
        </p:nvSpPr>
        <p:spPr bwMode="auto">
          <a:xfrm flipH="1" flipV="1">
            <a:off x="2387600" y="1358900"/>
            <a:ext cx="4883150" cy="6350"/>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12" name="Rectangle 17"/>
          <p:cNvSpPr>
            <a:spLocks noChangeArrowheads="1"/>
          </p:cNvSpPr>
          <p:nvPr/>
        </p:nvSpPr>
        <p:spPr bwMode="auto">
          <a:xfrm>
            <a:off x="5356225" y="4405313"/>
            <a:ext cx="38290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marL="285750" indent="-285750" algn="ctr"/>
            <a:r>
              <a:rPr lang="en-GB" sz="1000" b="1" dirty="0" smtClean="0"/>
              <a:t>Self-Esteem / Self-Concept</a:t>
            </a:r>
            <a:endParaRPr lang="en-GB" b="1" dirty="0"/>
          </a:p>
        </p:txBody>
      </p:sp>
      <p:sp>
        <p:nvSpPr>
          <p:cNvPr id="13" name="Freeform 18"/>
          <p:cNvSpPr>
            <a:spLocks/>
          </p:cNvSpPr>
          <p:nvPr/>
        </p:nvSpPr>
        <p:spPr bwMode="auto">
          <a:xfrm>
            <a:off x="5356225" y="1357313"/>
            <a:ext cx="3832225" cy="3546475"/>
          </a:xfrm>
          <a:custGeom>
            <a:avLst/>
            <a:gdLst>
              <a:gd name="T0" fmla="*/ 0 w 2414"/>
              <a:gd name="T1" fmla="*/ 2233 h 2234"/>
              <a:gd name="T2" fmla="*/ 0 w 2414"/>
              <a:gd name="T3" fmla="*/ 1926 h 2234"/>
              <a:gd name="T4" fmla="*/ 1213 w 2414"/>
              <a:gd name="T5" fmla="*/ 0 h 2234"/>
              <a:gd name="T6" fmla="*/ 2413 w 2414"/>
              <a:gd name="T7" fmla="*/ 1920 h 2234"/>
              <a:gd name="T8" fmla="*/ 2413 w 2414"/>
              <a:gd name="T9" fmla="*/ 2233 h 2234"/>
              <a:gd name="T10" fmla="*/ 0 w 2414"/>
              <a:gd name="T11" fmla="*/ 2233 h 2234"/>
            </a:gdLst>
            <a:ahLst/>
            <a:cxnLst>
              <a:cxn ang="0">
                <a:pos x="T0" y="T1"/>
              </a:cxn>
              <a:cxn ang="0">
                <a:pos x="T2" y="T3"/>
              </a:cxn>
              <a:cxn ang="0">
                <a:pos x="T4" y="T5"/>
              </a:cxn>
              <a:cxn ang="0">
                <a:pos x="T6" y="T7"/>
              </a:cxn>
              <a:cxn ang="0">
                <a:pos x="T8" y="T9"/>
              </a:cxn>
              <a:cxn ang="0">
                <a:pos x="T10" y="T11"/>
              </a:cxn>
            </a:cxnLst>
            <a:rect l="0" t="0" r="r" b="b"/>
            <a:pathLst>
              <a:path w="2414" h="2234">
                <a:moveTo>
                  <a:pt x="0" y="2233"/>
                </a:moveTo>
                <a:lnTo>
                  <a:pt x="0" y="1926"/>
                </a:lnTo>
                <a:lnTo>
                  <a:pt x="1213" y="0"/>
                </a:lnTo>
                <a:lnTo>
                  <a:pt x="2413" y="1920"/>
                </a:lnTo>
                <a:lnTo>
                  <a:pt x="2413" y="2233"/>
                </a:lnTo>
                <a:lnTo>
                  <a:pt x="0" y="2233"/>
                </a:lnTo>
              </a:path>
            </a:pathLst>
          </a:custGeom>
          <a:noFill/>
          <a:ln w="12700" cap="rnd"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dirty="0"/>
          </a:p>
        </p:txBody>
      </p:sp>
      <p:sp>
        <p:nvSpPr>
          <p:cNvPr id="15" name="Line 20"/>
          <p:cNvSpPr>
            <a:spLocks noChangeShapeType="1"/>
          </p:cNvSpPr>
          <p:nvPr/>
        </p:nvSpPr>
        <p:spPr bwMode="auto">
          <a:xfrm>
            <a:off x="6502400" y="2587625"/>
            <a:ext cx="153828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17" name="Line 22"/>
          <p:cNvSpPr>
            <a:spLocks noChangeShapeType="1"/>
          </p:cNvSpPr>
          <p:nvPr/>
        </p:nvSpPr>
        <p:spPr bwMode="auto">
          <a:xfrm>
            <a:off x="5851525" y="3630613"/>
            <a:ext cx="28384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19" name="Line 24"/>
          <p:cNvSpPr>
            <a:spLocks noChangeShapeType="1"/>
          </p:cNvSpPr>
          <p:nvPr/>
        </p:nvSpPr>
        <p:spPr bwMode="auto">
          <a:xfrm flipH="1">
            <a:off x="7270750" y="3632200"/>
            <a:ext cx="1588" cy="7747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20" name="Line 25"/>
          <p:cNvSpPr>
            <a:spLocks noChangeShapeType="1"/>
          </p:cNvSpPr>
          <p:nvPr/>
        </p:nvSpPr>
        <p:spPr bwMode="auto">
          <a:xfrm>
            <a:off x="5356225" y="4403725"/>
            <a:ext cx="383063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21" name="Rectangle 26"/>
          <p:cNvSpPr>
            <a:spLocks noChangeArrowheads="1"/>
          </p:cNvSpPr>
          <p:nvPr/>
        </p:nvSpPr>
        <p:spPr bwMode="auto">
          <a:xfrm>
            <a:off x="7031810" y="1717675"/>
            <a:ext cx="501715" cy="50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739775">
              <a:lnSpc>
                <a:spcPct val="90000"/>
              </a:lnSpc>
            </a:pPr>
            <a:r>
              <a:rPr lang="en-GB" sz="1000" b="1" dirty="0" smtClean="0"/>
              <a:t>Auto-</a:t>
            </a:r>
          </a:p>
          <a:p>
            <a:pPr algn="ctr" defTabSz="739775">
              <a:lnSpc>
                <a:spcPct val="90000"/>
              </a:lnSpc>
            </a:pPr>
            <a:r>
              <a:rPr lang="en-GB" sz="1000" b="1" dirty="0" smtClean="0"/>
              <a:t>matic</a:t>
            </a:r>
            <a:endParaRPr lang="en-GB" sz="1000" b="1" dirty="0" smtClean="0"/>
          </a:p>
          <a:p>
            <a:pPr algn="ctr" defTabSz="739775">
              <a:lnSpc>
                <a:spcPct val="90000"/>
              </a:lnSpc>
            </a:pPr>
            <a:endParaRPr lang="en-GB" sz="1000" b="1" dirty="0"/>
          </a:p>
        </p:txBody>
      </p:sp>
      <p:sp>
        <p:nvSpPr>
          <p:cNvPr id="25" name="Rectangle 30"/>
          <p:cNvSpPr>
            <a:spLocks noChangeArrowheads="1"/>
          </p:cNvSpPr>
          <p:nvPr/>
        </p:nvSpPr>
        <p:spPr bwMode="auto">
          <a:xfrm>
            <a:off x="5991225" y="3756025"/>
            <a:ext cx="1014413" cy="36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550" tIns="41275" rIns="82550" bIns="41275">
            <a:spAutoFit/>
          </a:bodyPr>
          <a:lstStyle/>
          <a:p>
            <a:pPr algn="ctr" defTabSz="739775">
              <a:lnSpc>
                <a:spcPct val="90000"/>
              </a:lnSpc>
            </a:pPr>
            <a:r>
              <a:rPr lang="en-GB" sz="1000" b="1" dirty="0" smtClean="0"/>
              <a:t>Self-Actualization</a:t>
            </a:r>
            <a:endParaRPr lang="en-GB" sz="1000" b="1" dirty="0"/>
          </a:p>
        </p:txBody>
      </p:sp>
      <p:sp>
        <p:nvSpPr>
          <p:cNvPr id="26" name="Rectangle 31"/>
          <p:cNvSpPr>
            <a:spLocks noChangeArrowheads="1"/>
          </p:cNvSpPr>
          <p:nvPr/>
        </p:nvSpPr>
        <p:spPr bwMode="auto">
          <a:xfrm>
            <a:off x="7461250" y="3844925"/>
            <a:ext cx="1147763" cy="224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550" tIns="41275" rIns="82550" bIns="41275">
            <a:spAutoFit/>
          </a:bodyPr>
          <a:lstStyle/>
          <a:p>
            <a:pPr algn="ctr" defTabSz="739775">
              <a:lnSpc>
                <a:spcPct val="90000"/>
              </a:lnSpc>
            </a:pPr>
            <a:r>
              <a:rPr lang="en-GB" sz="1000" b="1" dirty="0" smtClean="0"/>
              <a:t>Insecurity</a:t>
            </a:r>
            <a:endParaRPr lang="en-GB" sz="1000" b="1" dirty="0"/>
          </a:p>
        </p:txBody>
      </p:sp>
      <p:sp>
        <p:nvSpPr>
          <p:cNvPr id="30" name="Line 14"/>
          <p:cNvSpPr>
            <a:spLocks noChangeShapeType="1"/>
          </p:cNvSpPr>
          <p:nvPr/>
        </p:nvSpPr>
        <p:spPr bwMode="auto">
          <a:xfrm flipH="1" flipV="1">
            <a:off x="2336800" y="2565400"/>
            <a:ext cx="4159250" cy="19050"/>
          </a:xfrm>
          <a:prstGeom prst="line">
            <a:avLst/>
          </a:prstGeom>
          <a:noFill/>
          <a:ln w="12700">
            <a:solidFill>
              <a:schemeClr val="bg2"/>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32" name="Rectangle 13"/>
          <p:cNvSpPr>
            <a:spLocks noChangeArrowheads="1"/>
          </p:cNvSpPr>
          <p:nvPr/>
        </p:nvSpPr>
        <p:spPr bwMode="auto">
          <a:xfrm>
            <a:off x="2342641" y="2633663"/>
            <a:ext cx="2709113" cy="1006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nSpc>
                <a:spcPct val="90000"/>
              </a:lnSpc>
            </a:pPr>
            <a:r>
              <a:rPr lang="en-GB" sz="1400" b="1" i="1" dirty="0" smtClean="0"/>
              <a:t>Externalized Responses</a:t>
            </a:r>
          </a:p>
          <a:p>
            <a:pPr marL="285750" indent="-285750">
              <a:lnSpc>
                <a:spcPct val="90000"/>
              </a:lnSpc>
              <a:buFont typeface="Arial"/>
              <a:buChar char="•"/>
            </a:pPr>
            <a:r>
              <a:rPr lang="en-GB" sz="1400" b="1" i="1" dirty="0" smtClean="0"/>
              <a:t>Mature</a:t>
            </a:r>
          </a:p>
          <a:p>
            <a:pPr marL="285750" indent="-285750">
              <a:lnSpc>
                <a:spcPct val="90000"/>
              </a:lnSpc>
              <a:buFont typeface="Arial"/>
              <a:buChar char="•"/>
            </a:pPr>
            <a:r>
              <a:rPr lang="en-GB" sz="1400" b="1" i="1" dirty="0" smtClean="0"/>
              <a:t>Immature</a:t>
            </a:r>
          </a:p>
          <a:p>
            <a:pPr>
              <a:lnSpc>
                <a:spcPct val="90000"/>
              </a:lnSpc>
            </a:pPr>
            <a:r>
              <a:rPr lang="en-GB" sz="1200" b="1" i="1" dirty="0" smtClean="0"/>
              <a:t>Conscious Reactions informed by </a:t>
            </a:r>
          </a:p>
          <a:p>
            <a:pPr>
              <a:lnSpc>
                <a:spcPct val="90000"/>
              </a:lnSpc>
            </a:pPr>
            <a:r>
              <a:rPr lang="en-GB" sz="1200" b="1" i="1" dirty="0"/>
              <a:t>t</a:t>
            </a:r>
            <a:r>
              <a:rPr lang="en-GB" sz="1200" b="1" i="1" dirty="0" smtClean="0"/>
              <a:t>he unconscious</a:t>
            </a:r>
            <a:endParaRPr lang="en-GB" sz="1200" b="1" i="1" dirty="0"/>
          </a:p>
        </p:txBody>
      </p:sp>
      <p:sp>
        <p:nvSpPr>
          <p:cNvPr id="33" name="Line 24"/>
          <p:cNvSpPr>
            <a:spLocks noChangeShapeType="1"/>
          </p:cNvSpPr>
          <p:nvPr/>
        </p:nvSpPr>
        <p:spPr bwMode="auto">
          <a:xfrm>
            <a:off x="7264400" y="2590800"/>
            <a:ext cx="6350" cy="1016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34" name="Rectangle 26"/>
          <p:cNvSpPr>
            <a:spLocks noChangeArrowheads="1"/>
          </p:cNvSpPr>
          <p:nvPr/>
        </p:nvSpPr>
        <p:spPr bwMode="auto">
          <a:xfrm>
            <a:off x="6323805" y="2949575"/>
            <a:ext cx="850932" cy="36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739775">
              <a:lnSpc>
                <a:spcPct val="90000"/>
              </a:lnSpc>
            </a:pPr>
            <a:r>
              <a:rPr lang="en-GB" sz="1000" b="1" dirty="0" smtClean="0"/>
              <a:t>Mature </a:t>
            </a:r>
          </a:p>
          <a:p>
            <a:pPr algn="ctr" defTabSz="739775">
              <a:lnSpc>
                <a:spcPct val="90000"/>
              </a:lnSpc>
            </a:pPr>
            <a:r>
              <a:rPr lang="en-GB" sz="1000" b="1" dirty="0" smtClean="0"/>
              <a:t>Responses</a:t>
            </a:r>
            <a:endParaRPr lang="en-GB" sz="1000" b="1" dirty="0"/>
          </a:p>
        </p:txBody>
      </p:sp>
      <p:sp>
        <p:nvSpPr>
          <p:cNvPr id="35" name="Rectangle 26"/>
          <p:cNvSpPr>
            <a:spLocks noChangeArrowheads="1"/>
          </p:cNvSpPr>
          <p:nvPr/>
        </p:nvSpPr>
        <p:spPr bwMode="auto">
          <a:xfrm>
            <a:off x="7365202" y="2949575"/>
            <a:ext cx="850932" cy="36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739775">
              <a:lnSpc>
                <a:spcPct val="90000"/>
              </a:lnSpc>
            </a:pPr>
            <a:r>
              <a:rPr lang="en-GB" sz="1000" b="1" dirty="0" smtClean="0"/>
              <a:t>Immature</a:t>
            </a:r>
          </a:p>
          <a:p>
            <a:pPr algn="ctr" defTabSz="739775">
              <a:lnSpc>
                <a:spcPct val="90000"/>
              </a:lnSpc>
            </a:pPr>
            <a:r>
              <a:rPr lang="en-GB" sz="1000" b="1" dirty="0" smtClean="0"/>
              <a:t>Responses</a:t>
            </a:r>
            <a:endParaRPr lang="en-GB" sz="1000" b="1" dirty="0"/>
          </a:p>
        </p:txBody>
      </p:sp>
      <p:sp>
        <p:nvSpPr>
          <p:cNvPr id="39" name="Rectangle 17"/>
          <p:cNvSpPr>
            <a:spLocks noChangeArrowheads="1"/>
          </p:cNvSpPr>
          <p:nvPr/>
        </p:nvSpPr>
        <p:spPr bwMode="auto">
          <a:xfrm>
            <a:off x="5356225" y="4926013"/>
            <a:ext cx="38290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marL="285750" indent="-285750" algn="ctr"/>
            <a:r>
              <a:rPr lang="en-GB" sz="1000" b="1" dirty="0" smtClean="0"/>
              <a:t>Unconscious Processes</a:t>
            </a:r>
            <a:endParaRPr lang="en-GB" b="1" dirty="0"/>
          </a:p>
        </p:txBody>
      </p:sp>
      <p:sp>
        <p:nvSpPr>
          <p:cNvPr id="40" name="Rectangle 17"/>
          <p:cNvSpPr>
            <a:spLocks noChangeArrowheads="1"/>
          </p:cNvSpPr>
          <p:nvPr/>
        </p:nvSpPr>
        <p:spPr bwMode="auto">
          <a:xfrm>
            <a:off x="5508625" y="5014913"/>
            <a:ext cx="382905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nchor="ctr"/>
          <a:lstStyle/>
          <a:p>
            <a:pPr marL="285750" indent="-285750" algn="ctr"/>
            <a:endParaRPr lang="en-GB" b="1" dirty="0"/>
          </a:p>
        </p:txBody>
      </p:sp>
      <p:sp>
        <p:nvSpPr>
          <p:cNvPr id="42" name="Line 25"/>
          <p:cNvSpPr>
            <a:spLocks noChangeShapeType="1"/>
          </p:cNvSpPr>
          <p:nvPr/>
        </p:nvSpPr>
        <p:spPr bwMode="auto">
          <a:xfrm>
            <a:off x="5359400" y="5416550"/>
            <a:ext cx="3865563" cy="31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43" name="Line 20"/>
          <p:cNvSpPr>
            <a:spLocks noChangeShapeType="1"/>
          </p:cNvSpPr>
          <p:nvPr/>
        </p:nvSpPr>
        <p:spPr bwMode="auto">
          <a:xfrm>
            <a:off x="6781800" y="2120900"/>
            <a:ext cx="979488" cy="95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44" name="Line 24"/>
          <p:cNvSpPr>
            <a:spLocks noChangeShapeType="1"/>
          </p:cNvSpPr>
          <p:nvPr/>
        </p:nvSpPr>
        <p:spPr bwMode="auto">
          <a:xfrm>
            <a:off x="5354638" y="4902200"/>
            <a:ext cx="4762" cy="533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45" name="Line 24"/>
          <p:cNvSpPr>
            <a:spLocks noChangeShapeType="1"/>
          </p:cNvSpPr>
          <p:nvPr/>
        </p:nvSpPr>
        <p:spPr bwMode="auto">
          <a:xfrm>
            <a:off x="9190038" y="4902200"/>
            <a:ext cx="4762" cy="533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dirty="0"/>
          </a:p>
        </p:txBody>
      </p:sp>
      <p:sp>
        <p:nvSpPr>
          <p:cNvPr id="47" name="TextBox 46"/>
          <p:cNvSpPr txBox="1"/>
          <p:nvPr/>
        </p:nvSpPr>
        <p:spPr>
          <a:xfrm>
            <a:off x="6802079" y="2171700"/>
            <a:ext cx="940144" cy="400110"/>
          </a:xfrm>
          <a:prstGeom prst="rect">
            <a:avLst/>
          </a:prstGeom>
          <a:noFill/>
        </p:spPr>
        <p:txBody>
          <a:bodyPr wrap="none" rtlCol="0">
            <a:spAutoFit/>
          </a:bodyPr>
          <a:lstStyle/>
          <a:p>
            <a:pPr algn="ctr"/>
            <a:r>
              <a:rPr lang="en-US" sz="1000" b="1" dirty="0" smtClean="0"/>
              <a:t>Externalized </a:t>
            </a:r>
          </a:p>
          <a:p>
            <a:pPr algn="ctr"/>
            <a:r>
              <a:rPr lang="en-US" sz="1000" b="1" dirty="0" smtClean="0"/>
              <a:t>Response</a:t>
            </a:r>
            <a:endParaRPr lang="en-US" sz="1000" b="1" dirty="0"/>
          </a:p>
        </p:txBody>
      </p:sp>
      <p:sp>
        <p:nvSpPr>
          <p:cNvPr id="48" name="TextBox 47"/>
          <p:cNvSpPr txBox="1"/>
          <p:nvPr/>
        </p:nvSpPr>
        <p:spPr>
          <a:xfrm>
            <a:off x="990600" y="457200"/>
            <a:ext cx="10672914" cy="584776"/>
          </a:xfrm>
          <a:prstGeom prst="rect">
            <a:avLst/>
          </a:prstGeom>
          <a:noFill/>
        </p:spPr>
        <p:txBody>
          <a:bodyPr wrap="none" rtlCol="0">
            <a:spAutoFit/>
          </a:bodyPr>
          <a:lstStyle/>
          <a:p>
            <a:r>
              <a:rPr lang="en-US" sz="3200" b="1" dirty="0" smtClean="0"/>
              <a:t>OVERVIEW OF HUMAN EMOTIONS AND RESPONSES</a:t>
            </a:r>
            <a:endParaRPr lang="en-US" sz="3200" b="1" dirty="0"/>
          </a:p>
        </p:txBody>
      </p:sp>
      <p:sp>
        <p:nvSpPr>
          <p:cNvPr id="49" name="Rectangle 48"/>
          <p:cNvSpPr/>
          <p:nvPr/>
        </p:nvSpPr>
        <p:spPr>
          <a:xfrm>
            <a:off x="3119569" y="4944976"/>
            <a:ext cx="1355464" cy="289823"/>
          </a:xfrm>
          <a:prstGeom prst="rect">
            <a:avLst/>
          </a:prstGeom>
        </p:spPr>
        <p:txBody>
          <a:bodyPr wrap="none">
            <a:spAutoFit/>
          </a:bodyPr>
          <a:lstStyle/>
          <a:p>
            <a:pPr algn="ctr">
              <a:lnSpc>
                <a:spcPct val="90000"/>
              </a:lnSpc>
            </a:pPr>
            <a:r>
              <a:rPr lang="en-GB" sz="1400" b="1" i="1" dirty="0" smtClean="0"/>
              <a:t>Unconscious</a:t>
            </a:r>
            <a:endParaRPr lang="en-GB" sz="1400" b="1" i="1" dirty="0"/>
          </a:p>
        </p:txBody>
      </p:sp>
      <p:sp>
        <p:nvSpPr>
          <p:cNvPr id="50" name="TextBox 49"/>
          <p:cNvSpPr txBox="1"/>
          <p:nvPr/>
        </p:nvSpPr>
        <p:spPr>
          <a:xfrm>
            <a:off x="1257300" y="5918200"/>
            <a:ext cx="9692302" cy="369332"/>
          </a:xfrm>
          <a:prstGeom prst="rect">
            <a:avLst/>
          </a:prstGeom>
          <a:noFill/>
        </p:spPr>
        <p:txBody>
          <a:bodyPr wrap="none" rtlCol="0">
            <a:spAutoFit/>
          </a:bodyPr>
          <a:lstStyle/>
          <a:p>
            <a:r>
              <a:rPr lang="en-US" dirty="0" smtClean="0"/>
              <a:t>Many behaviors and reactions are based on unconscious mechanisms, like the “tell” in poker.</a:t>
            </a:r>
            <a:endParaRPr lang="en-US" dirty="0"/>
          </a:p>
        </p:txBody>
      </p:sp>
    </p:spTree>
    <p:extLst>
      <p:ext uri="{BB962C8B-B14F-4D97-AF65-F5344CB8AC3E}">
        <p14:creationId xmlns:p14="http://schemas.microsoft.com/office/powerpoint/2010/main" val="1470084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7816934" y="477252"/>
            <a:ext cx="3912893" cy="4058570"/>
            <a:chOff x="7380956" y="2122321"/>
            <a:chExt cx="4264026" cy="4422775"/>
          </a:xfrm>
          <a:solidFill>
            <a:schemeClr val="tx1">
              <a:alpha val="1000"/>
            </a:schemeClr>
          </a:solidFill>
        </p:grpSpPr>
        <p:sp>
          <p:nvSpPr>
            <p:cNvPr id="50"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1"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2"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3"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4"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5"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6"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7"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8"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9"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0"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1"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2"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3"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4"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5"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6"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7"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8"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9"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0"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1"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2"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3"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grpSp>
      <p:sp>
        <p:nvSpPr>
          <p:cNvPr id="114" name="Rectangle 113"/>
          <p:cNvSpPr/>
          <p:nvPr/>
        </p:nvSpPr>
        <p:spPr>
          <a:xfrm>
            <a:off x="0" y="1802494"/>
            <a:ext cx="12191999" cy="3302906"/>
          </a:xfrm>
          <a:prstGeom prst="rect">
            <a:avLst/>
          </a:prstGeom>
          <a:solidFill>
            <a:srgbClr val="26262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1986297" y="3147151"/>
            <a:ext cx="8241395" cy="877163"/>
          </a:xfrm>
          <a:prstGeom prst="rect">
            <a:avLst/>
          </a:prstGeom>
          <a:noFill/>
        </p:spPr>
        <p:txBody>
          <a:bodyPr wrap="square" rtlCol="0">
            <a:spAutoFit/>
          </a:bodyPr>
          <a:lstStyle/>
          <a:p>
            <a:pPr algn="ctr">
              <a:lnSpc>
                <a:spcPct val="150000"/>
              </a:lnSpc>
            </a:pPr>
            <a:r>
              <a:rPr lang="en-US" sz="3600" i="1" dirty="0" smtClean="0"/>
              <a:t>Facial Expressions</a:t>
            </a:r>
            <a:endParaRPr lang="en-US" sz="3600" i="1" dirty="0" smtClean="0"/>
          </a:p>
        </p:txBody>
      </p:sp>
      <p:sp>
        <p:nvSpPr>
          <p:cNvPr id="87" name="Flowchart: Delay 86"/>
          <p:cNvSpPr/>
          <p:nvPr/>
        </p:nvSpPr>
        <p:spPr>
          <a:xfrm rot="5400000">
            <a:off x="11144537" y="1774291"/>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9604120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ta030-01.jpg"/>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3556" r="-3556"/>
          <a:stretch>
            <a:fillRect/>
          </a:stretch>
        </p:blipFill>
        <p:spPr>
          <a:xfrm>
            <a:off x="5068888" y="420688"/>
            <a:ext cx="6575425" cy="5929312"/>
          </a:xfrm>
        </p:spPr>
      </p:pic>
      <p:sp>
        <p:nvSpPr>
          <p:cNvPr id="6" name="TextBox 5"/>
          <p:cNvSpPr txBox="1"/>
          <p:nvPr/>
        </p:nvSpPr>
        <p:spPr>
          <a:xfrm>
            <a:off x="279400" y="1943100"/>
            <a:ext cx="4673600" cy="2677656"/>
          </a:xfrm>
          <a:prstGeom prst="rect">
            <a:avLst/>
          </a:prstGeom>
          <a:noFill/>
        </p:spPr>
        <p:txBody>
          <a:bodyPr wrap="square" rtlCol="0">
            <a:spAutoFit/>
          </a:bodyPr>
          <a:lstStyle/>
          <a:p>
            <a:r>
              <a:rPr lang="en-US" sz="2400" dirty="0" smtClean="0"/>
              <a:t>Facial Expressions result from</a:t>
            </a:r>
          </a:p>
          <a:p>
            <a:pPr marL="285750" indent="-285750">
              <a:buFont typeface="Arial"/>
              <a:buChar char="•"/>
            </a:pPr>
            <a:r>
              <a:rPr lang="en-US" sz="2400" dirty="0" smtClean="0"/>
              <a:t>Automatic responses (unconscious)</a:t>
            </a:r>
          </a:p>
          <a:p>
            <a:pPr marL="285750" indent="-285750">
              <a:buFont typeface="Arial"/>
              <a:buChar char="•"/>
            </a:pPr>
            <a:r>
              <a:rPr lang="en-US" sz="2400" dirty="0" smtClean="0"/>
              <a:t>Intention (conscious)</a:t>
            </a:r>
          </a:p>
          <a:p>
            <a:pPr marL="285750" indent="-285750">
              <a:buFont typeface="Arial"/>
              <a:buChar char="•"/>
            </a:pPr>
            <a:r>
              <a:rPr lang="en-US" sz="2400" dirty="0" smtClean="0"/>
              <a:t>Externalized responses (conscious + unconscious)</a:t>
            </a:r>
          </a:p>
          <a:p>
            <a:pPr marL="285750" indent="-285750">
              <a:buFont typeface="Arial"/>
              <a:buChar char="•"/>
            </a:pPr>
            <a:endParaRPr lang="en-US" sz="2400" dirty="0"/>
          </a:p>
        </p:txBody>
      </p:sp>
    </p:spTree>
    <p:extLst>
      <p:ext uri="{BB962C8B-B14F-4D97-AF65-F5344CB8AC3E}">
        <p14:creationId xmlns:p14="http://schemas.microsoft.com/office/powerpoint/2010/main" val="2736254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p:txBody>
          <a:bodyPr>
            <a:normAutofit fontScale="77500" lnSpcReduction="20000"/>
          </a:bodyPr>
          <a:lstStyle/>
          <a:p>
            <a:r>
              <a:rPr lang="en-GB" dirty="0" smtClean="0"/>
              <a:t>LEARNING FROM HUMAN FACIAL REACTIONS</a:t>
            </a:r>
            <a:endParaRPr lang="en-GB" dirty="0"/>
          </a:p>
        </p:txBody>
      </p:sp>
      <p:sp>
        <p:nvSpPr>
          <p:cNvPr id="8" name="TextBox 7"/>
          <p:cNvSpPr txBox="1"/>
          <p:nvPr/>
        </p:nvSpPr>
        <p:spPr>
          <a:xfrm>
            <a:off x="1028700" y="1525686"/>
            <a:ext cx="2349500" cy="2954655"/>
          </a:xfrm>
          <a:prstGeom prst="rect">
            <a:avLst/>
          </a:prstGeom>
          <a:noFill/>
        </p:spPr>
        <p:txBody>
          <a:bodyPr wrap="square" rtlCol="0">
            <a:spAutoFit/>
          </a:bodyPr>
          <a:lstStyle/>
          <a:p>
            <a:r>
              <a:rPr lang="en-US" sz="2400" b="1" u="sng" dirty="0" smtClean="0">
                <a:solidFill>
                  <a:schemeClr val="tx1">
                    <a:lumMod val="85000"/>
                  </a:schemeClr>
                </a:solidFill>
              </a:rPr>
              <a:t>POSITIVE</a:t>
            </a:r>
          </a:p>
          <a:p>
            <a:endParaRPr lang="en-US" dirty="0" smtClean="0">
              <a:solidFill>
                <a:schemeClr val="tx1">
                  <a:lumMod val="85000"/>
                </a:schemeClr>
              </a:solidFill>
            </a:endParaRPr>
          </a:p>
          <a:p>
            <a:r>
              <a:rPr lang="en-US" dirty="0" smtClean="0">
                <a:solidFill>
                  <a:schemeClr val="tx1">
                    <a:lumMod val="85000"/>
                  </a:schemeClr>
                </a:solidFill>
              </a:rPr>
              <a:t>Euphoric</a:t>
            </a:r>
          </a:p>
          <a:p>
            <a:r>
              <a:rPr lang="en-US" dirty="0" smtClean="0">
                <a:solidFill>
                  <a:schemeClr val="tx1">
                    <a:lumMod val="85000"/>
                  </a:schemeClr>
                </a:solidFill>
              </a:rPr>
              <a:t>Content</a:t>
            </a:r>
          </a:p>
          <a:p>
            <a:r>
              <a:rPr lang="en-US" dirty="0" smtClean="0">
                <a:solidFill>
                  <a:schemeClr val="tx1">
                    <a:lumMod val="85000"/>
                  </a:schemeClr>
                </a:solidFill>
              </a:rPr>
              <a:t>Happy</a:t>
            </a:r>
          </a:p>
          <a:p>
            <a:r>
              <a:rPr lang="en-US" dirty="0" smtClean="0">
                <a:solidFill>
                  <a:schemeClr val="tx1">
                    <a:lumMod val="85000"/>
                  </a:schemeClr>
                </a:solidFill>
              </a:rPr>
              <a:t>Furtive (+/-)</a:t>
            </a:r>
          </a:p>
          <a:p>
            <a:r>
              <a:rPr lang="en-US" dirty="0" smtClean="0">
                <a:solidFill>
                  <a:schemeClr val="tx1">
                    <a:lumMod val="85000"/>
                  </a:schemeClr>
                </a:solidFill>
              </a:rPr>
              <a:t>Inquisitive</a:t>
            </a:r>
          </a:p>
          <a:p>
            <a:r>
              <a:rPr lang="en-US" dirty="0" smtClean="0">
                <a:solidFill>
                  <a:schemeClr val="tx1">
                    <a:lumMod val="85000"/>
                  </a:schemeClr>
                </a:solidFill>
              </a:rPr>
              <a:t>Joyful</a:t>
            </a:r>
          </a:p>
          <a:p>
            <a:r>
              <a:rPr lang="en-US" dirty="0" smtClean="0">
                <a:solidFill>
                  <a:schemeClr val="tx1">
                    <a:lumMod val="85000"/>
                  </a:schemeClr>
                </a:solidFill>
              </a:rPr>
              <a:t>Mischievous (+/-)</a:t>
            </a:r>
          </a:p>
          <a:p>
            <a:r>
              <a:rPr lang="en-US" dirty="0" smtClean="0">
                <a:solidFill>
                  <a:schemeClr val="tx1">
                    <a:lumMod val="85000"/>
                  </a:schemeClr>
                </a:solidFill>
              </a:rPr>
              <a:t>Surprised (+/-)</a:t>
            </a:r>
          </a:p>
        </p:txBody>
      </p:sp>
      <p:pic>
        <p:nvPicPr>
          <p:cNvPr id="10" name="Picture 9" descr="AI Feedback Im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2400" y="546100"/>
            <a:ext cx="3149600" cy="3149600"/>
          </a:xfrm>
          <a:prstGeom prst="rect">
            <a:avLst/>
          </a:prstGeom>
        </p:spPr>
      </p:pic>
      <p:sp>
        <p:nvSpPr>
          <p:cNvPr id="56" name="TextBox 55"/>
          <p:cNvSpPr txBox="1"/>
          <p:nvPr/>
        </p:nvSpPr>
        <p:spPr>
          <a:xfrm>
            <a:off x="6959600" y="1524654"/>
            <a:ext cx="2349500" cy="3508653"/>
          </a:xfrm>
          <a:prstGeom prst="rect">
            <a:avLst/>
          </a:prstGeom>
          <a:noFill/>
        </p:spPr>
        <p:txBody>
          <a:bodyPr wrap="square" rtlCol="0">
            <a:spAutoFit/>
          </a:bodyPr>
          <a:lstStyle/>
          <a:p>
            <a:r>
              <a:rPr lang="en-US" sz="2400" b="1" u="sng" dirty="0" smtClean="0">
                <a:solidFill>
                  <a:schemeClr val="tx1">
                    <a:lumMod val="85000"/>
                  </a:schemeClr>
                </a:solidFill>
              </a:rPr>
              <a:t>NEGATIVE</a:t>
            </a:r>
          </a:p>
          <a:p>
            <a:endParaRPr lang="en-US" dirty="0" smtClean="0">
              <a:solidFill>
                <a:schemeClr val="tx1">
                  <a:lumMod val="85000"/>
                </a:schemeClr>
              </a:solidFill>
            </a:endParaRPr>
          </a:p>
          <a:p>
            <a:r>
              <a:rPr lang="en-US" dirty="0" smtClean="0">
                <a:solidFill>
                  <a:schemeClr val="tx1">
                    <a:lumMod val="85000"/>
                  </a:schemeClr>
                </a:solidFill>
              </a:rPr>
              <a:t>Angry</a:t>
            </a:r>
          </a:p>
          <a:p>
            <a:r>
              <a:rPr lang="en-US" dirty="0" smtClean="0">
                <a:solidFill>
                  <a:schemeClr val="tx1">
                    <a:lumMod val="85000"/>
                  </a:schemeClr>
                </a:solidFill>
              </a:rPr>
              <a:t>Despondent</a:t>
            </a:r>
          </a:p>
          <a:p>
            <a:r>
              <a:rPr lang="en-US" dirty="0" smtClean="0">
                <a:solidFill>
                  <a:schemeClr val="tx1">
                    <a:lumMod val="85000"/>
                  </a:schemeClr>
                </a:solidFill>
              </a:rPr>
              <a:t>Disappointed</a:t>
            </a:r>
          </a:p>
          <a:p>
            <a:r>
              <a:rPr lang="en-US" dirty="0" smtClean="0">
                <a:solidFill>
                  <a:schemeClr val="tx1">
                    <a:lumMod val="85000"/>
                  </a:schemeClr>
                </a:solidFill>
              </a:rPr>
              <a:t>Disgusted</a:t>
            </a:r>
          </a:p>
          <a:p>
            <a:r>
              <a:rPr lang="en-US" dirty="0" smtClean="0">
                <a:solidFill>
                  <a:schemeClr val="tx1">
                    <a:lumMod val="85000"/>
                  </a:schemeClr>
                </a:solidFill>
              </a:rPr>
              <a:t>Fearful</a:t>
            </a:r>
          </a:p>
          <a:p>
            <a:r>
              <a:rPr lang="en-US" dirty="0" smtClean="0">
                <a:solidFill>
                  <a:schemeClr val="tx1">
                    <a:lumMod val="85000"/>
                  </a:schemeClr>
                </a:solidFill>
              </a:rPr>
              <a:t>Hostile</a:t>
            </a:r>
          </a:p>
          <a:p>
            <a:r>
              <a:rPr lang="en-US" dirty="0" smtClean="0">
                <a:solidFill>
                  <a:schemeClr val="tx1">
                    <a:lumMod val="85000"/>
                  </a:schemeClr>
                </a:solidFill>
              </a:rPr>
              <a:t>Languishing</a:t>
            </a:r>
          </a:p>
          <a:p>
            <a:r>
              <a:rPr lang="en-US" dirty="0" smtClean="0">
                <a:solidFill>
                  <a:schemeClr val="tx1">
                    <a:lumMod val="85000"/>
                  </a:schemeClr>
                </a:solidFill>
              </a:rPr>
              <a:t>Preoccupied</a:t>
            </a:r>
          </a:p>
          <a:p>
            <a:r>
              <a:rPr lang="en-US" dirty="0" smtClean="0">
                <a:solidFill>
                  <a:schemeClr val="tx1">
                    <a:lumMod val="85000"/>
                  </a:schemeClr>
                </a:solidFill>
              </a:rPr>
              <a:t>Woeful</a:t>
            </a:r>
          </a:p>
          <a:p>
            <a:endParaRPr lang="en-US" dirty="0">
              <a:solidFill>
                <a:schemeClr val="tx1">
                  <a:lumMod val="85000"/>
                </a:schemeClr>
              </a:solidFill>
            </a:endParaRPr>
          </a:p>
        </p:txBody>
      </p:sp>
      <p:sp>
        <p:nvSpPr>
          <p:cNvPr id="57" name="TextBox 56"/>
          <p:cNvSpPr txBox="1"/>
          <p:nvPr/>
        </p:nvSpPr>
        <p:spPr>
          <a:xfrm>
            <a:off x="3898900" y="1525686"/>
            <a:ext cx="2540000" cy="2123658"/>
          </a:xfrm>
          <a:prstGeom prst="rect">
            <a:avLst/>
          </a:prstGeom>
          <a:noFill/>
        </p:spPr>
        <p:txBody>
          <a:bodyPr wrap="square" rtlCol="0">
            <a:spAutoFit/>
          </a:bodyPr>
          <a:lstStyle/>
          <a:p>
            <a:r>
              <a:rPr lang="en-US" sz="2400" b="1" u="sng" dirty="0" smtClean="0">
                <a:solidFill>
                  <a:schemeClr val="tx1">
                    <a:lumMod val="85000"/>
                  </a:schemeClr>
                </a:solidFill>
              </a:rPr>
              <a:t>NEUTRAL</a:t>
            </a:r>
          </a:p>
          <a:p>
            <a:endParaRPr lang="en-US" dirty="0" smtClean="0">
              <a:solidFill>
                <a:schemeClr val="tx1">
                  <a:lumMod val="85000"/>
                </a:schemeClr>
              </a:solidFill>
            </a:endParaRPr>
          </a:p>
          <a:p>
            <a:r>
              <a:rPr lang="en-US" dirty="0" smtClean="0">
                <a:solidFill>
                  <a:schemeClr val="tx1">
                    <a:lumMod val="85000"/>
                  </a:schemeClr>
                </a:solidFill>
              </a:rPr>
              <a:t>Absent (neutral/-)</a:t>
            </a:r>
          </a:p>
          <a:p>
            <a:r>
              <a:rPr lang="en-US" dirty="0" smtClean="0">
                <a:solidFill>
                  <a:schemeClr val="tx1">
                    <a:lumMod val="85000"/>
                  </a:schemeClr>
                </a:solidFill>
              </a:rPr>
              <a:t>Deadpan</a:t>
            </a:r>
          </a:p>
          <a:p>
            <a:r>
              <a:rPr lang="en-US" dirty="0" smtClean="0">
                <a:solidFill>
                  <a:schemeClr val="tx1">
                    <a:lumMod val="85000"/>
                  </a:schemeClr>
                </a:solidFill>
              </a:rPr>
              <a:t>Incredulous (neutral/-)</a:t>
            </a:r>
          </a:p>
          <a:p>
            <a:r>
              <a:rPr lang="en-US" dirty="0" smtClean="0">
                <a:solidFill>
                  <a:schemeClr val="tx1">
                    <a:lumMod val="85000"/>
                  </a:schemeClr>
                </a:solidFill>
              </a:rPr>
              <a:t>Inscrutable</a:t>
            </a:r>
          </a:p>
          <a:p>
            <a:r>
              <a:rPr lang="en-US" dirty="0" smtClean="0">
                <a:solidFill>
                  <a:schemeClr val="tx1">
                    <a:lumMod val="85000"/>
                  </a:schemeClr>
                </a:solidFill>
              </a:rPr>
              <a:t>Staring</a:t>
            </a:r>
          </a:p>
        </p:txBody>
      </p:sp>
      <p:sp>
        <p:nvSpPr>
          <p:cNvPr id="12" name="TextBox 11"/>
          <p:cNvSpPr txBox="1"/>
          <p:nvPr/>
        </p:nvSpPr>
        <p:spPr>
          <a:xfrm>
            <a:off x="343763" y="5486400"/>
            <a:ext cx="11340237" cy="830997"/>
          </a:xfrm>
          <a:prstGeom prst="rect">
            <a:avLst/>
          </a:prstGeom>
          <a:noFill/>
        </p:spPr>
        <p:txBody>
          <a:bodyPr wrap="square" rtlCol="0">
            <a:spAutoFit/>
          </a:bodyPr>
          <a:lstStyle/>
          <a:p>
            <a:r>
              <a:rPr lang="en-US" sz="2400" i="1" dirty="0" smtClean="0"/>
              <a:t>Even when we have an exact term for a facial expression, it can be hard to classify as positive, neutral, or negative </a:t>
            </a:r>
            <a:endParaRPr lang="en-US" sz="2400" i="1" dirty="0"/>
          </a:p>
        </p:txBody>
      </p:sp>
    </p:spTree>
    <p:extLst>
      <p:ext uri="{BB962C8B-B14F-4D97-AF65-F5344CB8AC3E}">
        <p14:creationId xmlns:p14="http://schemas.microsoft.com/office/powerpoint/2010/main" val="76325967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7816934" y="477252"/>
            <a:ext cx="3912893" cy="4058570"/>
            <a:chOff x="7380956" y="2122321"/>
            <a:chExt cx="4264026" cy="4422775"/>
          </a:xfrm>
          <a:solidFill>
            <a:schemeClr val="tx1">
              <a:alpha val="1000"/>
            </a:schemeClr>
          </a:solidFill>
        </p:grpSpPr>
        <p:sp>
          <p:nvSpPr>
            <p:cNvPr id="50" name="Freeform 65"/>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1" name="Freeform 66"/>
            <p:cNvSpPr>
              <a:spLocks/>
            </p:cNvSpPr>
            <p:nvPr/>
          </p:nvSpPr>
          <p:spPr bwMode="auto">
            <a:xfrm>
              <a:off x="8022306" y="3754271"/>
              <a:ext cx="1651000" cy="1647825"/>
            </a:xfrm>
            <a:custGeom>
              <a:avLst/>
              <a:gdLst>
                <a:gd name="T0" fmla="*/ 715 w 1040"/>
                <a:gd name="T1" fmla="*/ 0 h 1038"/>
                <a:gd name="T2" fmla="*/ 325 w 1040"/>
                <a:gd name="T3" fmla="*/ 0 h 1038"/>
                <a:gd name="T4" fmla="*/ 325 w 1040"/>
                <a:gd name="T5" fmla="*/ 324 h 1038"/>
                <a:gd name="T6" fmla="*/ 0 w 1040"/>
                <a:gd name="T7" fmla="*/ 324 h 1038"/>
                <a:gd name="T8" fmla="*/ 0 w 1040"/>
                <a:gd name="T9" fmla="*/ 715 h 1038"/>
                <a:gd name="T10" fmla="*/ 325 w 1040"/>
                <a:gd name="T11" fmla="*/ 715 h 1038"/>
                <a:gd name="T12" fmla="*/ 325 w 1040"/>
                <a:gd name="T13" fmla="*/ 1038 h 1038"/>
                <a:gd name="T14" fmla="*/ 715 w 1040"/>
                <a:gd name="T15" fmla="*/ 1038 h 1038"/>
                <a:gd name="T16" fmla="*/ 715 w 1040"/>
                <a:gd name="T17" fmla="*/ 715 h 1038"/>
                <a:gd name="T18" fmla="*/ 1040 w 1040"/>
                <a:gd name="T19" fmla="*/ 715 h 1038"/>
                <a:gd name="T20" fmla="*/ 1040 w 1040"/>
                <a:gd name="T21" fmla="*/ 324 h 1038"/>
                <a:gd name="T22" fmla="*/ 715 w 1040"/>
                <a:gd name="T23" fmla="*/ 324 h 1038"/>
                <a:gd name="T24" fmla="*/ 715 w 1040"/>
                <a:gd name="T25"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0" h="1038">
                  <a:moveTo>
                    <a:pt x="715" y="0"/>
                  </a:moveTo>
                  <a:lnTo>
                    <a:pt x="325" y="0"/>
                  </a:lnTo>
                  <a:lnTo>
                    <a:pt x="325" y="324"/>
                  </a:lnTo>
                  <a:lnTo>
                    <a:pt x="0" y="324"/>
                  </a:lnTo>
                  <a:lnTo>
                    <a:pt x="0" y="715"/>
                  </a:lnTo>
                  <a:lnTo>
                    <a:pt x="325" y="715"/>
                  </a:lnTo>
                  <a:lnTo>
                    <a:pt x="325" y="1038"/>
                  </a:lnTo>
                  <a:lnTo>
                    <a:pt x="715" y="1038"/>
                  </a:lnTo>
                  <a:lnTo>
                    <a:pt x="715" y="715"/>
                  </a:lnTo>
                  <a:lnTo>
                    <a:pt x="1040" y="715"/>
                  </a:lnTo>
                  <a:lnTo>
                    <a:pt x="1040" y="324"/>
                  </a:lnTo>
                  <a:lnTo>
                    <a:pt x="715" y="324"/>
                  </a:lnTo>
                  <a:lnTo>
                    <a:pt x="7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2" name="Freeform 67"/>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3" name="Freeform 68"/>
            <p:cNvSpPr>
              <a:spLocks/>
            </p:cNvSpPr>
            <p:nvPr/>
          </p:nvSpPr>
          <p:spPr bwMode="auto">
            <a:xfrm>
              <a:off x="10208294" y="4455946"/>
              <a:ext cx="1136650" cy="1136650"/>
            </a:xfrm>
            <a:custGeom>
              <a:avLst/>
              <a:gdLst>
                <a:gd name="T0" fmla="*/ 493 w 716"/>
                <a:gd name="T1" fmla="*/ 0 h 716"/>
                <a:gd name="T2" fmla="*/ 223 w 716"/>
                <a:gd name="T3" fmla="*/ 0 h 716"/>
                <a:gd name="T4" fmla="*/ 223 w 716"/>
                <a:gd name="T5" fmla="*/ 225 h 716"/>
                <a:gd name="T6" fmla="*/ 0 w 716"/>
                <a:gd name="T7" fmla="*/ 225 h 716"/>
                <a:gd name="T8" fmla="*/ 0 w 716"/>
                <a:gd name="T9" fmla="*/ 493 h 716"/>
                <a:gd name="T10" fmla="*/ 223 w 716"/>
                <a:gd name="T11" fmla="*/ 493 h 716"/>
                <a:gd name="T12" fmla="*/ 223 w 716"/>
                <a:gd name="T13" fmla="*/ 716 h 716"/>
                <a:gd name="T14" fmla="*/ 493 w 716"/>
                <a:gd name="T15" fmla="*/ 716 h 716"/>
                <a:gd name="T16" fmla="*/ 493 w 716"/>
                <a:gd name="T17" fmla="*/ 493 h 716"/>
                <a:gd name="T18" fmla="*/ 716 w 716"/>
                <a:gd name="T19" fmla="*/ 493 h 716"/>
                <a:gd name="T20" fmla="*/ 716 w 716"/>
                <a:gd name="T21" fmla="*/ 225 h 716"/>
                <a:gd name="T22" fmla="*/ 493 w 716"/>
                <a:gd name="T23" fmla="*/ 225 h 716"/>
                <a:gd name="T24" fmla="*/ 493 w 716"/>
                <a:gd name="T25"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6" h="716">
                  <a:moveTo>
                    <a:pt x="493" y="0"/>
                  </a:moveTo>
                  <a:lnTo>
                    <a:pt x="223" y="0"/>
                  </a:lnTo>
                  <a:lnTo>
                    <a:pt x="223" y="225"/>
                  </a:lnTo>
                  <a:lnTo>
                    <a:pt x="0" y="225"/>
                  </a:lnTo>
                  <a:lnTo>
                    <a:pt x="0" y="493"/>
                  </a:lnTo>
                  <a:lnTo>
                    <a:pt x="223" y="493"/>
                  </a:lnTo>
                  <a:lnTo>
                    <a:pt x="223" y="716"/>
                  </a:lnTo>
                  <a:lnTo>
                    <a:pt x="493" y="716"/>
                  </a:lnTo>
                  <a:lnTo>
                    <a:pt x="493" y="493"/>
                  </a:lnTo>
                  <a:lnTo>
                    <a:pt x="716" y="493"/>
                  </a:lnTo>
                  <a:lnTo>
                    <a:pt x="716" y="225"/>
                  </a:lnTo>
                  <a:lnTo>
                    <a:pt x="493" y="225"/>
                  </a:lnTo>
                  <a:lnTo>
                    <a:pt x="49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4" name="Freeform 69"/>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5" name="Freeform 70"/>
            <p:cNvSpPr>
              <a:spLocks/>
            </p:cNvSpPr>
            <p:nvPr/>
          </p:nvSpPr>
          <p:spPr bwMode="auto">
            <a:xfrm>
              <a:off x="9578056" y="5483059"/>
              <a:ext cx="812800" cy="811213"/>
            </a:xfrm>
            <a:custGeom>
              <a:avLst/>
              <a:gdLst>
                <a:gd name="T0" fmla="*/ 352 w 512"/>
                <a:gd name="T1" fmla="*/ 0 h 511"/>
                <a:gd name="T2" fmla="*/ 159 w 512"/>
                <a:gd name="T3" fmla="*/ 0 h 511"/>
                <a:gd name="T4" fmla="*/ 159 w 512"/>
                <a:gd name="T5" fmla="*/ 160 h 511"/>
                <a:gd name="T6" fmla="*/ 0 w 512"/>
                <a:gd name="T7" fmla="*/ 160 h 511"/>
                <a:gd name="T8" fmla="*/ 0 w 512"/>
                <a:gd name="T9" fmla="*/ 352 h 511"/>
                <a:gd name="T10" fmla="*/ 159 w 512"/>
                <a:gd name="T11" fmla="*/ 352 h 511"/>
                <a:gd name="T12" fmla="*/ 159 w 512"/>
                <a:gd name="T13" fmla="*/ 511 h 511"/>
                <a:gd name="T14" fmla="*/ 352 w 512"/>
                <a:gd name="T15" fmla="*/ 511 h 511"/>
                <a:gd name="T16" fmla="*/ 352 w 512"/>
                <a:gd name="T17" fmla="*/ 352 h 511"/>
                <a:gd name="T18" fmla="*/ 512 w 512"/>
                <a:gd name="T19" fmla="*/ 352 h 511"/>
                <a:gd name="T20" fmla="*/ 512 w 512"/>
                <a:gd name="T21" fmla="*/ 160 h 511"/>
                <a:gd name="T22" fmla="*/ 352 w 512"/>
                <a:gd name="T23" fmla="*/ 160 h 511"/>
                <a:gd name="T24" fmla="*/ 352 w 512"/>
                <a:gd name="T25"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511">
                  <a:moveTo>
                    <a:pt x="352" y="0"/>
                  </a:moveTo>
                  <a:lnTo>
                    <a:pt x="159" y="0"/>
                  </a:lnTo>
                  <a:lnTo>
                    <a:pt x="159" y="160"/>
                  </a:lnTo>
                  <a:lnTo>
                    <a:pt x="0" y="160"/>
                  </a:lnTo>
                  <a:lnTo>
                    <a:pt x="0" y="352"/>
                  </a:lnTo>
                  <a:lnTo>
                    <a:pt x="159" y="352"/>
                  </a:lnTo>
                  <a:lnTo>
                    <a:pt x="159" y="511"/>
                  </a:lnTo>
                  <a:lnTo>
                    <a:pt x="352" y="511"/>
                  </a:lnTo>
                  <a:lnTo>
                    <a:pt x="352" y="352"/>
                  </a:lnTo>
                  <a:lnTo>
                    <a:pt x="512" y="352"/>
                  </a:lnTo>
                  <a:lnTo>
                    <a:pt x="512" y="160"/>
                  </a:lnTo>
                  <a:lnTo>
                    <a:pt x="352" y="160"/>
                  </a:lnTo>
                  <a:lnTo>
                    <a:pt x="35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6" name="Freeform 71"/>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7" name="Freeform 72"/>
            <p:cNvSpPr>
              <a:spLocks/>
            </p:cNvSpPr>
            <p:nvPr/>
          </p:nvSpPr>
          <p:spPr bwMode="auto">
            <a:xfrm>
              <a:off x="10616281" y="3257384"/>
              <a:ext cx="625475" cy="620713"/>
            </a:xfrm>
            <a:custGeom>
              <a:avLst/>
              <a:gdLst>
                <a:gd name="T0" fmla="*/ 272 w 394"/>
                <a:gd name="T1" fmla="*/ 0 h 391"/>
                <a:gd name="T2" fmla="*/ 124 w 394"/>
                <a:gd name="T3" fmla="*/ 0 h 391"/>
                <a:gd name="T4" fmla="*/ 124 w 394"/>
                <a:gd name="T5" fmla="*/ 122 h 391"/>
                <a:gd name="T6" fmla="*/ 0 w 394"/>
                <a:gd name="T7" fmla="*/ 122 h 391"/>
                <a:gd name="T8" fmla="*/ 0 w 394"/>
                <a:gd name="T9" fmla="*/ 270 h 391"/>
                <a:gd name="T10" fmla="*/ 124 w 394"/>
                <a:gd name="T11" fmla="*/ 270 h 391"/>
                <a:gd name="T12" fmla="*/ 124 w 394"/>
                <a:gd name="T13" fmla="*/ 391 h 391"/>
                <a:gd name="T14" fmla="*/ 272 w 394"/>
                <a:gd name="T15" fmla="*/ 391 h 391"/>
                <a:gd name="T16" fmla="*/ 272 w 394"/>
                <a:gd name="T17" fmla="*/ 270 h 391"/>
                <a:gd name="T18" fmla="*/ 394 w 394"/>
                <a:gd name="T19" fmla="*/ 270 h 391"/>
                <a:gd name="T20" fmla="*/ 394 w 394"/>
                <a:gd name="T21" fmla="*/ 122 h 391"/>
                <a:gd name="T22" fmla="*/ 272 w 394"/>
                <a:gd name="T23" fmla="*/ 122 h 391"/>
                <a:gd name="T24" fmla="*/ 272 w 394"/>
                <a:gd name="T25"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4" h="391">
                  <a:moveTo>
                    <a:pt x="272" y="0"/>
                  </a:moveTo>
                  <a:lnTo>
                    <a:pt x="124" y="0"/>
                  </a:lnTo>
                  <a:lnTo>
                    <a:pt x="124" y="122"/>
                  </a:lnTo>
                  <a:lnTo>
                    <a:pt x="0" y="122"/>
                  </a:lnTo>
                  <a:lnTo>
                    <a:pt x="0" y="270"/>
                  </a:lnTo>
                  <a:lnTo>
                    <a:pt x="124" y="270"/>
                  </a:lnTo>
                  <a:lnTo>
                    <a:pt x="124" y="391"/>
                  </a:lnTo>
                  <a:lnTo>
                    <a:pt x="272" y="391"/>
                  </a:lnTo>
                  <a:lnTo>
                    <a:pt x="272" y="270"/>
                  </a:lnTo>
                  <a:lnTo>
                    <a:pt x="394" y="270"/>
                  </a:lnTo>
                  <a:lnTo>
                    <a:pt x="394" y="122"/>
                  </a:lnTo>
                  <a:lnTo>
                    <a:pt x="272" y="122"/>
                  </a:lnTo>
                  <a:lnTo>
                    <a:pt x="27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8" name="Freeform 73"/>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59" name="Freeform 74"/>
            <p:cNvSpPr>
              <a:spLocks/>
            </p:cNvSpPr>
            <p:nvPr/>
          </p:nvSpPr>
          <p:spPr bwMode="auto">
            <a:xfrm>
              <a:off x="10660731" y="2122321"/>
              <a:ext cx="315913" cy="315913"/>
            </a:xfrm>
            <a:custGeom>
              <a:avLst/>
              <a:gdLst>
                <a:gd name="T0" fmla="*/ 137 w 199"/>
                <a:gd name="T1" fmla="*/ 0 h 199"/>
                <a:gd name="T2" fmla="*/ 63 w 199"/>
                <a:gd name="T3" fmla="*/ 0 h 199"/>
                <a:gd name="T4" fmla="*/ 63 w 199"/>
                <a:gd name="T5" fmla="*/ 62 h 199"/>
                <a:gd name="T6" fmla="*/ 0 w 199"/>
                <a:gd name="T7" fmla="*/ 62 h 199"/>
                <a:gd name="T8" fmla="*/ 0 w 199"/>
                <a:gd name="T9" fmla="*/ 137 h 199"/>
                <a:gd name="T10" fmla="*/ 63 w 199"/>
                <a:gd name="T11" fmla="*/ 137 h 199"/>
                <a:gd name="T12" fmla="*/ 63 w 199"/>
                <a:gd name="T13" fmla="*/ 199 h 199"/>
                <a:gd name="T14" fmla="*/ 137 w 199"/>
                <a:gd name="T15" fmla="*/ 199 h 199"/>
                <a:gd name="T16" fmla="*/ 137 w 199"/>
                <a:gd name="T17" fmla="*/ 137 h 199"/>
                <a:gd name="T18" fmla="*/ 199 w 199"/>
                <a:gd name="T19" fmla="*/ 137 h 199"/>
                <a:gd name="T20" fmla="*/ 199 w 199"/>
                <a:gd name="T21" fmla="*/ 62 h 199"/>
                <a:gd name="T22" fmla="*/ 137 w 199"/>
                <a:gd name="T23" fmla="*/ 62 h 199"/>
                <a:gd name="T24" fmla="*/ 137 w 199"/>
                <a:gd name="T2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9" h="199">
                  <a:moveTo>
                    <a:pt x="137" y="0"/>
                  </a:moveTo>
                  <a:lnTo>
                    <a:pt x="63" y="0"/>
                  </a:lnTo>
                  <a:lnTo>
                    <a:pt x="63" y="62"/>
                  </a:lnTo>
                  <a:lnTo>
                    <a:pt x="0" y="62"/>
                  </a:lnTo>
                  <a:lnTo>
                    <a:pt x="0" y="137"/>
                  </a:lnTo>
                  <a:lnTo>
                    <a:pt x="63" y="137"/>
                  </a:lnTo>
                  <a:lnTo>
                    <a:pt x="63" y="199"/>
                  </a:lnTo>
                  <a:lnTo>
                    <a:pt x="137" y="199"/>
                  </a:lnTo>
                  <a:lnTo>
                    <a:pt x="137" y="137"/>
                  </a:lnTo>
                  <a:lnTo>
                    <a:pt x="199" y="137"/>
                  </a:lnTo>
                  <a:lnTo>
                    <a:pt x="199" y="62"/>
                  </a:lnTo>
                  <a:lnTo>
                    <a:pt x="137" y="62"/>
                  </a:lnTo>
                  <a:lnTo>
                    <a:pt x="13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0" name="Freeform 75"/>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1" name="Freeform 76"/>
            <p:cNvSpPr>
              <a:spLocks/>
            </p:cNvSpPr>
            <p:nvPr/>
          </p:nvSpPr>
          <p:spPr bwMode="auto">
            <a:xfrm>
              <a:off x="8036594" y="5818021"/>
              <a:ext cx="725488" cy="727075"/>
            </a:xfrm>
            <a:custGeom>
              <a:avLst/>
              <a:gdLst>
                <a:gd name="T0" fmla="*/ 314 w 457"/>
                <a:gd name="T1" fmla="*/ 0 h 458"/>
                <a:gd name="T2" fmla="*/ 142 w 457"/>
                <a:gd name="T3" fmla="*/ 0 h 458"/>
                <a:gd name="T4" fmla="*/ 142 w 457"/>
                <a:gd name="T5" fmla="*/ 143 h 458"/>
                <a:gd name="T6" fmla="*/ 0 w 457"/>
                <a:gd name="T7" fmla="*/ 143 h 458"/>
                <a:gd name="T8" fmla="*/ 0 w 457"/>
                <a:gd name="T9" fmla="*/ 316 h 458"/>
                <a:gd name="T10" fmla="*/ 142 w 457"/>
                <a:gd name="T11" fmla="*/ 316 h 458"/>
                <a:gd name="T12" fmla="*/ 142 w 457"/>
                <a:gd name="T13" fmla="*/ 458 h 458"/>
                <a:gd name="T14" fmla="*/ 314 w 457"/>
                <a:gd name="T15" fmla="*/ 458 h 458"/>
                <a:gd name="T16" fmla="*/ 314 w 457"/>
                <a:gd name="T17" fmla="*/ 316 h 458"/>
                <a:gd name="T18" fmla="*/ 457 w 457"/>
                <a:gd name="T19" fmla="*/ 316 h 458"/>
                <a:gd name="T20" fmla="*/ 457 w 457"/>
                <a:gd name="T21" fmla="*/ 143 h 458"/>
                <a:gd name="T22" fmla="*/ 314 w 457"/>
                <a:gd name="T23" fmla="*/ 143 h 458"/>
                <a:gd name="T24" fmla="*/ 314 w 457"/>
                <a:gd name="T2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7" h="458">
                  <a:moveTo>
                    <a:pt x="314" y="0"/>
                  </a:moveTo>
                  <a:lnTo>
                    <a:pt x="142" y="0"/>
                  </a:lnTo>
                  <a:lnTo>
                    <a:pt x="142" y="143"/>
                  </a:lnTo>
                  <a:lnTo>
                    <a:pt x="0" y="143"/>
                  </a:lnTo>
                  <a:lnTo>
                    <a:pt x="0" y="316"/>
                  </a:lnTo>
                  <a:lnTo>
                    <a:pt x="142" y="316"/>
                  </a:lnTo>
                  <a:lnTo>
                    <a:pt x="142" y="458"/>
                  </a:lnTo>
                  <a:lnTo>
                    <a:pt x="314" y="458"/>
                  </a:lnTo>
                  <a:lnTo>
                    <a:pt x="314" y="316"/>
                  </a:lnTo>
                  <a:lnTo>
                    <a:pt x="457" y="316"/>
                  </a:lnTo>
                  <a:lnTo>
                    <a:pt x="457" y="143"/>
                  </a:lnTo>
                  <a:lnTo>
                    <a:pt x="314" y="143"/>
                  </a:lnTo>
                  <a:lnTo>
                    <a:pt x="31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2" name="Freeform 77"/>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3" name="Freeform 78"/>
            <p:cNvSpPr>
              <a:spLocks/>
            </p:cNvSpPr>
            <p:nvPr/>
          </p:nvSpPr>
          <p:spPr bwMode="auto">
            <a:xfrm>
              <a:off x="11078244" y="2681121"/>
              <a:ext cx="566738" cy="563563"/>
            </a:xfrm>
            <a:custGeom>
              <a:avLst/>
              <a:gdLst>
                <a:gd name="T0" fmla="*/ 246 w 357"/>
                <a:gd name="T1" fmla="*/ 0 h 355"/>
                <a:gd name="T2" fmla="*/ 111 w 357"/>
                <a:gd name="T3" fmla="*/ 0 h 355"/>
                <a:gd name="T4" fmla="*/ 111 w 357"/>
                <a:gd name="T5" fmla="*/ 111 h 355"/>
                <a:gd name="T6" fmla="*/ 0 w 357"/>
                <a:gd name="T7" fmla="*/ 111 h 355"/>
                <a:gd name="T8" fmla="*/ 0 w 357"/>
                <a:gd name="T9" fmla="*/ 243 h 355"/>
                <a:gd name="T10" fmla="*/ 111 w 357"/>
                <a:gd name="T11" fmla="*/ 243 h 355"/>
                <a:gd name="T12" fmla="*/ 111 w 357"/>
                <a:gd name="T13" fmla="*/ 355 h 355"/>
                <a:gd name="T14" fmla="*/ 246 w 357"/>
                <a:gd name="T15" fmla="*/ 355 h 355"/>
                <a:gd name="T16" fmla="*/ 246 w 357"/>
                <a:gd name="T17" fmla="*/ 243 h 355"/>
                <a:gd name="T18" fmla="*/ 357 w 357"/>
                <a:gd name="T19" fmla="*/ 243 h 355"/>
                <a:gd name="T20" fmla="*/ 357 w 357"/>
                <a:gd name="T21" fmla="*/ 111 h 355"/>
                <a:gd name="T22" fmla="*/ 246 w 357"/>
                <a:gd name="T23" fmla="*/ 111 h 355"/>
                <a:gd name="T24" fmla="*/ 246 w 357"/>
                <a:gd name="T25"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7" h="355">
                  <a:moveTo>
                    <a:pt x="246" y="0"/>
                  </a:moveTo>
                  <a:lnTo>
                    <a:pt x="111" y="0"/>
                  </a:lnTo>
                  <a:lnTo>
                    <a:pt x="111" y="111"/>
                  </a:lnTo>
                  <a:lnTo>
                    <a:pt x="0" y="111"/>
                  </a:lnTo>
                  <a:lnTo>
                    <a:pt x="0" y="243"/>
                  </a:lnTo>
                  <a:lnTo>
                    <a:pt x="111" y="243"/>
                  </a:lnTo>
                  <a:lnTo>
                    <a:pt x="111" y="355"/>
                  </a:lnTo>
                  <a:lnTo>
                    <a:pt x="246" y="355"/>
                  </a:lnTo>
                  <a:lnTo>
                    <a:pt x="246" y="243"/>
                  </a:lnTo>
                  <a:lnTo>
                    <a:pt x="357" y="243"/>
                  </a:lnTo>
                  <a:lnTo>
                    <a:pt x="357" y="111"/>
                  </a:lnTo>
                  <a:lnTo>
                    <a:pt x="246" y="111"/>
                  </a:lnTo>
                  <a:lnTo>
                    <a:pt x="24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4" name="Freeform 79"/>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5" name="Freeform 80"/>
            <p:cNvSpPr>
              <a:spLocks/>
            </p:cNvSpPr>
            <p:nvPr/>
          </p:nvSpPr>
          <p:spPr bwMode="auto">
            <a:xfrm>
              <a:off x="9825706" y="3687596"/>
              <a:ext cx="565150" cy="565150"/>
            </a:xfrm>
            <a:custGeom>
              <a:avLst/>
              <a:gdLst>
                <a:gd name="T0" fmla="*/ 244 w 356"/>
                <a:gd name="T1" fmla="*/ 0 h 356"/>
                <a:gd name="T2" fmla="*/ 110 w 356"/>
                <a:gd name="T3" fmla="*/ 0 h 356"/>
                <a:gd name="T4" fmla="*/ 110 w 356"/>
                <a:gd name="T5" fmla="*/ 112 h 356"/>
                <a:gd name="T6" fmla="*/ 0 w 356"/>
                <a:gd name="T7" fmla="*/ 112 h 356"/>
                <a:gd name="T8" fmla="*/ 0 w 356"/>
                <a:gd name="T9" fmla="*/ 244 h 356"/>
                <a:gd name="T10" fmla="*/ 110 w 356"/>
                <a:gd name="T11" fmla="*/ 244 h 356"/>
                <a:gd name="T12" fmla="*/ 110 w 356"/>
                <a:gd name="T13" fmla="*/ 356 h 356"/>
                <a:gd name="T14" fmla="*/ 244 w 356"/>
                <a:gd name="T15" fmla="*/ 356 h 356"/>
                <a:gd name="T16" fmla="*/ 244 w 356"/>
                <a:gd name="T17" fmla="*/ 244 h 356"/>
                <a:gd name="T18" fmla="*/ 356 w 356"/>
                <a:gd name="T19" fmla="*/ 244 h 356"/>
                <a:gd name="T20" fmla="*/ 356 w 356"/>
                <a:gd name="T21" fmla="*/ 112 h 356"/>
                <a:gd name="T22" fmla="*/ 244 w 356"/>
                <a:gd name="T23" fmla="*/ 112 h 356"/>
                <a:gd name="T24" fmla="*/ 244 w 356"/>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356">
                  <a:moveTo>
                    <a:pt x="244" y="0"/>
                  </a:moveTo>
                  <a:lnTo>
                    <a:pt x="110" y="0"/>
                  </a:lnTo>
                  <a:lnTo>
                    <a:pt x="110" y="112"/>
                  </a:lnTo>
                  <a:lnTo>
                    <a:pt x="0" y="112"/>
                  </a:lnTo>
                  <a:lnTo>
                    <a:pt x="0" y="244"/>
                  </a:lnTo>
                  <a:lnTo>
                    <a:pt x="110" y="244"/>
                  </a:lnTo>
                  <a:lnTo>
                    <a:pt x="110" y="356"/>
                  </a:lnTo>
                  <a:lnTo>
                    <a:pt x="244" y="356"/>
                  </a:lnTo>
                  <a:lnTo>
                    <a:pt x="244" y="244"/>
                  </a:lnTo>
                  <a:lnTo>
                    <a:pt x="356" y="244"/>
                  </a:lnTo>
                  <a:lnTo>
                    <a:pt x="356" y="112"/>
                  </a:lnTo>
                  <a:lnTo>
                    <a:pt x="244" y="112"/>
                  </a:lnTo>
                  <a:lnTo>
                    <a:pt x="24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6" name="Freeform 81"/>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7" name="Freeform 82"/>
            <p:cNvSpPr>
              <a:spLocks/>
            </p:cNvSpPr>
            <p:nvPr/>
          </p:nvSpPr>
          <p:spPr bwMode="auto">
            <a:xfrm>
              <a:off x="10878219" y="6000584"/>
              <a:ext cx="344488" cy="346075"/>
            </a:xfrm>
            <a:custGeom>
              <a:avLst/>
              <a:gdLst>
                <a:gd name="T0" fmla="*/ 150 w 217"/>
                <a:gd name="T1" fmla="*/ 0 h 218"/>
                <a:gd name="T2" fmla="*/ 67 w 217"/>
                <a:gd name="T3" fmla="*/ 0 h 218"/>
                <a:gd name="T4" fmla="*/ 67 w 217"/>
                <a:gd name="T5" fmla="*/ 69 h 218"/>
                <a:gd name="T6" fmla="*/ 0 w 217"/>
                <a:gd name="T7" fmla="*/ 69 h 218"/>
                <a:gd name="T8" fmla="*/ 0 w 217"/>
                <a:gd name="T9" fmla="*/ 149 h 218"/>
                <a:gd name="T10" fmla="*/ 67 w 217"/>
                <a:gd name="T11" fmla="*/ 149 h 218"/>
                <a:gd name="T12" fmla="*/ 67 w 217"/>
                <a:gd name="T13" fmla="*/ 218 h 218"/>
                <a:gd name="T14" fmla="*/ 150 w 217"/>
                <a:gd name="T15" fmla="*/ 218 h 218"/>
                <a:gd name="T16" fmla="*/ 150 w 217"/>
                <a:gd name="T17" fmla="*/ 149 h 218"/>
                <a:gd name="T18" fmla="*/ 217 w 217"/>
                <a:gd name="T19" fmla="*/ 149 h 218"/>
                <a:gd name="T20" fmla="*/ 217 w 217"/>
                <a:gd name="T21" fmla="*/ 69 h 218"/>
                <a:gd name="T22" fmla="*/ 150 w 217"/>
                <a:gd name="T23" fmla="*/ 69 h 218"/>
                <a:gd name="T24" fmla="*/ 150 w 217"/>
                <a:gd name="T25"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 h="218">
                  <a:moveTo>
                    <a:pt x="150" y="0"/>
                  </a:moveTo>
                  <a:lnTo>
                    <a:pt x="67" y="0"/>
                  </a:lnTo>
                  <a:lnTo>
                    <a:pt x="67" y="69"/>
                  </a:lnTo>
                  <a:lnTo>
                    <a:pt x="0" y="69"/>
                  </a:lnTo>
                  <a:lnTo>
                    <a:pt x="0" y="149"/>
                  </a:lnTo>
                  <a:lnTo>
                    <a:pt x="67" y="149"/>
                  </a:lnTo>
                  <a:lnTo>
                    <a:pt x="67" y="218"/>
                  </a:lnTo>
                  <a:lnTo>
                    <a:pt x="150" y="218"/>
                  </a:lnTo>
                  <a:lnTo>
                    <a:pt x="150" y="149"/>
                  </a:lnTo>
                  <a:lnTo>
                    <a:pt x="217" y="149"/>
                  </a:lnTo>
                  <a:lnTo>
                    <a:pt x="217" y="69"/>
                  </a:lnTo>
                  <a:lnTo>
                    <a:pt x="150" y="69"/>
                  </a:lnTo>
                  <a:lnTo>
                    <a:pt x="15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8" name="Freeform 83"/>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69" name="Freeform 84"/>
            <p:cNvSpPr>
              <a:spLocks/>
            </p:cNvSpPr>
            <p:nvPr/>
          </p:nvSpPr>
          <p:spPr bwMode="auto">
            <a:xfrm>
              <a:off x="7380956" y="6011696"/>
              <a:ext cx="368300" cy="368300"/>
            </a:xfrm>
            <a:custGeom>
              <a:avLst/>
              <a:gdLst>
                <a:gd name="T0" fmla="*/ 160 w 232"/>
                <a:gd name="T1" fmla="*/ 0 h 232"/>
                <a:gd name="T2" fmla="*/ 73 w 232"/>
                <a:gd name="T3" fmla="*/ 0 h 232"/>
                <a:gd name="T4" fmla="*/ 73 w 232"/>
                <a:gd name="T5" fmla="*/ 72 h 232"/>
                <a:gd name="T6" fmla="*/ 0 w 232"/>
                <a:gd name="T7" fmla="*/ 72 h 232"/>
                <a:gd name="T8" fmla="*/ 0 w 232"/>
                <a:gd name="T9" fmla="*/ 160 h 232"/>
                <a:gd name="T10" fmla="*/ 73 w 232"/>
                <a:gd name="T11" fmla="*/ 160 h 232"/>
                <a:gd name="T12" fmla="*/ 73 w 232"/>
                <a:gd name="T13" fmla="*/ 232 h 232"/>
                <a:gd name="T14" fmla="*/ 160 w 232"/>
                <a:gd name="T15" fmla="*/ 232 h 232"/>
                <a:gd name="T16" fmla="*/ 160 w 232"/>
                <a:gd name="T17" fmla="*/ 160 h 232"/>
                <a:gd name="T18" fmla="*/ 232 w 232"/>
                <a:gd name="T19" fmla="*/ 160 h 232"/>
                <a:gd name="T20" fmla="*/ 232 w 232"/>
                <a:gd name="T21" fmla="*/ 72 h 232"/>
                <a:gd name="T22" fmla="*/ 160 w 232"/>
                <a:gd name="T23" fmla="*/ 72 h 232"/>
                <a:gd name="T24" fmla="*/ 160 w 232"/>
                <a:gd name="T2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32">
                  <a:moveTo>
                    <a:pt x="160" y="0"/>
                  </a:moveTo>
                  <a:lnTo>
                    <a:pt x="73" y="0"/>
                  </a:lnTo>
                  <a:lnTo>
                    <a:pt x="73" y="72"/>
                  </a:lnTo>
                  <a:lnTo>
                    <a:pt x="0" y="72"/>
                  </a:lnTo>
                  <a:lnTo>
                    <a:pt x="0" y="160"/>
                  </a:lnTo>
                  <a:lnTo>
                    <a:pt x="73" y="160"/>
                  </a:lnTo>
                  <a:lnTo>
                    <a:pt x="73" y="232"/>
                  </a:lnTo>
                  <a:lnTo>
                    <a:pt x="160" y="232"/>
                  </a:lnTo>
                  <a:lnTo>
                    <a:pt x="160" y="160"/>
                  </a:lnTo>
                  <a:lnTo>
                    <a:pt x="232" y="160"/>
                  </a:lnTo>
                  <a:lnTo>
                    <a:pt x="232" y="72"/>
                  </a:lnTo>
                  <a:lnTo>
                    <a:pt x="160" y="72"/>
                  </a:lnTo>
                  <a:lnTo>
                    <a:pt x="16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0" name="Freeform 85"/>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1" name="Freeform 86"/>
            <p:cNvSpPr>
              <a:spLocks/>
            </p:cNvSpPr>
            <p:nvPr/>
          </p:nvSpPr>
          <p:spPr bwMode="auto">
            <a:xfrm>
              <a:off x="9528844" y="2435059"/>
              <a:ext cx="263525" cy="265113"/>
            </a:xfrm>
            <a:custGeom>
              <a:avLst/>
              <a:gdLst>
                <a:gd name="T0" fmla="*/ 115 w 166"/>
                <a:gd name="T1" fmla="*/ 0 h 167"/>
                <a:gd name="T2" fmla="*/ 51 w 166"/>
                <a:gd name="T3" fmla="*/ 0 h 167"/>
                <a:gd name="T4" fmla="*/ 51 w 166"/>
                <a:gd name="T5" fmla="*/ 52 h 167"/>
                <a:gd name="T6" fmla="*/ 0 w 166"/>
                <a:gd name="T7" fmla="*/ 52 h 167"/>
                <a:gd name="T8" fmla="*/ 0 w 166"/>
                <a:gd name="T9" fmla="*/ 115 h 167"/>
                <a:gd name="T10" fmla="*/ 51 w 166"/>
                <a:gd name="T11" fmla="*/ 115 h 167"/>
                <a:gd name="T12" fmla="*/ 51 w 166"/>
                <a:gd name="T13" fmla="*/ 167 h 167"/>
                <a:gd name="T14" fmla="*/ 115 w 166"/>
                <a:gd name="T15" fmla="*/ 167 h 167"/>
                <a:gd name="T16" fmla="*/ 115 w 166"/>
                <a:gd name="T17" fmla="*/ 115 h 167"/>
                <a:gd name="T18" fmla="*/ 166 w 166"/>
                <a:gd name="T19" fmla="*/ 115 h 167"/>
                <a:gd name="T20" fmla="*/ 166 w 166"/>
                <a:gd name="T21" fmla="*/ 52 h 167"/>
                <a:gd name="T22" fmla="*/ 115 w 166"/>
                <a:gd name="T23" fmla="*/ 52 h 167"/>
                <a:gd name="T24" fmla="*/ 115 w 166"/>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67">
                  <a:moveTo>
                    <a:pt x="115" y="0"/>
                  </a:moveTo>
                  <a:lnTo>
                    <a:pt x="51" y="0"/>
                  </a:lnTo>
                  <a:lnTo>
                    <a:pt x="51" y="52"/>
                  </a:lnTo>
                  <a:lnTo>
                    <a:pt x="0" y="52"/>
                  </a:lnTo>
                  <a:lnTo>
                    <a:pt x="0" y="115"/>
                  </a:lnTo>
                  <a:lnTo>
                    <a:pt x="51" y="115"/>
                  </a:lnTo>
                  <a:lnTo>
                    <a:pt x="51" y="167"/>
                  </a:lnTo>
                  <a:lnTo>
                    <a:pt x="115" y="167"/>
                  </a:lnTo>
                  <a:lnTo>
                    <a:pt x="115" y="115"/>
                  </a:lnTo>
                  <a:lnTo>
                    <a:pt x="166" y="115"/>
                  </a:lnTo>
                  <a:lnTo>
                    <a:pt x="166" y="52"/>
                  </a:lnTo>
                  <a:lnTo>
                    <a:pt x="115" y="52"/>
                  </a:lnTo>
                  <a:lnTo>
                    <a:pt x="11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2" name="Freeform 87"/>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sp>
          <p:nvSpPr>
            <p:cNvPr id="73" name="Freeform 88"/>
            <p:cNvSpPr>
              <a:spLocks/>
            </p:cNvSpPr>
            <p:nvPr/>
          </p:nvSpPr>
          <p:spPr bwMode="auto">
            <a:xfrm>
              <a:off x="8974806" y="3074821"/>
              <a:ext cx="698500" cy="698500"/>
            </a:xfrm>
            <a:custGeom>
              <a:avLst/>
              <a:gdLst>
                <a:gd name="T0" fmla="*/ 302 w 440"/>
                <a:gd name="T1" fmla="*/ 0 h 440"/>
                <a:gd name="T2" fmla="*/ 137 w 440"/>
                <a:gd name="T3" fmla="*/ 0 h 440"/>
                <a:gd name="T4" fmla="*/ 137 w 440"/>
                <a:gd name="T5" fmla="*/ 138 h 440"/>
                <a:gd name="T6" fmla="*/ 0 w 440"/>
                <a:gd name="T7" fmla="*/ 138 h 440"/>
                <a:gd name="T8" fmla="*/ 0 w 440"/>
                <a:gd name="T9" fmla="*/ 302 h 440"/>
                <a:gd name="T10" fmla="*/ 137 w 440"/>
                <a:gd name="T11" fmla="*/ 302 h 440"/>
                <a:gd name="T12" fmla="*/ 137 w 440"/>
                <a:gd name="T13" fmla="*/ 440 h 440"/>
                <a:gd name="T14" fmla="*/ 302 w 440"/>
                <a:gd name="T15" fmla="*/ 440 h 440"/>
                <a:gd name="T16" fmla="*/ 302 w 440"/>
                <a:gd name="T17" fmla="*/ 302 h 440"/>
                <a:gd name="T18" fmla="*/ 440 w 440"/>
                <a:gd name="T19" fmla="*/ 302 h 440"/>
                <a:gd name="T20" fmla="*/ 440 w 440"/>
                <a:gd name="T21" fmla="*/ 138 h 440"/>
                <a:gd name="T22" fmla="*/ 302 w 440"/>
                <a:gd name="T23" fmla="*/ 138 h 440"/>
                <a:gd name="T24" fmla="*/ 302 w 440"/>
                <a:gd name="T25"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440">
                  <a:moveTo>
                    <a:pt x="302" y="0"/>
                  </a:moveTo>
                  <a:lnTo>
                    <a:pt x="137" y="0"/>
                  </a:lnTo>
                  <a:lnTo>
                    <a:pt x="137" y="138"/>
                  </a:lnTo>
                  <a:lnTo>
                    <a:pt x="0" y="138"/>
                  </a:lnTo>
                  <a:lnTo>
                    <a:pt x="0" y="302"/>
                  </a:lnTo>
                  <a:lnTo>
                    <a:pt x="137" y="302"/>
                  </a:lnTo>
                  <a:lnTo>
                    <a:pt x="137" y="440"/>
                  </a:lnTo>
                  <a:lnTo>
                    <a:pt x="302" y="440"/>
                  </a:lnTo>
                  <a:lnTo>
                    <a:pt x="302" y="302"/>
                  </a:lnTo>
                  <a:lnTo>
                    <a:pt x="440" y="302"/>
                  </a:lnTo>
                  <a:lnTo>
                    <a:pt x="440" y="138"/>
                  </a:lnTo>
                  <a:lnTo>
                    <a:pt x="302" y="138"/>
                  </a:lnTo>
                  <a:lnTo>
                    <a:pt x="30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mj-lt"/>
              </a:endParaRPr>
            </a:p>
          </p:txBody>
        </p:sp>
      </p:grpSp>
      <p:sp>
        <p:nvSpPr>
          <p:cNvPr id="114" name="Rectangle 113"/>
          <p:cNvSpPr/>
          <p:nvPr/>
        </p:nvSpPr>
        <p:spPr>
          <a:xfrm>
            <a:off x="0" y="1802494"/>
            <a:ext cx="12191999" cy="3302906"/>
          </a:xfrm>
          <a:prstGeom prst="rect">
            <a:avLst/>
          </a:prstGeom>
          <a:solidFill>
            <a:srgbClr val="26262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1986297" y="3147151"/>
            <a:ext cx="8241395" cy="877163"/>
          </a:xfrm>
          <a:prstGeom prst="rect">
            <a:avLst/>
          </a:prstGeom>
          <a:noFill/>
        </p:spPr>
        <p:txBody>
          <a:bodyPr wrap="square" rtlCol="0">
            <a:spAutoFit/>
          </a:bodyPr>
          <a:lstStyle/>
          <a:p>
            <a:pPr algn="ctr">
              <a:lnSpc>
                <a:spcPct val="150000"/>
              </a:lnSpc>
            </a:pPr>
            <a:r>
              <a:rPr lang="en-US" sz="3600" i="1" dirty="0" smtClean="0"/>
              <a:t>Underlying Emotions and Behaviors</a:t>
            </a:r>
            <a:endParaRPr lang="en-US" sz="3600" i="1" dirty="0" smtClean="0"/>
          </a:p>
        </p:txBody>
      </p:sp>
      <p:sp>
        <p:nvSpPr>
          <p:cNvPr id="87" name="Flowchart: Delay 86"/>
          <p:cNvSpPr/>
          <p:nvPr/>
        </p:nvSpPr>
        <p:spPr>
          <a:xfrm rot="5400000">
            <a:off x="11144537" y="1774291"/>
            <a:ext cx="545432" cy="589657"/>
          </a:xfrm>
          <a:prstGeom prst="flowChartDe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7175409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normAutofit lnSpcReduction="10000"/>
          </a:bodyPr>
          <a:lstStyle/>
          <a:p>
            <a:r>
              <a:rPr lang="en-GB" dirty="0" smtClean="0"/>
              <a:t>UNDERLYING EMOTIONS</a:t>
            </a:r>
            <a:endParaRPr lang="en-GB" dirty="0"/>
          </a:p>
        </p:txBody>
      </p:sp>
      <p:sp>
        <p:nvSpPr>
          <p:cNvPr id="222" name="Text Placeholder 221"/>
          <p:cNvSpPr>
            <a:spLocks noGrp="1"/>
          </p:cNvSpPr>
          <p:nvPr>
            <p:ph type="body" sz="quarter" idx="12"/>
          </p:nvPr>
        </p:nvSpPr>
        <p:spPr/>
        <p:txBody>
          <a:bodyPr/>
          <a:lstStyle/>
          <a:p>
            <a:r>
              <a:rPr lang="en-US" dirty="0" smtClean="0">
                <a:ea typeface="Open Sans Light" panose="020B0306030504020204" pitchFamily="34" charset="0"/>
                <a:cs typeface="Open Sans Light" panose="020B0306030504020204" pitchFamily="34" charset="0"/>
              </a:rPr>
              <a:t>Our expressions do not always reflect our feelings</a:t>
            </a:r>
            <a:endParaRPr lang="id-ID" dirty="0">
              <a:ea typeface="Open Sans Light" panose="020B0306030504020204" pitchFamily="34" charset="0"/>
              <a:cs typeface="Open Sans Light" panose="020B0306030504020204" pitchFamily="34" charset="0"/>
            </a:endParaRPr>
          </a:p>
        </p:txBody>
      </p:sp>
      <p:sp>
        <p:nvSpPr>
          <p:cNvPr id="9" name="Freeform 5"/>
          <p:cNvSpPr>
            <a:spLocks/>
          </p:cNvSpPr>
          <p:nvPr/>
        </p:nvSpPr>
        <p:spPr bwMode="auto">
          <a:xfrm>
            <a:off x="8745537" y="2922588"/>
            <a:ext cx="3446463" cy="6492874"/>
          </a:xfrm>
          <a:custGeom>
            <a:avLst/>
            <a:gdLst>
              <a:gd name="T0" fmla="*/ 1433 w 1490"/>
              <a:gd name="T1" fmla="*/ 1533 h 2812"/>
              <a:gd name="T2" fmla="*/ 1442 w 1490"/>
              <a:gd name="T3" fmla="*/ 1133 h 2812"/>
              <a:gd name="T4" fmla="*/ 1148 w 1490"/>
              <a:gd name="T5" fmla="*/ 820 h 2812"/>
              <a:gd name="T6" fmla="*/ 909 w 1490"/>
              <a:gd name="T7" fmla="*/ 666 h 2812"/>
              <a:gd name="T8" fmla="*/ 892 w 1490"/>
              <a:gd name="T9" fmla="*/ 639 h 2812"/>
              <a:gd name="T10" fmla="*/ 871 w 1490"/>
              <a:gd name="T11" fmla="*/ 532 h 2812"/>
              <a:gd name="T12" fmla="*/ 965 w 1490"/>
              <a:gd name="T13" fmla="*/ 202 h 2812"/>
              <a:gd name="T14" fmla="*/ 485 w 1490"/>
              <a:gd name="T15" fmla="*/ 168 h 2812"/>
              <a:gd name="T16" fmla="*/ 457 w 1490"/>
              <a:gd name="T17" fmla="*/ 324 h 2812"/>
              <a:gd name="T18" fmla="*/ 406 w 1490"/>
              <a:gd name="T19" fmla="*/ 427 h 2812"/>
              <a:gd name="T20" fmla="*/ 437 w 1490"/>
              <a:gd name="T21" fmla="*/ 468 h 2812"/>
              <a:gd name="T22" fmla="*/ 436 w 1490"/>
              <a:gd name="T23" fmla="*/ 518 h 2812"/>
              <a:gd name="T24" fmla="*/ 446 w 1490"/>
              <a:gd name="T25" fmla="*/ 595 h 2812"/>
              <a:gd name="T26" fmla="*/ 589 w 1490"/>
              <a:gd name="T27" fmla="*/ 617 h 2812"/>
              <a:gd name="T28" fmla="*/ 523 w 1490"/>
              <a:gd name="T29" fmla="*/ 740 h 2812"/>
              <a:gd name="T30" fmla="*/ 192 w 1490"/>
              <a:gd name="T31" fmla="*/ 858 h 2812"/>
              <a:gd name="T32" fmla="*/ 83 w 1490"/>
              <a:gd name="T33" fmla="*/ 1367 h 2812"/>
              <a:gd name="T34" fmla="*/ 28 w 1490"/>
              <a:gd name="T35" fmla="*/ 1690 h 2812"/>
              <a:gd name="T36" fmla="*/ 92 w 1490"/>
              <a:gd name="T37" fmla="*/ 2221 h 2812"/>
              <a:gd name="T38" fmla="*/ 166 w 1490"/>
              <a:gd name="T39" fmla="*/ 2643 h 2812"/>
              <a:gd name="T40" fmla="*/ 275 w 1490"/>
              <a:gd name="T41" fmla="*/ 2675 h 2812"/>
              <a:gd name="T42" fmla="*/ 316 w 1490"/>
              <a:gd name="T43" fmla="*/ 2621 h 2812"/>
              <a:gd name="T44" fmla="*/ 235 w 1490"/>
              <a:gd name="T45" fmla="*/ 2383 h 2812"/>
              <a:gd name="T46" fmla="*/ 218 w 1490"/>
              <a:gd name="T47" fmla="*/ 1708 h 2812"/>
              <a:gd name="T48" fmla="*/ 282 w 1490"/>
              <a:gd name="T49" fmla="*/ 1308 h 2812"/>
              <a:gd name="T50" fmla="*/ 316 w 1490"/>
              <a:gd name="T51" fmla="*/ 1905 h 2812"/>
              <a:gd name="T52" fmla="*/ 295 w 1490"/>
              <a:gd name="T53" fmla="*/ 2298 h 2812"/>
              <a:gd name="T54" fmla="*/ 704 w 1490"/>
              <a:gd name="T55" fmla="*/ 2728 h 2812"/>
              <a:gd name="T56" fmla="*/ 745 w 1490"/>
              <a:gd name="T57" fmla="*/ 2440 h 2812"/>
              <a:gd name="T58" fmla="*/ 786 w 1490"/>
              <a:gd name="T59" fmla="*/ 2728 h 2812"/>
              <a:gd name="T60" fmla="*/ 1195 w 1490"/>
              <a:gd name="T61" fmla="*/ 2298 h 2812"/>
              <a:gd name="T62" fmla="*/ 1174 w 1490"/>
              <a:gd name="T63" fmla="*/ 1905 h 2812"/>
              <a:gd name="T64" fmla="*/ 1208 w 1490"/>
              <a:gd name="T65" fmla="*/ 1308 h 2812"/>
              <a:gd name="T66" fmla="*/ 1272 w 1490"/>
              <a:gd name="T67" fmla="*/ 1708 h 2812"/>
              <a:gd name="T68" fmla="*/ 1255 w 1490"/>
              <a:gd name="T69" fmla="*/ 2383 h 2812"/>
              <a:gd name="T70" fmla="*/ 1174 w 1490"/>
              <a:gd name="T71" fmla="*/ 2621 h 2812"/>
              <a:gd name="T72" fmla="*/ 1215 w 1490"/>
              <a:gd name="T73" fmla="*/ 2675 h 2812"/>
              <a:gd name="T74" fmla="*/ 1324 w 1490"/>
              <a:gd name="T75" fmla="*/ 2643 h 2812"/>
              <a:gd name="T76" fmla="*/ 1398 w 1490"/>
              <a:gd name="T77" fmla="*/ 2221 h 2812"/>
              <a:gd name="T78" fmla="*/ 1462 w 1490"/>
              <a:gd name="T79" fmla="*/ 1690 h 2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90" h="2812">
                <a:moveTo>
                  <a:pt x="1462" y="1690"/>
                </a:moveTo>
                <a:cubicBezTo>
                  <a:pt x="1446" y="1626"/>
                  <a:pt x="1436" y="1571"/>
                  <a:pt x="1433" y="1533"/>
                </a:cubicBezTo>
                <a:cubicBezTo>
                  <a:pt x="1430" y="1495"/>
                  <a:pt x="1404" y="1395"/>
                  <a:pt x="1407" y="1367"/>
                </a:cubicBezTo>
                <a:cubicBezTo>
                  <a:pt x="1410" y="1338"/>
                  <a:pt x="1446" y="1207"/>
                  <a:pt x="1442" y="1133"/>
                </a:cubicBezTo>
                <a:cubicBezTo>
                  <a:pt x="1439" y="1060"/>
                  <a:pt x="1382" y="893"/>
                  <a:pt x="1298" y="858"/>
                </a:cubicBezTo>
                <a:cubicBezTo>
                  <a:pt x="1215" y="823"/>
                  <a:pt x="1183" y="836"/>
                  <a:pt x="1148" y="820"/>
                </a:cubicBezTo>
                <a:cubicBezTo>
                  <a:pt x="1113" y="804"/>
                  <a:pt x="1030" y="743"/>
                  <a:pt x="979" y="711"/>
                </a:cubicBezTo>
                <a:cubicBezTo>
                  <a:pt x="948" y="692"/>
                  <a:pt x="924" y="679"/>
                  <a:pt x="909" y="666"/>
                </a:cubicBezTo>
                <a:cubicBezTo>
                  <a:pt x="903" y="660"/>
                  <a:pt x="897" y="651"/>
                  <a:pt x="892" y="640"/>
                </a:cubicBezTo>
                <a:cubicBezTo>
                  <a:pt x="892" y="640"/>
                  <a:pt x="892" y="639"/>
                  <a:pt x="892" y="639"/>
                </a:cubicBezTo>
                <a:cubicBezTo>
                  <a:pt x="892" y="639"/>
                  <a:pt x="892" y="639"/>
                  <a:pt x="892" y="639"/>
                </a:cubicBezTo>
                <a:cubicBezTo>
                  <a:pt x="876" y="606"/>
                  <a:pt x="867" y="561"/>
                  <a:pt x="871" y="532"/>
                </a:cubicBezTo>
                <a:cubicBezTo>
                  <a:pt x="877" y="491"/>
                  <a:pt x="915" y="450"/>
                  <a:pt x="939" y="376"/>
                </a:cubicBezTo>
                <a:cubicBezTo>
                  <a:pt x="963" y="302"/>
                  <a:pt x="971" y="273"/>
                  <a:pt x="965" y="202"/>
                </a:cubicBezTo>
                <a:cubicBezTo>
                  <a:pt x="960" y="137"/>
                  <a:pt x="896" y="8"/>
                  <a:pt x="730" y="4"/>
                </a:cubicBezTo>
                <a:cubicBezTo>
                  <a:pt x="563" y="0"/>
                  <a:pt x="497" y="130"/>
                  <a:pt x="485" y="168"/>
                </a:cubicBezTo>
                <a:cubicBezTo>
                  <a:pt x="473" y="206"/>
                  <a:pt x="435" y="280"/>
                  <a:pt x="449" y="294"/>
                </a:cubicBezTo>
                <a:cubicBezTo>
                  <a:pt x="463" y="308"/>
                  <a:pt x="462" y="314"/>
                  <a:pt x="457" y="324"/>
                </a:cubicBezTo>
                <a:cubicBezTo>
                  <a:pt x="452" y="334"/>
                  <a:pt x="415" y="390"/>
                  <a:pt x="409" y="399"/>
                </a:cubicBezTo>
                <a:cubicBezTo>
                  <a:pt x="403" y="408"/>
                  <a:pt x="398" y="418"/>
                  <a:pt x="406" y="427"/>
                </a:cubicBezTo>
                <a:cubicBezTo>
                  <a:pt x="414" y="436"/>
                  <a:pt x="435" y="435"/>
                  <a:pt x="438" y="444"/>
                </a:cubicBezTo>
                <a:cubicBezTo>
                  <a:pt x="441" y="453"/>
                  <a:pt x="440" y="462"/>
                  <a:pt x="437" y="468"/>
                </a:cubicBezTo>
                <a:cubicBezTo>
                  <a:pt x="434" y="474"/>
                  <a:pt x="428" y="487"/>
                  <a:pt x="450" y="499"/>
                </a:cubicBezTo>
                <a:cubicBezTo>
                  <a:pt x="450" y="499"/>
                  <a:pt x="432" y="505"/>
                  <a:pt x="436" y="518"/>
                </a:cubicBezTo>
                <a:cubicBezTo>
                  <a:pt x="440" y="531"/>
                  <a:pt x="450" y="531"/>
                  <a:pt x="450" y="540"/>
                </a:cubicBezTo>
                <a:cubicBezTo>
                  <a:pt x="450" y="549"/>
                  <a:pt x="439" y="580"/>
                  <a:pt x="446" y="595"/>
                </a:cubicBezTo>
                <a:cubicBezTo>
                  <a:pt x="453" y="610"/>
                  <a:pt x="477" y="624"/>
                  <a:pt x="527" y="623"/>
                </a:cubicBezTo>
                <a:cubicBezTo>
                  <a:pt x="577" y="622"/>
                  <a:pt x="589" y="617"/>
                  <a:pt x="589" y="617"/>
                </a:cubicBezTo>
                <a:cubicBezTo>
                  <a:pt x="589" y="658"/>
                  <a:pt x="589" y="658"/>
                  <a:pt x="589" y="658"/>
                </a:cubicBezTo>
                <a:cubicBezTo>
                  <a:pt x="589" y="680"/>
                  <a:pt x="574" y="708"/>
                  <a:pt x="523" y="740"/>
                </a:cubicBezTo>
                <a:cubicBezTo>
                  <a:pt x="472" y="772"/>
                  <a:pt x="377" y="804"/>
                  <a:pt x="342" y="820"/>
                </a:cubicBezTo>
                <a:cubicBezTo>
                  <a:pt x="307" y="836"/>
                  <a:pt x="275" y="823"/>
                  <a:pt x="192" y="858"/>
                </a:cubicBezTo>
                <a:cubicBezTo>
                  <a:pt x="108" y="893"/>
                  <a:pt x="51" y="1060"/>
                  <a:pt x="48" y="1133"/>
                </a:cubicBezTo>
                <a:cubicBezTo>
                  <a:pt x="44" y="1207"/>
                  <a:pt x="80" y="1338"/>
                  <a:pt x="83" y="1367"/>
                </a:cubicBezTo>
                <a:cubicBezTo>
                  <a:pt x="86" y="1395"/>
                  <a:pt x="60" y="1495"/>
                  <a:pt x="57" y="1533"/>
                </a:cubicBezTo>
                <a:cubicBezTo>
                  <a:pt x="54" y="1571"/>
                  <a:pt x="44" y="1626"/>
                  <a:pt x="28" y="1690"/>
                </a:cubicBezTo>
                <a:cubicBezTo>
                  <a:pt x="12" y="1754"/>
                  <a:pt x="0" y="1821"/>
                  <a:pt x="6" y="1910"/>
                </a:cubicBezTo>
                <a:cubicBezTo>
                  <a:pt x="12" y="2000"/>
                  <a:pt x="64" y="2169"/>
                  <a:pt x="92" y="2221"/>
                </a:cubicBezTo>
                <a:cubicBezTo>
                  <a:pt x="121" y="2272"/>
                  <a:pt x="150" y="2400"/>
                  <a:pt x="150" y="2400"/>
                </a:cubicBezTo>
                <a:cubicBezTo>
                  <a:pt x="140" y="2505"/>
                  <a:pt x="137" y="2588"/>
                  <a:pt x="166" y="2643"/>
                </a:cubicBezTo>
                <a:cubicBezTo>
                  <a:pt x="195" y="2697"/>
                  <a:pt x="271" y="2812"/>
                  <a:pt x="291" y="2806"/>
                </a:cubicBezTo>
                <a:cubicBezTo>
                  <a:pt x="310" y="2800"/>
                  <a:pt x="278" y="2710"/>
                  <a:pt x="275" y="2675"/>
                </a:cubicBezTo>
                <a:cubicBezTo>
                  <a:pt x="271" y="2640"/>
                  <a:pt x="269" y="2587"/>
                  <a:pt x="269" y="2587"/>
                </a:cubicBezTo>
                <a:cubicBezTo>
                  <a:pt x="269" y="2587"/>
                  <a:pt x="299" y="2634"/>
                  <a:pt x="316" y="2621"/>
                </a:cubicBezTo>
                <a:cubicBezTo>
                  <a:pt x="333" y="2609"/>
                  <a:pt x="291" y="2549"/>
                  <a:pt x="291" y="2506"/>
                </a:cubicBezTo>
                <a:cubicBezTo>
                  <a:pt x="291" y="2464"/>
                  <a:pt x="235" y="2383"/>
                  <a:pt x="235" y="2383"/>
                </a:cubicBezTo>
                <a:cubicBezTo>
                  <a:pt x="235" y="2383"/>
                  <a:pt x="222" y="2293"/>
                  <a:pt x="239" y="2178"/>
                </a:cubicBezTo>
                <a:cubicBezTo>
                  <a:pt x="257" y="2063"/>
                  <a:pt x="150" y="1867"/>
                  <a:pt x="218" y="1708"/>
                </a:cubicBezTo>
                <a:cubicBezTo>
                  <a:pt x="220" y="1704"/>
                  <a:pt x="222" y="1700"/>
                  <a:pt x="223" y="1696"/>
                </a:cubicBezTo>
                <a:cubicBezTo>
                  <a:pt x="286" y="1538"/>
                  <a:pt x="282" y="1308"/>
                  <a:pt x="282" y="1308"/>
                </a:cubicBezTo>
                <a:cubicBezTo>
                  <a:pt x="282" y="1308"/>
                  <a:pt x="321" y="1543"/>
                  <a:pt x="342" y="1619"/>
                </a:cubicBezTo>
                <a:cubicBezTo>
                  <a:pt x="363" y="1696"/>
                  <a:pt x="321" y="1828"/>
                  <a:pt x="316" y="1905"/>
                </a:cubicBezTo>
                <a:cubicBezTo>
                  <a:pt x="312" y="1982"/>
                  <a:pt x="321" y="2072"/>
                  <a:pt x="329" y="2102"/>
                </a:cubicBezTo>
                <a:cubicBezTo>
                  <a:pt x="338" y="2131"/>
                  <a:pt x="303" y="2162"/>
                  <a:pt x="295" y="2298"/>
                </a:cubicBezTo>
                <a:cubicBezTo>
                  <a:pt x="286" y="2435"/>
                  <a:pt x="348" y="2728"/>
                  <a:pt x="348" y="2728"/>
                </a:cubicBezTo>
                <a:cubicBezTo>
                  <a:pt x="704" y="2728"/>
                  <a:pt x="704" y="2728"/>
                  <a:pt x="704" y="2728"/>
                </a:cubicBezTo>
                <a:cubicBezTo>
                  <a:pt x="723" y="2624"/>
                  <a:pt x="741" y="2468"/>
                  <a:pt x="745" y="2436"/>
                </a:cubicBezTo>
                <a:cubicBezTo>
                  <a:pt x="745" y="2440"/>
                  <a:pt x="745" y="2440"/>
                  <a:pt x="745" y="2440"/>
                </a:cubicBezTo>
                <a:cubicBezTo>
                  <a:pt x="745" y="2437"/>
                  <a:pt x="745" y="2437"/>
                  <a:pt x="745" y="2437"/>
                </a:cubicBezTo>
                <a:cubicBezTo>
                  <a:pt x="749" y="2468"/>
                  <a:pt x="767" y="2624"/>
                  <a:pt x="786" y="2728"/>
                </a:cubicBezTo>
                <a:cubicBezTo>
                  <a:pt x="1142" y="2728"/>
                  <a:pt x="1142" y="2728"/>
                  <a:pt x="1142" y="2728"/>
                </a:cubicBezTo>
                <a:cubicBezTo>
                  <a:pt x="1142" y="2728"/>
                  <a:pt x="1204" y="2435"/>
                  <a:pt x="1195" y="2298"/>
                </a:cubicBezTo>
                <a:cubicBezTo>
                  <a:pt x="1187" y="2162"/>
                  <a:pt x="1152" y="2132"/>
                  <a:pt x="1161" y="2102"/>
                </a:cubicBezTo>
                <a:cubicBezTo>
                  <a:pt x="1169" y="2072"/>
                  <a:pt x="1178" y="1982"/>
                  <a:pt x="1174" y="1905"/>
                </a:cubicBezTo>
                <a:cubicBezTo>
                  <a:pt x="1169" y="1829"/>
                  <a:pt x="1127" y="1696"/>
                  <a:pt x="1148" y="1619"/>
                </a:cubicBezTo>
                <a:cubicBezTo>
                  <a:pt x="1169" y="1543"/>
                  <a:pt x="1208" y="1308"/>
                  <a:pt x="1208" y="1308"/>
                </a:cubicBezTo>
                <a:cubicBezTo>
                  <a:pt x="1208" y="1308"/>
                  <a:pt x="1204" y="1538"/>
                  <a:pt x="1267" y="1696"/>
                </a:cubicBezTo>
                <a:cubicBezTo>
                  <a:pt x="1268" y="1700"/>
                  <a:pt x="1270" y="1704"/>
                  <a:pt x="1272" y="1708"/>
                </a:cubicBezTo>
                <a:cubicBezTo>
                  <a:pt x="1340" y="1867"/>
                  <a:pt x="1233" y="2063"/>
                  <a:pt x="1251" y="2178"/>
                </a:cubicBezTo>
                <a:cubicBezTo>
                  <a:pt x="1268" y="2293"/>
                  <a:pt x="1255" y="2383"/>
                  <a:pt x="1255" y="2383"/>
                </a:cubicBezTo>
                <a:cubicBezTo>
                  <a:pt x="1255" y="2383"/>
                  <a:pt x="1199" y="2464"/>
                  <a:pt x="1199" y="2506"/>
                </a:cubicBezTo>
                <a:cubicBezTo>
                  <a:pt x="1199" y="2549"/>
                  <a:pt x="1157" y="2609"/>
                  <a:pt x="1174" y="2621"/>
                </a:cubicBezTo>
                <a:cubicBezTo>
                  <a:pt x="1191" y="2634"/>
                  <a:pt x="1221" y="2587"/>
                  <a:pt x="1221" y="2587"/>
                </a:cubicBezTo>
                <a:cubicBezTo>
                  <a:pt x="1221" y="2587"/>
                  <a:pt x="1219" y="2640"/>
                  <a:pt x="1215" y="2675"/>
                </a:cubicBezTo>
                <a:cubicBezTo>
                  <a:pt x="1212" y="2710"/>
                  <a:pt x="1180" y="2800"/>
                  <a:pt x="1199" y="2806"/>
                </a:cubicBezTo>
                <a:cubicBezTo>
                  <a:pt x="1219" y="2812"/>
                  <a:pt x="1295" y="2697"/>
                  <a:pt x="1324" y="2643"/>
                </a:cubicBezTo>
                <a:cubicBezTo>
                  <a:pt x="1353" y="2588"/>
                  <a:pt x="1350" y="2505"/>
                  <a:pt x="1340" y="2400"/>
                </a:cubicBezTo>
                <a:cubicBezTo>
                  <a:pt x="1340" y="2400"/>
                  <a:pt x="1369" y="2272"/>
                  <a:pt x="1398" y="2221"/>
                </a:cubicBezTo>
                <a:cubicBezTo>
                  <a:pt x="1426" y="2169"/>
                  <a:pt x="1478" y="2000"/>
                  <a:pt x="1484" y="1910"/>
                </a:cubicBezTo>
                <a:cubicBezTo>
                  <a:pt x="1490" y="1821"/>
                  <a:pt x="1478" y="1754"/>
                  <a:pt x="1462" y="1690"/>
                </a:cubicBezTo>
              </a:path>
            </a:pathLst>
          </a:custGeom>
          <a:solidFill>
            <a:schemeClr val="tx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60"/>
          <p:cNvSpPr>
            <a:spLocks/>
          </p:cNvSpPr>
          <p:nvPr/>
        </p:nvSpPr>
        <p:spPr bwMode="auto">
          <a:xfrm>
            <a:off x="10434638" y="3687763"/>
            <a:ext cx="111125" cy="53975"/>
          </a:xfrm>
          <a:custGeom>
            <a:avLst/>
            <a:gdLst>
              <a:gd name="T0" fmla="*/ 39 w 48"/>
              <a:gd name="T1" fmla="*/ 0 h 24"/>
              <a:gd name="T2" fmla="*/ 0 w 48"/>
              <a:gd name="T3" fmla="*/ 15 h 24"/>
              <a:gd name="T4" fmla="*/ 24 w 48"/>
              <a:gd name="T5" fmla="*/ 24 h 24"/>
              <a:gd name="T6" fmla="*/ 48 w 48"/>
              <a:gd name="T7" fmla="*/ 12 h 24"/>
              <a:gd name="T8" fmla="*/ 39 w 48"/>
              <a:gd name="T9" fmla="*/ 0 h 24"/>
            </a:gdLst>
            <a:ahLst/>
            <a:cxnLst>
              <a:cxn ang="0">
                <a:pos x="T0" y="T1"/>
              </a:cxn>
              <a:cxn ang="0">
                <a:pos x="T2" y="T3"/>
              </a:cxn>
              <a:cxn ang="0">
                <a:pos x="T4" y="T5"/>
              </a:cxn>
              <a:cxn ang="0">
                <a:pos x="T6" y="T7"/>
              </a:cxn>
              <a:cxn ang="0">
                <a:pos x="T8" y="T9"/>
              </a:cxn>
            </a:cxnLst>
            <a:rect l="0" t="0" r="r" b="b"/>
            <a:pathLst>
              <a:path w="48" h="24">
                <a:moveTo>
                  <a:pt x="39" y="0"/>
                </a:moveTo>
                <a:cubicBezTo>
                  <a:pt x="25" y="5"/>
                  <a:pt x="12" y="11"/>
                  <a:pt x="0" y="15"/>
                </a:cubicBezTo>
                <a:cubicBezTo>
                  <a:pt x="7" y="18"/>
                  <a:pt x="16" y="20"/>
                  <a:pt x="24" y="24"/>
                </a:cubicBezTo>
                <a:cubicBezTo>
                  <a:pt x="35" y="20"/>
                  <a:pt x="43" y="15"/>
                  <a:pt x="48" y="12"/>
                </a:cubicBezTo>
                <a:cubicBezTo>
                  <a:pt x="44" y="7"/>
                  <a:pt x="41" y="3"/>
                  <a:pt x="3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61"/>
          <p:cNvSpPr>
            <a:spLocks noEditPoints="1"/>
          </p:cNvSpPr>
          <p:nvPr/>
        </p:nvSpPr>
        <p:spPr bwMode="auto">
          <a:xfrm>
            <a:off x="9904413" y="3074988"/>
            <a:ext cx="1001713" cy="676275"/>
          </a:xfrm>
          <a:custGeom>
            <a:avLst/>
            <a:gdLst>
              <a:gd name="T0" fmla="*/ 410 w 433"/>
              <a:gd name="T1" fmla="*/ 228 h 293"/>
              <a:gd name="T2" fmla="*/ 392 w 433"/>
              <a:gd name="T3" fmla="*/ 129 h 293"/>
              <a:gd name="T4" fmla="*/ 399 w 433"/>
              <a:gd name="T5" fmla="*/ 96 h 293"/>
              <a:gd name="T6" fmla="*/ 319 w 433"/>
              <a:gd name="T7" fmla="*/ 61 h 293"/>
              <a:gd name="T8" fmla="*/ 313 w 433"/>
              <a:gd name="T9" fmla="*/ 15 h 293"/>
              <a:gd name="T10" fmla="*/ 259 w 433"/>
              <a:gd name="T11" fmla="*/ 10 h 293"/>
              <a:gd name="T12" fmla="*/ 241 w 433"/>
              <a:gd name="T13" fmla="*/ 1 h 293"/>
              <a:gd name="T14" fmla="*/ 244 w 433"/>
              <a:gd name="T15" fmla="*/ 60 h 293"/>
              <a:gd name="T16" fmla="*/ 187 w 433"/>
              <a:gd name="T17" fmla="*/ 117 h 293"/>
              <a:gd name="T18" fmla="*/ 178 w 433"/>
              <a:gd name="T19" fmla="*/ 89 h 293"/>
              <a:gd name="T20" fmla="*/ 138 w 433"/>
              <a:gd name="T21" fmla="*/ 105 h 293"/>
              <a:gd name="T22" fmla="*/ 190 w 433"/>
              <a:gd name="T23" fmla="*/ 45 h 293"/>
              <a:gd name="T24" fmla="*/ 191 w 433"/>
              <a:gd name="T25" fmla="*/ 45 h 293"/>
              <a:gd name="T26" fmla="*/ 137 w 433"/>
              <a:gd name="T27" fmla="*/ 61 h 293"/>
              <a:gd name="T28" fmla="*/ 156 w 433"/>
              <a:gd name="T29" fmla="*/ 26 h 293"/>
              <a:gd name="T30" fmla="*/ 107 w 433"/>
              <a:gd name="T31" fmla="*/ 108 h 293"/>
              <a:gd name="T32" fmla="*/ 78 w 433"/>
              <a:gd name="T33" fmla="*/ 77 h 293"/>
              <a:gd name="T34" fmla="*/ 54 w 433"/>
              <a:gd name="T35" fmla="*/ 111 h 293"/>
              <a:gd name="T36" fmla="*/ 46 w 433"/>
              <a:gd name="T37" fmla="*/ 129 h 293"/>
              <a:gd name="T38" fmla="*/ 13 w 433"/>
              <a:gd name="T39" fmla="*/ 117 h 293"/>
              <a:gd name="T40" fmla="*/ 30 w 433"/>
              <a:gd name="T41" fmla="*/ 189 h 293"/>
              <a:gd name="T42" fmla="*/ 67 w 433"/>
              <a:gd name="T43" fmla="*/ 186 h 293"/>
              <a:gd name="T44" fmla="*/ 43 w 433"/>
              <a:gd name="T45" fmla="*/ 150 h 293"/>
              <a:gd name="T46" fmla="*/ 103 w 433"/>
              <a:gd name="T47" fmla="*/ 141 h 293"/>
              <a:gd name="T48" fmla="*/ 91 w 433"/>
              <a:gd name="T49" fmla="*/ 184 h 293"/>
              <a:gd name="T50" fmla="*/ 78 w 433"/>
              <a:gd name="T51" fmla="*/ 232 h 293"/>
              <a:gd name="T52" fmla="*/ 137 w 433"/>
              <a:gd name="T53" fmla="*/ 205 h 293"/>
              <a:gd name="T54" fmla="*/ 170 w 433"/>
              <a:gd name="T55" fmla="*/ 152 h 293"/>
              <a:gd name="T56" fmla="*/ 170 w 433"/>
              <a:gd name="T57" fmla="*/ 202 h 293"/>
              <a:gd name="T58" fmla="*/ 204 w 433"/>
              <a:gd name="T59" fmla="*/ 121 h 293"/>
              <a:gd name="T60" fmla="*/ 230 w 433"/>
              <a:gd name="T61" fmla="*/ 151 h 293"/>
              <a:gd name="T62" fmla="*/ 238 w 433"/>
              <a:gd name="T63" fmla="*/ 179 h 293"/>
              <a:gd name="T64" fmla="*/ 172 w 433"/>
              <a:gd name="T65" fmla="*/ 214 h 293"/>
              <a:gd name="T66" fmla="*/ 209 w 433"/>
              <a:gd name="T67" fmla="*/ 275 h 293"/>
              <a:gd name="T68" fmla="*/ 378 w 433"/>
              <a:gd name="T69" fmla="*/ 118 h 293"/>
              <a:gd name="T70" fmla="*/ 409 w 433"/>
              <a:gd name="T71" fmla="*/ 140 h 293"/>
              <a:gd name="T72" fmla="*/ 355 w 433"/>
              <a:gd name="T73" fmla="*/ 214 h 293"/>
              <a:gd name="T74" fmla="*/ 357 w 433"/>
              <a:gd name="T75" fmla="*/ 148 h 293"/>
              <a:gd name="T76" fmla="*/ 239 w 433"/>
              <a:gd name="T77" fmla="*/ 95 h 293"/>
              <a:gd name="T78" fmla="*/ 295 w 433"/>
              <a:gd name="T79" fmla="*/ 73 h 293"/>
              <a:gd name="T80" fmla="*/ 303 w 433"/>
              <a:gd name="T81" fmla="*/ 65 h 293"/>
              <a:gd name="T82" fmla="*/ 349 w 433"/>
              <a:gd name="T83" fmla="*/ 79 h 293"/>
              <a:gd name="T84" fmla="*/ 161 w 433"/>
              <a:gd name="T85" fmla="*/ 258 h 293"/>
              <a:gd name="T86" fmla="*/ 292 w 433"/>
              <a:gd name="T87" fmla="*/ 206 h 293"/>
              <a:gd name="T88" fmla="*/ 324 w 433"/>
              <a:gd name="T89" fmla="*/ 119 h 293"/>
              <a:gd name="T90" fmla="*/ 316 w 433"/>
              <a:gd name="T91" fmla="*/ 159 h 293"/>
              <a:gd name="T92" fmla="*/ 333 w 433"/>
              <a:gd name="T93" fmla="*/ 167 h 293"/>
              <a:gd name="T94" fmla="*/ 315 w 433"/>
              <a:gd name="T95" fmla="*/ 193 h 293"/>
              <a:gd name="T96" fmla="*/ 165 w 433"/>
              <a:gd name="T97" fmla="*/ 25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3" h="293">
                <a:moveTo>
                  <a:pt x="269" y="252"/>
                </a:moveTo>
                <a:cubicBezTo>
                  <a:pt x="269" y="252"/>
                  <a:pt x="269" y="252"/>
                  <a:pt x="269" y="252"/>
                </a:cubicBezTo>
                <a:cubicBezTo>
                  <a:pt x="275" y="249"/>
                  <a:pt x="281" y="246"/>
                  <a:pt x="288" y="244"/>
                </a:cubicBezTo>
                <a:cubicBezTo>
                  <a:pt x="335" y="224"/>
                  <a:pt x="390" y="226"/>
                  <a:pt x="410" y="228"/>
                </a:cubicBezTo>
                <a:cubicBezTo>
                  <a:pt x="421" y="221"/>
                  <a:pt x="433" y="205"/>
                  <a:pt x="431" y="163"/>
                </a:cubicBezTo>
                <a:cubicBezTo>
                  <a:pt x="430" y="144"/>
                  <a:pt x="425" y="121"/>
                  <a:pt x="414" y="98"/>
                </a:cubicBezTo>
                <a:cubicBezTo>
                  <a:pt x="412" y="101"/>
                  <a:pt x="410" y="103"/>
                  <a:pt x="408" y="105"/>
                </a:cubicBezTo>
                <a:cubicBezTo>
                  <a:pt x="402" y="111"/>
                  <a:pt x="395" y="118"/>
                  <a:pt x="392" y="129"/>
                </a:cubicBezTo>
                <a:cubicBezTo>
                  <a:pt x="391" y="132"/>
                  <a:pt x="388" y="134"/>
                  <a:pt x="386" y="134"/>
                </a:cubicBezTo>
                <a:cubicBezTo>
                  <a:pt x="385" y="134"/>
                  <a:pt x="385" y="134"/>
                  <a:pt x="384" y="133"/>
                </a:cubicBezTo>
                <a:cubicBezTo>
                  <a:pt x="381" y="132"/>
                  <a:pt x="379" y="129"/>
                  <a:pt x="380" y="126"/>
                </a:cubicBezTo>
                <a:cubicBezTo>
                  <a:pt x="384" y="112"/>
                  <a:pt x="392" y="104"/>
                  <a:pt x="399" y="96"/>
                </a:cubicBezTo>
                <a:cubicBezTo>
                  <a:pt x="403" y="93"/>
                  <a:pt x="405" y="90"/>
                  <a:pt x="408" y="87"/>
                </a:cubicBezTo>
                <a:cubicBezTo>
                  <a:pt x="394" y="66"/>
                  <a:pt x="374" y="45"/>
                  <a:pt x="345" y="29"/>
                </a:cubicBezTo>
                <a:cubicBezTo>
                  <a:pt x="336" y="37"/>
                  <a:pt x="329" y="47"/>
                  <a:pt x="324" y="58"/>
                </a:cubicBezTo>
                <a:cubicBezTo>
                  <a:pt x="323" y="60"/>
                  <a:pt x="321" y="61"/>
                  <a:pt x="319" y="61"/>
                </a:cubicBezTo>
                <a:cubicBezTo>
                  <a:pt x="318" y="61"/>
                  <a:pt x="317" y="61"/>
                  <a:pt x="316" y="61"/>
                </a:cubicBezTo>
                <a:cubicBezTo>
                  <a:pt x="313" y="59"/>
                  <a:pt x="312" y="56"/>
                  <a:pt x="313" y="53"/>
                </a:cubicBezTo>
                <a:cubicBezTo>
                  <a:pt x="318" y="42"/>
                  <a:pt x="325" y="32"/>
                  <a:pt x="333" y="23"/>
                </a:cubicBezTo>
                <a:cubicBezTo>
                  <a:pt x="327" y="20"/>
                  <a:pt x="320" y="18"/>
                  <a:pt x="313" y="15"/>
                </a:cubicBezTo>
                <a:cubicBezTo>
                  <a:pt x="312" y="16"/>
                  <a:pt x="312" y="16"/>
                  <a:pt x="311" y="16"/>
                </a:cubicBezTo>
                <a:cubicBezTo>
                  <a:pt x="302" y="22"/>
                  <a:pt x="292" y="25"/>
                  <a:pt x="282" y="25"/>
                </a:cubicBezTo>
                <a:cubicBezTo>
                  <a:pt x="274" y="25"/>
                  <a:pt x="267" y="23"/>
                  <a:pt x="261" y="19"/>
                </a:cubicBezTo>
                <a:cubicBezTo>
                  <a:pt x="258" y="17"/>
                  <a:pt x="257" y="13"/>
                  <a:pt x="259" y="10"/>
                </a:cubicBezTo>
                <a:cubicBezTo>
                  <a:pt x="261" y="8"/>
                  <a:pt x="265" y="7"/>
                  <a:pt x="268" y="9"/>
                </a:cubicBezTo>
                <a:cubicBezTo>
                  <a:pt x="275" y="14"/>
                  <a:pt x="286" y="14"/>
                  <a:pt x="297" y="10"/>
                </a:cubicBezTo>
                <a:cubicBezTo>
                  <a:pt x="280" y="6"/>
                  <a:pt x="262" y="3"/>
                  <a:pt x="242" y="1"/>
                </a:cubicBezTo>
                <a:cubicBezTo>
                  <a:pt x="242" y="1"/>
                  <a:pt x="241" y="1"/>
                  <a:pt x="241" y="1"/>
                </a:cubicBezTo>
                <a:cubicBezTo>
                  <a:pt x="238" y="21"/>
                  <a:pt x="223" y="39"/>
                  <a:pt x="205" y="51"/>
                </a:cubicBezTo>
                <a:cubicBezTo>
                  <a:pt x="214" y="55"/>
                  <a:pt x="227" y="58"/>
                  <a:pt x="237" y="50"/>
                </a:cubicBezTo>
                <a:cubicBezTo>
                  <a:pt x="240" y="48"/>
                  <a:pt x="244" y="49"/>
                  <a:pt x="246" y="52"/>
                </a:cubicBezTo>
                <a:cubicBezTo>
                  <a:pt x="248" y="54"/>
                  <a:pt x="247" y="58"/>
                  <a:pt x="244" y="60"/>
                </a:cubicBezTo>
                <a:cubicBezTo>
                  <a:pt x="238" y="65"/>
                  <a:pt x="230" y="67"/>
                  <a:pt x="222" y="67"/>
                </a:cubicBezTo>
                <a:cubicBezTo>
                  <a:pt x="213" y="67"/>
                  <a:pt x="203" y="64"/>
                  <a:pt x="193" y="59"/>
                </a:cubicBezTo>
                <a:cubicBezTo>
                  <a:pt x="188" y="66"/>
                  <a:pt x="188" y="74"/>
                  <a:pt x="190" y="86"/>
                </a:cubicBezTo>
                <a:cubicBezTo>
                  <a:pt x="190" y="96"/>
                  <a:pt x="192" y="107"/>
                  <a:pt x="187" y="117"/>
                </a:cubicBezTo>
                <a:cubicBezTo>
                  <a:pt x="186" y="119"/>
                  <a:pt x="184" y="121"/>
                  <a:pt x="181" y="121"/>
                </a:cubicBezTo>
                <a:cubicBezTo>
                  <a:pt x="180" y="121"/>
                  <a:pt x="180" y="121"/>
                  <a:pt x="179" y="120"/>
                </a:cubicBezTo>
                <a:cubicBezTo>
                  <a:pt x="176" y="119"/>
                  <a:pt x="174" y="115"/>
                  <a:pt x="176" y="112"/>
                </a:cubicBezTo>
                <a:cubicBezTo>
                  <a:pt x="179" y="105"/>
                  <a:pt x="179" y="97"/>
                  <a:pt x="178" y="89"/>
                </a:cubicBezTo>
                <a:cubicBezTo>
                  <a:pt x="171" y="85"/>
                  <a:pt x="163" y="82"/>
                  <a:pt x="156" y="85"/>
                </a:cubicBezTo>
                <a:cubicBezTo>
                  <a:pt x="151" y="87"/>
                  <a:pt x="148" y="93"/>
                  <a:pt x="146" y="101"/>
                </a:cubicBezTo>
                <a:cubicBezTo>
                  <a:pt x="145" y="103"/>
                  <a:pt x="143" y="105"/>
                  <a:pt x="140" y="105"/>
                </a:cubicBezTo>
                <a:cubicBezTo>
                  <a:pt x="139" y="105"/>
                  <a:pt x="139" y="105"/>
                  <a:pt x="138" y="105"/>
                </a:cubicBezTo>
                <a:cubicBezTo>
                  <a:pt x="135" y="104"/>
                  <a:pt x="133" y="101"/>
                  <a:pt x="134" y="98"/>
                </a:cubicBezTo>
                <a:cubicBezTo>
                  <a:pt x="137" y="86"/>
                  <a:pt x="143" y="78"/>
                  <a:pt x="151" y="74"/>
                </a:cubicBezTo>
                <a:cubicBezTo>
                  <a:pt x="159" y="71"/>
                  <a:pt x="167" y="71"/>
                  <a:pt x="177" y="75"/>
                </a:cubicBezTo>
                <a:cubicBezTo>
                  <a:pt x="177" y="64"/>
                  <a:pt x="179" y="54"/>
                  <a:pt x="190" y="45"/>
                </a:cubicBezTo>
                <a:cubicBezTo>
                  <a:pt x="191" y="45"/>
                  <a:pt x="191" y="45"/>
                  <a:pt x="191" y="45"/>
                </a:cubicBezTo>
                <a:cubicBezTo>
                  <a:pt x="191" y="45"/>
                  <a:pt x="191" y="45"/>
                  <a:pt x="191" y="45"/>
                </a:cubicBezTo>
                <a:cubicBezTo>
                  <a:pt x="191" y="45"/>
                  <a:pt x="191" y="45"/>
                  <a:pt x="191" y="45"/>
                </a:cubicBezTo>
                <a:cubicBezTo>
                  <a:pt x="191" y="45"/>
                  <a:pt x="191" y="45"/>
                  <a:pt x="191" y="45"/>
                </a:cubicBezTo>
                <a:cubicBezTo>
                  <a:pt x="211" y="35"/>
                  <a:pt x="226" y="19"/>
                  <a:pt x="229" y="0"/>
                </a:cubicBezTo>
                <a:cubicBezTo>
                  <a:pt x="217" y="0"/>
                  <a:pt x="205" y="0"/>
                  <a:pt x="194" y="1"/>
                </a:cubicBezTo>
                <a:cubicBezTo>
                  <a:pt x="190" y="17"/>
                  <a:pt x="176" y="27"/>
                  <a:pt x="163" y="36"/>
                </a:cubicBezTo>
                <a:cubicBezTo>
                  <a:pt x="153" y="44"/>
                  <a:pt x="143" y="51"/>
                  <a:pt x="137" y="61"/>
                </a:cubicBezTo>
                <a:cubicBezTo>
                  <a:pt x="136" y="63"/>
                  <a:pt x="134" y="64"/>
                  <a:pt x="132" y="64"/>
                </a:cubicBezTo>
                <a:cubicBezTo>
                  <a:pt x="131" y="64"/>
                  <a:pt x="130" y="64"/>
                  <a:pt x="129" y="63"/>
                </a:cubicBezTo>
                <a:cubicBezTo>
                  <a:pt x="126" y="61"/>
                  <a:pt x="125" y="58"/>
                  <a:pt x="127" y="55"/>
                </a:cubicBezTo>
                <a:cubicBezTo>
                  <a:pt x="134" y="43"/>
                  <a:pt x="145" y="34"/>
                  <a:pt x="156" y="26"/>
                </a:cubicBezTo>
                <a:cubicBezTo>
                  <a:pt x="167" y="19"/>
                  <a:pt x="176" y="12"/>
                  <a:pt x="181" y="2"/>
                </a:cubicBezTo>
                <a:cubicBezTo>
                  <a:pt x="149" y="6"/>
                  <a:pt x="122" y="16"/>
                  <a:pt x="99" y="28"/>
                </a:cubicBezTo>
                <a:cubicBezTo>
                  <a:pt x="104" y="45"/>
                  <a:pt x="96" y="57"/>
                  <a:pt x="86" y="68"/>
                </a:cubicBezTo>
                <a:cubicBezTo>
                  <a:pt x="103" y="77"/>
                  <a:pt x="111" y="91"/>
                  <a:pt x="107" y="108"/>
                </a:cubicBezTo>
                <a:cubicBezTo>
                  <a:pt x="106" y="111"/>
                  <a:pt x="104" y="113"/>
                  <a:pt x="101" y="113"/>
                </a:cubicBezTo>
                <a:cubicBezTo>
                  <a:pt x="101" y="113"/>
                  <a:pt x="100" y="113"/>
                  <a:pt x="100" y="113"/>
                </a:cubicBezTo>
                <a:cubicBezTo>
                  <a:pt x="97" y="112"/>
                  <a:pt x="94" y="109"/>
                  <a:pt x="95" y="106"/>
                </a:cubicBezTo>
                <a:cubicBezTo>
                  <a:pt x="98" y="93"/>
                  <a:pt x="92" y="83"/>
                  <a:pt x="78" y="77"/>
                </a:cubicBezTo>
                <a:cubicBezTo>
                  <a:pt x="67" y="88"/>
                  <a:pt x="62" y="97"/>
                  <a:pt x="65" y="108"/>
                </a:cubicBezTo>
                <a:cubicBezTo>
                  <a:pt x="66" y="111"/>
                  <a:pt x="65" y="114"/>
                  <a:pt x="61" y="115"/>
                </a:cubicBezTo>
                <a:cubicBezTo>
                  <a:pt x="61" y="115"/>
                  <a:pt x="60" y="116"/>
                  <a:pt x="60" y="116"/>
                </a:cubicBezTo>
                <a:cubicBezTo>
                  <a:pt x="57" y="116"/>
                  <a:pt x="55" y="114"/>
                  <a:pt x="54" y="111"/>
                </a:cubicBezTo>
                <a:cubicBezTo>
                  <a:pt x="47" y="92"/>
                  <a:pt x="60" y="78"/>
                  <a:pt x="72" y="66"/>
                </a:cubicBezTo>
                <a:cubicBezTo>
                  <a:pt x="83" y="54"/>
                  <a:pt x="90" y="46"/>
                  <a:pt x="88" y="35"/>
                </a:cubicBezTo>
                <a:cubicBezTo>
                  <a:pt x="55" y="55"/>
                  <a:pt x="32" y="82"/>
                  <a:pt x="18" y="107"/>
                </a:cubicBezTo>
                <a:cubicBezTo>
                  <a:pt x="29" y="112"/>
                  <a:pt x="39" y="119"/>
                  <a:pt x="46" y="129"/>
                </a:cubicBezTo>
                <a:cubicBezTo>
                  <a:pt x="48" y="132"/>
                  <a:pt x="48" y="136"/>
                  <a:pt x="45" y="138"/>
                </a:cubicBezTo>
                <a:cubicBezTo>
                  <a:pt x="44" y="138"/>
                  <a:pt x="43" y="139"/>
                  <a:pt x="41" y="139"/>
                </a:cubicBezTo>
                <a:cubicBezTo>
                  <a:pt x="40" y="139"/>
                  <a:pt x="38" y="138"/>
                  <a:pt x="37" y="136"/>
                </a:cubicBezTo>
                <a:cubicBezTo>
                  <a:pt x="30" y="128"/>
                  <a:pt x="22" y="121"/>
                  <a:pt x="13" y="117"/>
                </a:cubicBezTo>
                <a:cubicBezTo>
                  <a:pt x="9" y="126"/>
                  <a:pt x="6" y="134"/>
                  <a:pt x="5" y="142"/>
                </a:cubicBezTo>
                <a:cubicBezTo>
                  <a:pt x="0" y="166"/>
                  <a:pt x="2" y="189"/>
                  <a:pt x="16" y="206"/>
                </a:cubicBezTo>
                <a:cubicBezTo>
                  <a:pt x="19" y="202"/>
                  <a:pt x="22" y="198"/>
                  <a:pt x="23" y="193"/>
                </a:cubicBezTo>
                <a:cubicBezTo>
                  <a:pt x="24" y="190"/>
                  <a:pt x="27" y="188"/>
                  <a:pt x="30" y="189"/>
                </a:cubicBezTo>
                <a:cubicBezTo>
                  <a:pt x="33" y="190"/>
                  <a:pt x="35" y="193"/>
                  <a:pt x="34" y="197"/>
                </a:cubicBezTo>
                <a:cubicBezTo>
                  <a:pt x="33" y="203"/>
                  <a:pt x="29" y="209"/>
                  <a:pt x="24" y="214"/>
                </a:cubicBezTo>
                <a:cubicBezTo>
                  <a:pt x="34" y="222"/>
                  <a:pt x="46" y="227"/>
                  <a:pt x="62" y="230"/>
                </a:cubicBezTo>
                <a:cubicBezTo>
                  <a:pt x="58" y="221"/>
                  <a:pt x="57" y="207"/>
                  <a:pt x="67" y="186"/>
                </a:cubicBezTo>
                <a:cubicBezTo>
                  <a:pt x="70" y="180"/>
                  <a:pt x="72" y="173"/>
                  <a:pt x="69" y="168"/>
                </a:cubicBezTo>
                <a:cubicBezTo>
                  <a:pt x="65" y="161"/>
                  <a:pt x="50" y="161"/>
                  <a:pt x="45" y="162"/>
                </a:cubicBezTo>
                <a:cubicBezTo>
                  <a:pt x="41" y="162"/>
                  <a:pt x="38" y="160"/>
                  <a:pt x="38" y="157"/>
                </a:cubicBezTo>
                <a:cubicBezTo>
                  <a:pt x="38" y="153"/>
                  <a:pt x="40" y="150"/>
                  <a:pt x="43" y="150"/>
                </a:cubicBezTo>
                <a:cubicBezTo>
                  <a:pt x="46" y="150"/>
                  <a:pt x="70" y="148"/>
                  <a:pt x="79" y="161"/>
                </a:cubicBezTo>
                <a:cubicBezTo>
                  <a:pt x="81" y="164"/>
                  <a:pt x="82" y="168"/>
                  <a:pt x="83" y="171"/>
                </a:cubicBezTo>
                <a:cubicBezTo>
                  <a:pt x="94" y="173"/>
                  <a:pt x="102" y="172"/>
                  <a:pt x="105" y="167"/>
                </a:cubicBezTo>
                <a:cubicBezTo>
                  <a:pt x="110" y="161"/>
                  <a:pt x="109" y="152"/>
                  <a:pt x="103" y="141"/>
                </a:cubicBezTo>
                <a:cubicBezTo>
                  <a:pt x="102" y="138"/>
                  <a:pt x="103" y="134"/>
                  <a:pt x="106" y="133"/>
                </a:cubicBezTo>
                <a:cubicBezTo>
                  <a:pt x="109" y="131"/>
                  <a:pt x="113" y="132"/>
                  <a:pt x="114" y="135"/>
                </a:cubicBezTo>
                <a:cubicBezTo>
                  <a:pt x="122" y="151"/>
                  <a:pt x="122" y="165"/>
                  <a:pt x="115" y="174"/>
                </a:cubicBezTo>
                <a:cubicBezTo>
                  <a:pt x="112" y="178"/>
                  <a:pt x="105" y="184"/>
                  <a:pt x="91" y="184"/>
                </a:cubicBezTo>
                <a:cubicBezTo>
                  <a:pt x="88" y="184"/>
                  <a:pt x="84" y="184"/>
                  <a:pt x="81" y="183"/>
                </a:cubicBezTo>
                <a:cubicBezTo>
                  <a:pt x="80" y="186"/>
                  <a:pt x="79" y="188"/>
                  <a:pt x="78" y="191"/>
                </a:cubicBezTo>
                <a:cubicBezTo>
                  <a:pt x="63" y="223"/>
                  <a:pt x="77" y="232"/>
                  <a:pt x="78" y="232"/>
                </a:cubicBezTo>
                <a:cubicBezTo>
                  <a:pt x="78" y="232"/>
                  <a:pt x="78" y="232"/>
                  <a:pt x="78" y="232"/>
                </a:cubicBezTo>
                <a:cubicBezTo>
                  <a:pt x="87" y="233"/>
                  <a:pt x="97" y="233"/>
                  <a:pt x="107" y="233"/>
                </a:cubicBezTo>
                <a:cubicBezTo>
                  <a:pt x="115" y="226"/>
                  <a:pt x="132" y="215"/>
                  <a:pt x="152" y="207"/>
                </a:cubicBezTo>
                <a:cubicBezTo>
                  <a:pt x="148" y="206"/>
                  <a:pt x="143" y="205"/>
                  <a:pt x="137" y="205"/>
                </a:cubicBezTo>
                <a:cubicBezTo>
                  <a:pt x="137" y="205"/>
                  <a:pt x="137" y="205"/>
                  <a:pt x="137" y="205"/>
                </a:cubicBezTo>
                <a:cubicBezTo>
                  <a:pt x="134" y="205"/>
                  <a:pt x="131" y="202"/>
                  <a:pt x="131" y="198"/>
                </a:cubicBezTo>
                <a:cubicBezTo>
                  <a:pt x="131" y="195"/>
                  <a:pt x="134" y="192"/>
                  <a:pt x="137" y="192"/>
                </a:cubicBezTo>
                <a:cubicBezTo>
                  <a:pt x="143" y="192"/>
                  <a:pt x="148" y="193"/>
                  <a:pt x="153" y="194"/>
                </a:cubicBezTo>
                <a:cubicBezTo>
                  <a:pt x="150" y="178"/>
                  <a:pt x="155" y="165"/>
                  <a:pt x="170" y="152"/>
                </a:cubicBezTo>
                <a:cubicBezTo>
                  <a:pt x="172" y="149"/>
                  <a:pt x="176" y="150"/>
                  <a:pt x="178" y="152"/>
                </a:cubicBezTo>
                <a:cubicBezTo>
                  <a:pt x="180" y="155"/>
                  <a:pt x="180" y="158"/>
                  <a:pt x="177" y="161"/>
                </a:cubicBezTo>
                <a:cubicBezTo>
                  <a:pt x="163" y="174"/>
                  <a:pt x="160" y="185"/>
                  <a:pt x="169" y="202"/>
                </a:cubicBezTo>
                <a:cubicBezTo>
                  <a:pt x="170" y="202"/>
                  <a:pt x="170" y="202"/>
                  <a:pt x="170" y="202"/>
                </a:cubicBezTo>
                <a:cubicBezTo>
                  <a:pt x="191" y="198"/>
                  <a:pt x="210" y="191"/>
                  <a:pt x="226" y="184"/>
                </a:cubicBezTo>
                <a:cubicBezTo>
                  <a:pt x="225" y="176"/>
                  <a:pt x="225" y="169"/>
                  <a:pt x="226" y="161"/>
                </a:cubicBezTo>
                <a:cubicBezTo>
                  <a:pt x="226" y="161"/>
                  <a:pt x="226" y="161"/>
                  <a:pt x="226" y="161"/>
                </a:cubicBezTo>
                <a:cubicBezTo>
                  <a:pt x="209" y="157"/>
                  <a:pt x="200" y="142"/>
                  <a:pt x="204" y="121"/>
                </a:cubicBezTo>
                <a:cubicBezTo>
                  <a:pt x="204" y="118"/>
                  <a:pt x="207" y="116"/>
                  <a:pt x="211" y="116"/>
                </a:cubicBezTo>
                <a:cubicBezTo>
                  <a:pt x="214" y="117"/>
                  <a:pt x="216" y="120"/>
                  <a:pt x="216" y="123"/>
                </a:cubicBezTo>
                <a:cubicBezTo>
                  <a:pt x="214" y="134"/>
                  <a:pt x="215" y="147"/>
                  <a:pt x="229" y="150"/>
                </a:cubicBezTo>
                <a:cubicBezTo>
                  <a:pt x="230" y="151"/>
                  <a:pt x="230" y="151"/>
                  <a:pt x="230" y="151"/>
                </a:cubicBezTo>
                <a:cubicBezTo>
                  <a:pt x="233" y="144"/>
                  <a:pt x="237" y="138"/>
                  <a:pt x="242" y="134"/>
                </a:cubicBezTo>
                <a:cubicBezTo>
                  <a:pt x="244" y="131"/>
                  <a:pt x="248" y="131"/>
                  <a:pt x="250" y="134"/>
                </a:cubicBezTo>
                <a:cubicBezTo>
                  <a:pt x="253" y="136"/>
                  <a:pt x="253" y="140"/>
                  <a:pt x="250" y="142"/>
                </a:cubicBezTo>
                <a:cubicBezTo>
                  <a:pt x="241" y="151"/>
                  <a:pt x="236" y="165"/>
                  <a:pt x="238" y="179"/>
                </a:cubicBezTo>
                <a:cubicBezTo>
                  <a:pt x="262" y="167"/>
                  <a:pt x="278" y="154"/>
                  <a:pt x="280" y="146"/>
                </a:cubicBezTo>
                <a:cubicBezTo>
                  <a:pt x="281" y="143"/>
                  <a:pt x="284" y="141"/>
                  <a:pt x="287" y="142"/>
                </a:cubicBezTo>
                <a:cubicBezTo>
                  <a:pt x="291" y="143"/>
                  <a:pt x="292" y="146"/>
                  <a:pt x="292" y="149"/>
                </a:cubicBezTo>
                <a:cubicBezTo>
                  <a:pt x="283" y="181"/>
                  <a:pt x="201" y="208"/>
                  <a:pt x="172" y="214"/>
                </a:cubicBezTo>
                <a:cubicBezTo>
                  <a:pt x="148" y="219"/>
                  <a:pt x="127" y="233"/>
                  <a:pt x="117" y="241"/>
                </a:cubicBezTo>
                <a:cubicBezTo>
                  <a:pt x="113" y="250"/>
                  <a:pt x="111" y="264"/>
                  <a:pt x="126" y="275"/>
                </a:cubicBezTo>
                <a:cubicBezTo>
                  <a:pt x="149" y="293"/>
                  <a:pt x="208" y="275"/>
                  <a:pt x="208" y="275"/>
                </a:cubicBezTo>
                <a:cubicBezTo>
                  <a:pt x="209" y="275"/>
                  <a:pt x="209" y="275"/>
                  <a:pt x="209" y="275"/>
                </a:cubicBezTo>
                <a:cubicBezTo>
                  <a:pt x="225" y="269"/>
                  <a:pt x="246" y="261"/>
                  <a:pt x="269" y="252"/>
                </a:cubicBezTo>
                <a:close/>
                <a:moveTo>
                  <a:pt x="368" y="111"/>
                </a:moveTo>
                <a:cubicBezTo>
                  <a:pt x="370" y="108"/>
                  <a:pt x="374" y="108"/>
                  <a:pt x="377" y="110"/>
                </a:cubicBezTo>
                <a:cubicBezTo>
                  <a:pt x="379" y="112"/>
                  <a:pt x="380" y="116"/>
                  <a:pt x="378" y="118"/>
                </a:cubicBezTo>
                <a:cubicBezTo>
                  <a:pt x="370" y="128"/>
                  <a:pt x="367" y="137"/>
                  <a:pt x="369" y="145"/>
                </a:cubicBezTo>
                <a:cubicBezTo>
                  <a:pt x="370" y="151"/>
                  <a:pt x="376" y="157"/>
                  <a:pt x="385" y="162"/>
                </a:cubicBezTo>
                <a:cubicBezTo>
                  <a:pt x="392" y="157"/>
                  <a:pt x="398" y="151"/>
                  <a:pt x="401" y="144"/>
                </a:cubicBezTo>
                <a:cubicBezTo>
                  <a:pt x="402" y="141"/>
                  <a:pt x="406" y="139"/>
                  <a:pt x="409" y="140"/>
                </a:cubicBezTo>
                <a:cubicBezTo>
                  <a:pt x="412" y="141"/>
                  <a:pt x="413" y="145"/>
                  <a:pt x="412" y="148"/>
                </a:cubicBezTo>
                <a:cubicBezTo>
                  <a:pt x="407" y="161"/>
                  <a:pt x="397" y="168"/>
                  <a:pt x="387" y="176"/>
                </a:cubicBezTo>
                <a:cubicBezTo>
                  <a:pt x="376" y="185"/>
                  <a:pt x="365" y="193"/>
                  <a:pt x="361" y="209"/>
                </a:cubicBezTo>
                <a:cubicBezTo>
                  <a:pt x="360" y="212"/>
                  <a:pt x="357" y="214"/>
                  <a:pt x="355" y="214"/>
                </a:cubicBezTo>
                <a:cubicBezTo>
                  <a:pt x="354" y="214"/>
                  <a:pt x="354" y="214"/>
                  <a:pt x="353" y="214"/>
                </a:cubicBezTo>
                <a:cubicBezTo>
                  <a:pt x="350" y="213"/>
                  <a:pt x="348" y="210"/>
                  <a:pt x="349" y="207"/>
                </a:cubicBezTo>
                <a:cubicBezTo>
                  <a:pt x="353" y="189"/>
                  <a:pt x="364" y="178"/>
                  <a:pt x="375" y="170"/>
                </a:cubicBezTo>
                <a:cubicBezTo>
                  <a:pt x="365" y="164"/>
                  <a:pt x="359" y="156"/>
                  <a:pt x="357" y="148"/>
                </a:cubicBezTo>
                <a:cubicBezTo>
                  <a:pt x="354" y="136"/>
                  <a:pt x="358" y="124"/>
                  <a:pt x="368" y="111"/>
                </a:cubicBezTo>
                <a:close/>
                <a:moveTo>
                  <a:pt x="285" y="96"/>
                </a:moveTo>
                <a:cubicBezTo>
                  <a:pt x="269" y="89"/>
                  <a:pt x="259" y="86"/>
                  <a:pt x="247" y="96"/>
                </a:cubicBezTo>
                <a:cubicBezTo>
                  <a:pt x="245" y="98"/>
                  <a:pt x="241" y="98"/>
                  <a:pt x="239" y="95"/>
                </a:cubicBezTo>
                <a:cubicBezTo>
                  <a:pt x="237" y="93"/>
                  <a:pt x="237" y="89"/>
                  <a:pt x="239" y="87"/>
                </a:cubicBezTo>
                <a:cubicBezTo>
                  <a:pt x="257" y="71"/>
                  <a:pt x="274" y="78"/>
                  <a:pt x="290" y="85"/>
                </a:cubicBezTo>
                <a:cubicBezTo>
                  <a:pt x="293" y="86"/>
                  <a:pt x="296" y="88"/>
                  <a:pt x="300" y="89"/>
                </a:cubicBezTo>
                <a:cubicBezTo>
                  <a:pt x="299" y="82"/>
                  <a:pt x="298" y="77"/>
                  <a:pt x="295" y="73"/>
                </a:cubicBezTo>
                <a:cubicBezTo>
                  <a:pt x="291" y="69"/>
                  <a:pt x="285" y="67"/>
                  <a:pt x="277" y="66"/>
                </a:cubicBezTo>
                <a:cubicBezTo>
                  <a:pt x="274" y="66"/>
                  <a:pt x="271" y="63"/>
                  <a:pt x="271" y="60"/>
                </a:cubicBezTo>
                <a:cubicBezTo>
                  <a:pt x="271" y="57"/>
                  <a:pt x="274" y="54"/>
                  <a:pt x="277" y="54"/>
                </a:cubicBezTo>
                <a:cubicBezTo>
                  <a:pt x="289" y="55"/>
                  <a:pt x="297" y="58"/>
                  <a:pt x="303" y="65"/>
                </a:cubicBezTo>
                <a:cubicBezTo>
                  <a:pt x="309" y="71"/>
                  <a:pt x="312" y="80"/>
                  <a:pt x="312" y="91"/>
                </a:cubicBezTo>
                <a:cubicBezTo>
                  <a:pt x="321" y="92"/>
                  <a:pt x="330" y="87"/>
                  <a:pt x="339" y="73"/>
                </a:cubicBezTo>
                <a:cubicBezTo>
                  <a:pt x="341" y="70"/>
                  <a:pt x="345" y="69"/>
                  <a:pt x="348" y="71"/>
                </a:cubicBezTo>
                <a:cubicBezTo>
                  <a:pt x="350" y="73"/>
                  <a:pt x="351" y="76"/>
                  <a:pt x="349" y="79"/>
                </a:cubicBezTo>
                <a:cubicBezTo>
                  <a:pt x="337" y="98"/>
                  <a:pt x="325" y="103"/>
                  <a:pt x="313" y="103"/>
                </a:cubicBezTo>
                <a:cubicBezTo>
                  <a:pt x="303" y="103"/>
                  <a:pt x="294" y="99"/>
                  <a:pt x="285" y="96"/>
                </a:cubicBezTo>
                <a:close/>
                <a:moveTo>
                  <a:pt x="165" y="256"/>
                </a:moveTo>
                <a:cubicBezTo>
                  <a:pt x="163" y="257"/>
                  <a:pt x="162" y="258"/>
                  <a:pt x="161" y="258"/>
                </a:cubicBezTo>
                <a:cubicBezTo>
                  <a:pt x="159" y="258"/>
                  <a:pt x="157" y="257"/>
                  <a:pt x="156" y="256"/>
                </a:cubicBezTo>
                <a:cubicBezTo>
                  <a:pt x="154" y="254"/>
                  <a:pt x="154" y="250"/>
                  <a:pt x="157" y="248"/>
                </a:cubicBezTo>
                <a:cubicBezTo>
                  <a:pt x="174" y="231"/>
                  <a:pt x="204" y="226"/>
                  <a:pt x="235" y="220"/>
                </a:cubicBezTo>
                <a:cubicBezTo>
                  <a:pt x="255" y="216"/>
                  <a:pt x="275" y="213"/>
                  <a:pt x="292" y="206"/>
                </a:cubicBezTo>
                <a:cubicBezTo>
                  <a:pt x="287" y="191"/>
                  <a:pt x="292" y="175"/>
                  <a:pt x="306" y="165"/>
                </a:cubicBezTo>
                <a:cubicBezTo>
                  <a:pt x="306" y="164"/>
                  <a:pt x="305" y="164"/>
                  <a:pt x="305" y="164"/>
                </a:cubicBezTo>
                <a:cubicBezTo>
                  <a:pt x="301" y="154"/>
                  <a:pt x="301" y="144"/>
                  <a:pt x="304" y="137"/>
                </a:cubicBezTo>
                <a:cubicBezTo>
                  <a:pt x="308" y="129"/>
                  <a:pt x="315" y="123"/>
                  <a:pt x="324" y="119"/>
                </a:cubicBezTo>
                <a:cubicBezTo>
                  <a:pt x="327" y="118"/>
                  <a:pt x="331" y="120"/>
                  <a:pt x="332" y="123"/>
                </a:cubicBezTo>
                <a:cubicBezTo>
                  <a:pt x="333" y="126"/>
                  <a:pt x="331" y="130"/>
                  <a:pt x="328" y="131"/>
                </a:cubicBezTo>
                <a:cubicBezTo>
                  <a:pt x="322" y="133"/>
                  <a:pt x="317" y="137"/>
                  <a:pt x="315" y="141"/>
                </a:cubicBezTo>
                <a:cubicBezTo>
                  <a:pt x="313" y="146"/>
                  <a:pt x="314" y="152"/>
                  <a:pt x="316" y="159"/>
                </a:cubicBezTo>
                <a:cubicBezTo>
                  <a:pt x="317" y="160"/>
                  <a:pt x="317" y="160"/>
                  <a:pt x="317" y="161"/>
                </a:cubicBezTo>
                <a:cubicBezTo>
                  <a:pt x="319" y="161"/>
                  <a:pt x="322" y="161"/>
                  <a:pt x="324" y="159"/>
                </a:cubicBezTo>
                <a:cubicBezTo>
                  <a:pt x="327" y="156"/>
                  <a:pt x="331" y="156"/>
                  <a:pt x="333" y="158"/>
                </a:cubicBezTo>
                <a:cubicBezTo>
                  <a:pt x="335" y="161"/>
                  <a:pt x="336" y="164"/>
                  <a:pt x="333" y="167"/>
                </a:cubicBezTo>
                <a:cubicBezTo>
                  <a:pt x="329" y="171"/>
                  <a:pt x="324" y="173"/>
                  <a:pt x="318" y="173"/>
                </a:cubicBezTo>
                <a:cubicBezTo>
                  <a:pt x="317" y="173"/>
                  <a:pt x="316" y="173"/>
                  <a:pt x="315" y="173"/>
                </a:cubicBezTo>
                <a:cubicBezTo>
                  <a:pt x="304" y="180"/>
                  <a:pt x="300" y="190"/>
                  <a:pt x="303" y="201"/>
                </a:cubicBezTo>
                <a:cubicBezTo>
                  <a:pt x="307" y="199"/>
                  <a:pt x="311" y="196"/>
                  <a:pt x="315" y="193"/>
                </a:cubicBezTo>
                <a:cubicBezTo>
                  <a:pt x="317" y="191"/>
                  <a:pt x="321" y="191"/>
                  <a:pt x="323" y="194"/>
                </a:cubicBezTo>
                <a:cubicBezTo>
                  <a:pt x="325" y="196"/>
                  <a:pt x="325" y="200"/>
                  <a:pt x="322" y="202"/>
                </a:cubicBezTo>
                <a:cubicBezTo>
                  <a:pt x="301" y="220"/>
                  <a:pt x="269" y="226"/>
                  <a:pt x="237" y="232"/>
                </a:cubicBezTo>
                <a:cubicBezTo>
                  <a:pt x="208" y="237"/>
                  <a:pt x="180" y="243"/>
                  <a:pt x="165" y="25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62"/>
          <p:cNvSpPr>
            <a:spLocks/>
          </p:cNvSpPr>
          <p:nvPr/>
        </p:nvSpPr>
        <p:spPr bwMode="auto">
          <a:xfrm>
            <a:off x="10550525" y="3624263"/>
            <a:ext cx="312738" cy="136525"/>
          </a:xfrm>
          <a:custGeom>
            <a:avLst/>
            <a:gdLst>
              <a:gd name="T0" fmla="*/ 13 w 135"/>
              <a:gd name="T1" fmla="*/ 17 h 59"/>
              <a:gd name="T2" fmla="*/ 0 w 135"/>
              <a:gd name="T3" fmla="*/ 22 h 59"/>
              <a:gd name="T4" fmla="*/ 10 w 135"/>
              <a:gd name="T5" fmla="*/ 35 h 59"/>
              <a:gd name="T6" fmla="*/ 11 w 135"/>
              <a:gd name="T7" fmla="*/ 36 h 59"/>
              <a:gd name="T8" fmla="*/ 12 w 135"/>
              <a:gd name="T9" fmla="*/ 36 h 59"/>
              <a:gd name="T10" fmla="*/ 62 w 135"/>
              <a:gd name="T11" fmla="*/ 59 h 59"/>
              <a:gd name="T12" fmla="*/ 115 w 135"/>
              <a:gd name="T13" fmla="*/ 39 h 59"/>
              <a:gd name="T14" fmla="*/ 123 w 135"/>
              <a:gd name="T15" fmla="*/ 1 h 59"/>
              <a:gd name="T16" fmla="*/ 13 w 135"/>
              <a:gd name="T1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9">
                <a:moveTo>
                  <a:pt x="13" y="17"/>
                </a:moveTo>
                <a:cubicBezTo>
                  <a:pt x="9" y="19"/>
                  <a:pt x="5" y="20"/>
                  <a:pt x="0" y="22"/>
                </a:cubicBezTo>
                <a:cubicBezTo>
                  <a:pt x="2" y="26"/>
                  <a:pt x="6" y="30"/>
                  <a:pt x="10" y="35"/>
                </a:cubicBezTo>
                <a:cubicBezTo>
                  <a:pt x="11" y="35"/>
                  <a:pt x="11" y="36"/>
                  <a:pt x="11" y="36"/>
                </a:cubicBezTo>
                <a:cubicBezTo>
                  <a:pt x="12" y="36"/>
                  <a:pt x="12" y="36"/>
                  <a:pt x="12" y="36"/>
                </a:cubicBezTo>
                <a:cubicBezTo>
                  <a:pt x="22" y="46"/>
                  <a:pt x="38" y="56"/>
                  <a:pt x="62" y="59"/>
                </a:cubicBezTo>
                <a:cubicBezTo>
                  <a:pt x="76" y="57"/>
                  <a:pt x="99" y="53"/>
                  <a:pt x="115" y="39"/>
                </a:cubicBezTo>
                <a:cubicBezTo>
                  <a:pt x="135" y="22"/>
                  <a:pt x="130" y="9"/>
                  <a:pt x="123" y="1"/>
                </a:cubicBezTo>
                <a:cubicBezTo>
                  <a:pt x="100" y="0"/>
                  <a:pt x="53" y="1"/>
                  <a:pt x="13" y="17"/>
                </a:cubicBezTo>
                <a:close/>
              </a:path>
            </a:pathLst>
          </a:custGeom>
          <a:solidFill>
            <a:srgbClr val="0C9FBE"/>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63"/>
          <p:cNvSpPr>
            <a:spLocks/>
          </p:cNvSpPr>
          <p:nvPr/>
        </p:nvSpPr>
        <p:spPr bwMode="auto">
          <a:xfrm>
            <a:off x="10525125" y="3735388"/>
            <a:ext cx="168275" cy="238125"/>
          </a:xfrm>
          <a:custGeom>
            <a:avLst/>
            <a:gdLst>
              <a:gd name="T0" fmla="*/ 0 w 73"/>
              <a:gd name="T1" fmla="*/ 9 h 103"/>
              <a:gd name="T2" fmla="*/ 18 w 73"/>
              <a:gd name="T3" fmla="*/ 23 h 103"/>
              <a:gd name="T4" fmla="*/ 47 w 73"/>
              <a:gd name="T5" fmla="*/ 103 h 103"/>
              <a:gd name="T6" fmla="*/ 73 w 73"/>
              <a:gd name="T7" fmla="*/ 103 h 103"/>
              <a:gd name="T8" fmla="*/ 60 w 73"/>
              <a:gd name="T9" fmla="*/ 21 h 103"/>
              <a:gd name="T10" fmla="*/ 17 w 73"/>
              <a:gd name="T11" fmla="*/ 0 h 103"/>
              <a:gd name="T12" fmla="*/ 0 w 73"/>
              <a:gd name="T13" fmla="*/ 9 h 103"/>
            </a:gdLst>
            <a:ahLst/>
            <a:cxnLst>
              <a:cxn ang="0">
                <a:pos x="T0" y="T1"/>
              </a:cxn>
              <a:cxn ang="0">
                <a:pos x="T2" y="T3"/>
              </a:cxn>
              <a:cxn ang="0">
                <a:pos x="T4" y="T5"/>
              </a:cxn>
              <a:cxn ang="0">
                <a:pos x="T6" y="T7"/>
              </a:cxn>
              <a:cxn ang="0">
                <a:pos x="T8" y="T9"/>
              </a:cxn>
              <a:cxn ang="0">
                <a:pos x="T10" y="T11"/>
              </a:cxn>
              <a:cxn ang="0">
                <a:pos x="T12" y="T13"/>
              </a:cxn>
            </a:cxnLst>
            <a:rect l="0" t="0" r="r" b="b"/>
            <a:pathLst>
              <a:path w="73" h="103">
                <a:moveTo>
                  <a:pt x="0" y="9"/>
                </a:moveTo>
                <a:cubicBezTo>
                  <a:pt x="8" y="13"/>
                  <a:pt x="14" y="18"/>
                  <a:pt x="18" y="23"/>
                </a:cubicBezTo>
                <a:cubicBezTo>
                  <a:pt x="34" y="44"/>
                  <a:pt x="34" y="83"/>
                  <a:pt x="47" y="103"/>
                </a:cubicBezTo>
                <a:cubicBezTo>
                  <a:pt x="73" y="103"/>
                  <a:pt x="73" y="103"/>
                  <a:pt x="73" y="103"/>
                </a:cubicBezTo>
                <a:cubicBezTo>
                  <a:pt x="73" y="103"/>
                  <a:pt x="60" y="46"/>
                  <a:pt x="60" y="21"/>
                </a:cubicBezTo>
                <a:cubicBezTo>
                  <a:pt x="41" y="17"/>
                  <a:pt x="27" y="8"/>
                  <a:pt x="17" y="0"/>
                </a:cubicBezTo>
                <a:cubicBezTo>
                  <a:pt x="14" y="2"/>
                  <a:pt x="8" y="6"/>
                  <a:pt x="0" y="9"/>
                </a:cubicBezTo>
                <a:close/>
              </a:path>
            </a:pathLst>
          </a:custGeom>
          <a:solidFill>
            <a:srgbClr val="0C9FBE"/>
          </a:solidFill>
          <a:ln>
            <a:noFill/>
          </a:ln>
          <a:extLst/>
        </p:spPr>
        <p:txBody>
          <a:bodyPr vert="horz" wrap="square" lIns="91440" tIns="45720" rIns="91440" bIns="45720" numCol="1" anchor="t" anchorCtr="0" compatLnSpc="1">
            <a:prstTxWarp prst="textNoShape">
              <a:avLst/>
            </a:prstTxWarp>
          </a:bodyPr>
          <a:lstStyle/>
          <a:p>
            <a:endParaRPr lang="en-US" dirty="0"/>
          </a:p>
        </p:txBody>
      </p:sp>
      <p:pic>
        <p:nvPicPr>
          <p:cNvPr id="6" name="Picture 5" descr="Surprise Diagr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7300"/>
            <a:ext cx="9383469" cy="4964481"/>
          </a:xfrm>
          <a:prstGeom prst="rect">
            <a:avLst/>
          </a:prstGeom>
        </p:spPr>
      </p:pic>
      <p:sp>
        <p:nvSpPr>
          <p:cNvPr id="24" name="Rectangle 23"/>
          <p:cNvSpPr/>
          <p:nvPr/>
        </p:nvSpPr>
        <p:spPr>
          <a:xfrm rot="21381940">
            <a:off x="469900" y="1244600"/>
            <a:ext cx="3937000" cy="622300"/>
          </a:xfrm>
          <a:prstGeom prst="rect">
            <a:avLst/>
          </a:prstGeom>
          <a:noFill/>
        </p:spPr>
        <p:txBody>
          <a:bodyPr wrap="square" lIns="91440" tIns="45720" rIns="91440" bIns="45720">
            <a:prstTxWarp prst="textSlantUp">
              <a:avLst>
                <a:gd name="adj" fmla="val 40662"/>
              </a:avLst>
            </a:prstTxWarp>
            <a:spAutoFit/>
          </a:bodyPr>
          <a:lstStyle/>
          <a:p>
            <a:pPr algn="ctr"/>
            <a:r>
              <a:rPr lang="en-US" sz="1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Facial Expression</a:t>
            </a: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5" name="Rectangle 24"/>
          <p:cNvSpPr/>
          <p:nvPr/>
        </p:nvSpPr>
        <p:spPr>
          <a:xfrm>
            <a:off x="2159000" y="6096000"/>
            <a:ext cx="5257800" cy="533400"/>
          </a:xfrm>
          <a:prstGeom prst="rect">
            <a:avLst/>
          </a:prstGeom>
          <a:noFill/>
        </p:spPr>
        <p:txBody>
          <a:bodyPr wrap="square" lIns="91440" tIns="45720" rIns="91440" bIns="45720">
            <a:prstTxWarp prst="textStop">
              <a:avLst>
                <a:gd name="adj" fmla="val 20048"/>
              </a:avLst>
            </a:prstTxWarp>
            <a:spAutoFit/>
          </a:bodyPr>
          <a:lstStyle/>
          <a:p>
            <a:pPr algn="ctr"/>
            <a: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Feelings</a:t>
            </a:r>
            <a:endParaRPr lang="en-US" sz="4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57154789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960197" y="978644"/>
            <a:ext cx="4970703" cy="4558556"/>
          </a:xfrm>
        </p:spPr>
        <p:txBody>
          <a:bodyPr/>
          <a:lstStyle/>
          <a:p>
            <a:pPr marL="0" indent="0">
              <a:buNone/>
            </a:pPr>
            <a:r>
              <a:rPr lang="en-US" b="0" dirty="0" smtClean="0"/>
              <a:t>Behavioral Responses are often the result of unconscious processes</a:t>
            </a:r>
          </a:p>
        </p:txBody>
      </p:sp>
      <p:pic>
        <p:nvPicPr>
          <p:cNvPr id="5" name="Picture Placeholder 4" descr="Iceberg image.png"/>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6998" b="-26998"/>
          <a:stretch>
            <a:fillRect/>
          </a:stretch>
        </p:blipFill>
        <p:spPr>
          <a:xfrm>
            <a:off x="5092700" y="-1408781"/>
            <a:ext cx="7747000" cy="9524510"/>
          </a:xfrm>
        </p:spPr>
      </p:pic>
    </p:spTree>
    <p:extLst>
      <p:ext uri="{BB962C8B-B14F-4D97-AF65-F5344CB8AC3E}">
        <p14:creationId xmlns:p14="http://schemas.microsoft.com/office/powerpoint/2010/main" val="2141306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4152900" y="1651000"/>
            <a:ext cx="330200" cy="6096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4737100" y="1295400"/>
            <a:ext cx="330200" cy="6096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83100" y="1651000"/>
            <a:ext cx="254000" cy="2540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080000" y="1270000"/>
            <a:ext cx="266700" cy="2794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5346700" y="1231900"/>
            <a:ext cx="177800" cy="3429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5537200" y="1206500"/>
            <a:ext cx="495300" cy="5080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6045200" y="1562100"/>
            <a:ext cx="139700" cy="1651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6197600" y="1574800"/>
            <a:ext cx="444500" cy="7112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3860800" y="2247900"/>
            <a:ext cx="292100" cy="3302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flipV="1">
            <a:off x="6629400" y="2247900"/>
            <a:ext cx="1968500" cy="22860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Curved Connector 28"/>
          <p:cNvCxnSpPr/>
          <p:nvPr/>
        </p:nvCxnSpPr>
        <p:spPr>
          <a:xfrm flipV="1">
            <a:off x="850900" y="2819400"/>
            <a:ext cx="3759200" cy="114300"/>
          </a:xfrm>
          <a:prstGeom prst="curvedConnector3">
            <a:avLst/>
          </a:prstGeom>
          <a:ln w="19050" cmpd="sng"/>
        </p:spPr>
        <p:style>
          <a:lnRef idx="2">
            <a:schemeClr val="accent1"/>
          </a:lnRef>
          <a:fillRef idx="0">
            <a:schemeClr val="accent1"/>
          </a:fillRef>
          <a:effectRef idx="1">
            <a:schemeClr val="accent1"/>
          </a:effectRef>
          <a:fontRef idx="minor">
            <a:schemeClr val="tx1"/>
          </a:fontRef>
        </p:style>
      </p:cxnSp>
      <p:cxnSp>
        <p:nvCxnSpPr>
          <p:cNvPr id="30" name="Curved Connector 29"/>
          <p:cNvCxnSpPr/>
          <p:nvPr/>
        </p:nvCxnSpPr>
        <p:spPr>
          <a:xfrm>
            <a:off x="4597400" y="2819400"/>
            <a:ext cx="2908300" cy="25400"/>
          </a:xfrm>
          <a:prstGeom prst="curvedConnector3">
            <a:avLst/>
          </a:prstGeom>
          <a:ln w="19050" cmpd="sng"/>
        </p:spPr>
        <p:style>
          <a:lnRef idx="2">
            <a:schemeClr val="accent1"/>
          </a:lnRef>
          <a:fillRef idx="0">
            <a:schemeClr val="accent1"/>
          </a:fillRef>
          <a:effectRef idx="1">
            <a:schemeClr val="accent1"/>
          </a:effectRef>
          <a:fontRef idx="minor">
            <a:schemeClr val="tx1"/>
          </a:fontRef>
        </p:style>
      </p:cxnSp>
      <p:cxnSp>
        <p:nvCxnSpPr>
          <p:cNvPr id="32" name="Curved Connector 31"/>
          <p:cNvCxnSpPr/>
          <p:nvPr/>
        </p:nvCxnSpPr>
        <p:spPr>
          <a:xfrm>
            <a:off x="7505700" y="2844800"/>
            <a:ext cx="2921000" cy="38100"/>
          </a:xfrm>
          <a:prstGeom prst="curvedConnector3">
            <a:avLst>
              <a:gd name="adj1" fmla="val 48261"/>
            </a:avLst>
          </a:prstGeom>
          <a:ln w="19050" cmpd="sng"/>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2349500" y="2565400"/>
            <a:ext cx="1524000" cy="2095500"/>
          </a:xfrm>
          <a:prstGeom prst="line">
            <a:avLst/>
          </a:prstGeom>
          <a:ln w="28575" cmpd="sng">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2349500" y="4686300"/>
            <a:ext cx="622300" cy="12700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7797800" y="4521200"/>
            <a:ext cx="787400" cy="14224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V="1">
            <a:off x="2984500" y="5943600"/>
            <a:ext cx="4813300" cy="12700"/>
          </a:xfrm>
          <a:prstGeom prst="line">
            <a:avLst/>
          </a:prstGeom>
          <a:ln w="285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Rectangle 51"/>
          <p:cNvSpPr/>
          <p:nvPr/>
        </p:nvSpPr>
        <p:spPr>
          <a:xfrm>
            <a:off x="3489312" y="259834"/>
            <a:ext cx="4075555" cy="523220"/>
          </a:xfrm>
          <a:prstGeom prst="rect">
            <a:avLst/>
          </a:prstGeom>
        </p:spPr>
        <p:txBody>
          <a:bodyPr wrap="none">
            <a:spAutoFit/>
          </a:bodyPr>
          <a:lstStyle/>
          <a:p>
            <a:r>
              <a:rPr lang="en-US" sz="2800" dirty="0"/>
              <a:t>An Example: Narcissism</a:t>
            </a:r>
          </a:p>
        </p:txBody>
      </p:sp>
      <p:sp>
        <p:nvSpPr>
          <p:cNvPr id="53" name="Rectangle 52"/>
          <p:cNvSpPr/>
          <p:nvPr/>
        </p:nvSpPr>
        <p:spPr>
          <a:xfrm>
            <a:off x="7175500" y="1391335"/>
            <a:ext cx="4775200" cy="830997"/>
          </a:xfrm>
          <a:prstGeom prst="rect">
            <a:avLst/>
          </a:prstGeom>
        </p:spPr>
        <p:txBody>
          <a:bodyPr wrap="square">
            <a:spAutoFit/>
          </a:bodyPr>
          <a:lstStyle/>
          <a:p>
            <a:r>
              <a:rPr lang="en-US" sz="2400" dirty="0" smtClean="0"/>
              <a:t>Bragging </a:t>
            </a:r>
            <a:r>
              <a:rPr lang="en-US" sz="2400" dirty="0"/>
              <a:t>about accomplishments, intelligence, etc.</a:t>
            </a:r>
          </a:p>
        </p:txBody>
      </p:sp>
      <p:sp>
        <p:nvSpPr>
          <p:cNvPr id="54" name="Rectangle 53"/>
          <p:cNvSpPr/>
          <p:nvPr/>
        </p:nvSpPr>
        <p:spPr>
          <a:xfrm>
            <a:off x="2819400" y="3207435"/>
            <a:ext cx="5384800" cy="3046988"/>
          </a:xfrm>
          <a:prstGeom prst="rect">
            <a:avLst/>
          </a:prstGeom>
        </p:spPr>
        <p:txBody>
          <a:bodyPr wrap="square">
            <a:spAutoFit/>
          </a:bodyPr>
          <a:lstStyle/>
          <a:p>
            <a:pPr algn="ctr"/>
            <a:r>
              <a:rPr lang="en-US" sz="2400" i="1" dirty="0" smtClean="0"/>
              <a:t>Underlying Issues</a:t>
            </a:r>
          </a:p>
          <a:p>
            <a:pPr algn="ctr"/>
            <a:r>
              <a:rPr lang="en-US" sz="2400" i="1" dirty="0" smtClean="0"/>
              <a:t>Unconscious Processes</a:t>
            </a:r>
          </a:p>
          <a:p>
            <a:pPr algn="ctr"/>
            <a:r>
              <a:rPr lang="en-US" sz="2400" dirty="0"/>
              <a:t>Insecurity about intelligence, accomplishments. </a:t>
            </a:r>
            <a:endParaRPr lang="en-US" sz="2400" dirty="0" smtClean="0"/>
          </a:p>
          <a:p>
            <a:pPr algn="ctr"/>
            <a:r>
              <a:rPr lang="en-US" sz="2400" dirty="0" smtClean="0"/>
              <a:t>History of parental </a:t>
            </a:r>
            <a:r>
              <a:rPr lang="en-US" sz="2400" dirty="0"/>
              <a:t>demands to accomplish, being </a:t>
            </a:r>
            <a:r>
              <a:rPr lang="en-US" sz="2400" dirty="0" smtClean="0"/>
              <a:t>denigrated </a:t>
            </a:r>
            <a:r>
              <a:rPr lang="en-US" sz="2400" dirty="0"/>
              <a:t>by </a:t>
            </a:r>
            <a:r>
              <a:rPr lang="en-US" sz="2400" dirty="0" smtClean="0"/>
              <a:t>parent for being “stupid,” </a:t>
            </a:r>
            <a:r>
              <a:rPr lang="en-US" sz="2400" dirty="0"/>
              <a:t>etc.</a:t>
            </a:r>
          </a:p>
          <a:p>
            <a:pPr algn="ctr"/>
            <a:endParaRPr lang="en-US" sz="2400" dirty="0"/>
          </a:p>
        </p:txBody>
      </p:sp>
      <p:sp>
        <p:nvSpPr>
          <p:cNvPr id="55" name="TextBox 54"/>
          <p:cNvSpPr txBox="1"/>
          <p:nvPr/>
        </p:nvSpPr>
        <p:spPr>
          <a:xfrm>
            <a:off x="4368800" y="2184400"/>
            <a:ext cx="2086632" cy="369332"/>
          </a:xfrm>
          <a:prstGeom prst="rect">
            <a:avLst/>
          </a:prstGeom>
          <a:noFill/>
        </p:spPr>
        <p:txBody>
          <a:bodyPr wrap="none" rtlCol="0">
            <a:spAutoFit/>
          </a:bodyPr>
          <a:lstStyle/>
          <a:p>
            <a:r>
              <a:rPr lang="en-US" i="1" dirty="0" smtClean="0"/>
              <a:t>Outward Behavior</a:t>
            </a:r>
            <a:endParaRPr lang="en-US" i="1" dirty="0"/>
          </a:p>
        </p:txBody>
      </p:sp>
    </p:spTree>
    <p:extLst>
      <p:ext uri="{BB962C8B-B14F-4D97-AF65-F5344CB8AC3E}">
        <p14:creationId xmlns:p14="http://schemas.microsoft.com/office/powerpoint/2010/main" val="3081107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960197" y="1766044"/>
            <a:ext cx="10228503" cy="1942355"/>
          </a:xfrm>
        </p:spPr>
        <p:txBody>
          <a:bodyPr>
            <a:normAutofit/>
          </a:bodyPr>
          <a:lstStyle/>
          <a:p>
            <a:pPr marL="0" indent="0">
              <a:buNone/>
            </a:pPr>
            <a:r>
              <a:rPr lang="en-US" dirty="0" smtClean="0"/>
              <a:t>Habitual Behaviors from Unconscious Processes become Defense Mechanisms</a:t>
            </a:r>
            <a:endParaRPr lang="en-US" dirty="0"/>
          </a:p>
        </p:txBody>
      </p:sp>
      <p:pic>
        <p:nvPicPr>
          <p:cNvPr id="4" name="Picture Placeholder 4" descr="Iceberg image.png"/>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6998" b="-26998"/>
          <a:stretch>
            <a:fillRect/>
          </a:stretch>
        </p:blipFill>
        <p:spPr>
          <a:xfrm>
            <a:off x="6223000" y="375993"/>
            <a:ext cx="6223000" cy="7650836"/>
          </a:xfrm>
        </p:spPr>
      </p:pic>
    </p:spTree>
    <p:extLst>
      <p:ext uri="{BB962C8B-B14F-4D97-AF65-F5344CB8AC3E}">
        <p14:creationId xmlns:p14="http://schemas.microsoft.com/office/powerpoint/2010/main" val="497819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3100" y="1110040"/>
            <a:ext cx="4927600" cy="6124754"/>
          </a:xfrm>
          <a:prstGeom prst="rect">
            <a:avLst/>
          </a:prstGeom>
        </p:spPr>
        <p:txBody>
          <a:bodyPr wrap="square">
            <a:spAutoFit/>
          </a:bodyPr>
          <a:lstStyle/>
          <a:p>
            <a:r>
              <a:rPr lang="en-US" sz="2800" u="sng" dirty="0" smtClean="0"/>
              <a:t>Immature </a:t>
            </a:r>
            <a:r>
              <a:rPr lang="en-US" sz="2800" u="sng" dirty="0"/>
              <a:t>D</a:t>
            </a:r>
            <a:r>
              <a:rPr lang="en-US" sz="2800" u="sng" dirty="0" smtClean="0"/>
              <a:t>efenses</a:t>
            </a:r>
          </a:p>
          <a:p>
            <a:r>
              <a:rPr lang="en-US" sz="2800" dirty="0" smtClean="0"/>
              <a:t>fantasy</a:t>
            </a:r>
          </a:p>
          <a:p>
            <a:r>
              <a:rPr lang="en-US" sz="2800" dirty="0" smtClean="0"/>
              <a:t>projection</a:t>
            </a:r>
          </a:p>
          <a:p>
            <a:r>
              <a:rPr lang="en-US" sz="2800" dirty="0" smtClean="0"/>
              <a:t>passive aggression</a:t>
            </a:r>
          </a:p>
          <a:p>
            <a:r>
              <a:rPr lang="en-US" sz="2800" dirty="0" smtClean="0"/>
              <a:t>acting out</a:t>
            </a:r>
          </a:p>
          <a:p>
            <a:endParaRPr lang="en-US" sz="2800" dirty="0"/>
          </a:p>
          <a:p>
            <a:r>
              <a:rPr lang="en-US" sz="2800" u="sng" dirty="0"/>
              <a:t>Neurotic Defenses</a:t>
            </a:r>
          </a:p>
          <a:p>
            <a:r>
              <a:rPr lang="en-US" sz="2800" dirty="0"/>
              <a:t>intellectualization </a:t>
            </a:r>
          </a:p>
          <a:p>
            <a:r>
              <a:rPr lang="en-US" sz="2800" dirty="0"/>
              <a:t>reaction formation</a:t>
            </a:r>
          </a:p>
          <a:p>
            <a:r>
              <a:rPr lang="en-US" sz="2800" dirty="0"/>
              <a:t>dissociation</a:t>
            </a:r>
          </a:p>
          <a:p>
            <a:r>
              <a:rPr lang="en-US" sz="2800" dirty="0"/>
              <a:t>displacement </a:t>
            </a:r>
          </a:p>
          <a:p>
            <a:r>
              <a:rPr lang="en-US" sz="2800" dirty="0"/>
              <a:t>repression</a:t>
            </a:r>
          </a:p>
          <a:p>
            <a:endParaRPr lang="en-US" sz="2800" dirty="0" smtClean="0"/>
          </a:p>
          <a:p>
            <a:endParaRPr lang="en-US" sz="2800" dirty="0"/>
          </a:p>
        </p:txBody>
      </p:sp>
      <p:sp>
        <p:nvSpPr>
          <p:cNvPr id="5" name="Rectangle 4"/>
          <p:cNvSpPr/>
          <p:nvPr/>
        </p:nvSpPr>
        <p:spPr>
          <a:xfrm>
            <a:off x="5803900" y="1110040"/>
            <a:ext cx="4711700" cy="2246769"/>
          </a:xfrm>
          <a:prstGeom prst="rect">
            <a:avLst/>
          </a:prstGeom>
        </p:spPr>
        <p:txBody>
          <a:bodyPr wrap="square">
            <a:spAutoFit/>
          </a:bodyPr>
          <a:lstStyle/>
          <a:p>
            <a:r>
              <a:rPr lang="en-US" sz="2800" u="sng" dirty="0" smtClean="0"/>
              <a:t>Mature Defenses</a:t>
            </a:r>
          </a:p>
          <a:p>
            <a:r>
              <a:rPr lang="en-US" sz="2800" dirty="0" smtClean="0"/>
              <a:t>humor</a:t>
            </a:r>
          </a:p>
          <a:p>
            <a:r>
              <a:rPr lang="en-US" sz="2800" dirty="0" smtClean="0"/>
              <a:t>sublimation</a:t>
            </a:r>
          </a:p>
          <a:p>
            <a:r>
              <a:rPr lang="en-US" sz="2800" dirty="0" smtClean="0"/>
              <a:t>altruism</a:t>
            </a:r>
          </a:p>
          <a:p>
            <a:r>
              <a:rPr lang="en-US" sz="2800" dirty="0" smtClean="0"/>
              <a:t>anticipation</a:t>
            </a:r>
            <a:endParaRPr lang="en-US" sz="2800" dirty="0"/>
          </a:p>
        </p:txBody>
      </p:sp>
      <p:sp>
        <p:nvSpPr>
          <p:cNvPr id="9" name="TextBox 8"/>
          <p:cNvSpPr txBox="1"/>
          <p:nvPr/>
        </p:nvSpPr>
        <p:spPr>
          <a:xfrm>
            <a:off x="4229100" y="279400"/>
            <a:ext cx="3810058" cy="461665"/>
          </a:xfrm>
          <a:prstGeom prst="rect">
            <a:avLst/>
          </a:prstGeom>
          <a:noFill/>
        </p:spPr>
        <p:txBody>
          <a:bodyPr wrap="none" rtlCol="0">
            <a:spAutoFit/>
          </a:bodyPr>
          <a:lstStyle/>
          <a:p>
            <a:r>
              <a:rPr lang="en-US" sz="2400" dirty="0" smtClean="0"/>
              <a:t>DEFENSE MECHANISMS</a:t>
            </a:r>
            <a:endParaRPr lang="en-US" sz="2400" dirty="0"/>
          </a:p>
        </p:txBody>
      </p:sp>
    </p:spTree>
    <p:extLst>
      <p:ext uri="{BB962C8B-B14F-4D97-AF65-F5344CB8AC3E}">
        <p14:creationId xmlns:p14="http://schemas.microsoft.com/office/powerpoint/2010/main" val="1727087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998297" y="1321545"/>
            <a:ext cx="10393603" cy="1585912"/>
          </a:xfrm>
        </p:spPr>
        <p:txBody>
          <a:bodyPr>
            <a:noAutofit/>
          </a:bodyPr>
          <a:lstStyle/>
          <a:p>
            <a:pPr marL="0" indent="0">
              <a:buNone/>
            </a:pPr>
            <a:r>
              <a:rPr lang="en-US" dirty="0" smtClean="0"/>
              <a:t>Human Interaction can form the basis for training A.I.</a:t>
            </a:r>
          </a:p>
          <a:p>
            <a:pPr marL="0" indent="0">
              <a:buNone/>
            </a:pPr>
            <a:endParaRPr lang="en-US" dirty="0"/>
          </a:p>
          <a:p>
            <a:pPr marL="0" indent="0">
              <a:buNone/>
            </a:pPr>
            <a:r>
              <a:rPr lang="en-US" i="1" dirty="0" smtClean="0"/>
              <a:t>But we must consider the counterintuitive nature of some human responses.</a:t>
            </a:r>
            <a:endParaRPr lang="en-US" i="1" dirty="0"/>
          </a:p>
        </p:txBody>
      </p:sp>
    </p:spTree>
    <p:extLst>
      <p:ext uri="{BB962C8B-B14F-4D97-AF65-F5344CB8AC3E}">
        <p14:creationId xmlns:p14="http://schemas.microsoft.com/office/powerpoint/2010/main" val="3045128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998297" y="1461245"/>
            <a:ext cx="10393603" cy="1585912"/>
          </a:xfrm>
        </p:spPr>
        <p:txBody>
          <a:bodyPr>
            <a:noAutofit/>
          </a:bodyPr>
          <a:lstStyle/>
          <a:p>
            <a:pPr marL="0" indent="0" algn="ctr">
              <a:buNone/>
            </a:pPr>
            <a:r>
              <a:rPr lang="en-US" i="1" dirty="0" smtClean="0"/>
              <a:t>Repeated interaction will help teach A.I. about the black box of human emotion/behavior</a:t>
            </a:r>
          </a:p>
        </p:txBody>
      </p:sp>
    </p:spTree>
    <p:extLst>
      <p:ext uri="{BB962C8B-B14F-4D97-AF65-F5344CB8AC3E}">
        <p14:creationId xmlns:p14="http://schemas.microsoft.com/office/powerpoint/2010/main" val="2717594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lnSpcReduction="10000"/>
          </a:bodyPr>
          <a:lstStyle/>
          <a:p>
            <a:r>
              <a:rPr lang="en-GB" dirty="0" smtClean="0"/>
              <a:t>THE MACHINE LEARNS</a:t>
            </a:r>
            <a:endParaRPr lang="en-GB" dirty="0"/>
          </a:p>
        </p:txBody>
      </p:sp>
      <p:pic>
        <p:nvPicPr>
          <p:cNvPr id="9" name="Picture 8" descr="AI Feedback Loop WHIT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098" y="1168401"/>
            <a:ext cx="11811461" cy="4076699"/>
          </a:xfrm>
          <a:prstGeom prst="rect">
            <a:avLst/>
          </a:prstGeom>
        </p:spPr>
      </p:pic>
      <p:sp>
        <p:nvSpPr>
          <p:cNvPr id="14" name="Cloud Callout 13"/>
          <p:cNvSpPr/>
          <p:nvPr/>
        </p:nvSpPr>
        <p:spPr>
          <a:xfrm>
            <a:off x="11242148" y="1376670"/>
            <a:ext cx="779092" cy="501577"/>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#$%*&amp;!</a:t>
            </a:r>
            <a:endParaRPr lang="en-US" sz="1000" dirty="0"/>
          </a:p>
        </p:txBody>
      </p:sp>
      <p:cxnSp>
        <p:nvCxnSpPr>
          <p:cNvPr id="16" name="Curved Connector 15"/>
          <p:cNvCxnSpPr/>
          <p:nvPr/>
        </p:nvCxnSpPr>
        <p:spPr>
          <a:xfrm rot="10800000">
            <a:off x="10655300" y="1993900"/>
            <a:ext cx="152400" cy="69850"/>
          </a:xfrm>
          <a:prstGeom prst="curvedConnector3">
            <a:avLst>
              <a:gd name="adj1" fmla="val 41667"/>
            </a:avLst>
          </a:prstGeom>
          <a:ln w="28575"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10902950" y="2006600"/>
            <a:ext cx="136525" cy="44450"/>
          </a:xfrm>
          <a:prstGeom prst="line">
            <a:avLst/>
          </a:prstGeom>
          <a:ln w="38100" cmpd="sng">
            <a:solidFill>
              <a:srgbClr val="3F3F3F"/>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066800" y="5473700"/>
            <a:ext cx="10071100" cy="646331"/>
          </a:xfrm>
          <a:prstGeom prst="rect">
            <a:avLst/>
          </a:prstGeom>
          <a:noFill/>
        </p:spPr>
        <p:txBody>
          <a:bodyPr wrap="square" rtlCol="0">
            <a:spAutoFit/>
          </a:bodyPr>
          <a:lstStyle/>
          <a:p>
            <a:r>
              <a:rPr lang="en-US" dirty="0" smtClean="0"/>
              <a:t>Learning occurs through a </a:t>
            </a:r>
            <a:r>
              <a:rPr lang="en-US" i="1" dirty="0" smtClean="0"/>
              <a:t>feedback loop</a:t>
            </a:r>
            <a:r>
              <a:rPr lang="en-US" dirty="0" smtClean="0"/>
              <a:t>. Here is an example of learning by feedback from facial expressions</a:t>
            </a:r>
            <a:endParaRPr lang="en-US" dirty="0"/>
          </a:p>
        </p:txBody>
      </p:sp>
    </p:spTree>
    <p:extLst>
      <p:ext uri="{BB962C8B-B14F-4D97-AF65-F5344CB8AC3E}">
        <p14:creationId xmlns:p14="http://schemas.microsoft.com/office/powerpoint/2010/main" val="30328275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960197" y="1766044"/>
            <a:ext cx="10279303" cy="3758455"/>
          </a:xfrm>
        </p:spPr>
        <p:txBody>
          <a:bodyPr>
            <a:normAutofit/>
          </a:bodyPr>
          <a:lstStyle/>
          <a:p>
            <a:pPr marL="0" indent="0">
              <a:buNone/>
            </a:pPr>
            <a:r>
              <a:rPr lang="en-US" sz="4000" i="1" dirty="0" smtClean="0"/>
              <a:t>Through Repeated Interaction and Feedback from Human, </a:t>
            </a:r>
          </a:p>
          <a:p>
            <a:pPr marL="0" indent="0">
              <a:buNone/>
            </a:pPr>
            <a:r>
              <a:rPr lang="en-US" sz="4000" i="1" dirty="0" smtClean="0"/>
              <a:t>The Machine Learns</a:t>
            </a:r>
            <a:endParaRPr lang="en-US" sz="4000" i="1" dirty="0"/>
          </a:p>
        </p:txBody>
      </p:sp>
    </p:spTree>
    <p:extLst>
      <p:ext uri="{BB962C8B-B14F-4D97-AF65-F5344CB8AC3E}">
        <p14:creationId xmlns:p14="http://schemas.microsoft.com/office/powerpoint/2010/main" val="3155938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lnSpcReduction="10000"/>
          </a:bodyPr>
          <a:lstStyle/>
          <a:p>
            <a:r>
              <a:rPr lang="en-US" dirty="0" smtClean="0"/>
              <a:t>THE CRUX OF THOUGHTFUL A.I.</a:t>
            </a:r>
            <a:endParaRPr lang="en-US" dirty="0"/>
          </a:p>
        </p:txBody>
      </p:sp>
      <p:sp>
        <p:nvSpPr>
          <p:cNvPr id="4" name="Text Placeholder 3"/>
          <p:cNvSpPr>
            <a:spLocks noGrp="1"/>
          </p:cNvSpPr>
          <p:nvPr>
            <p:ph type="body" sz="quarter" idx="12"/>
          </p:nvPr>
        </p:nvSpPr>
        <p:spPr>
          <a:xfrm>
            <a:off x="2173288" y="1358546"/>
            <a:ext cx="7756525" cy="341312"/>
          </a:xfrm>
        </p:spPr>
        <p:txBody>
          <a:bodyPr>
            <a:noAutofit/>
          </a:bodyPr>
          <a:lstStyle/>
          <a:p>
            <a:r>
              <a:rPr lang="en-US" sz="2000" b="1" dirty="0" smtClean="0"/>
              <a:t>THE DECISION BALANCE</a:t>
            </a:r>
            <a:endParaRPr lang="en-US" sz="2000" b="1" dirty="0"/>
          </a:p>
        </p:txBody>
      </p:sp>
      <p:sp>
        <p:nvSpPr>
          <p:cNvPr id="6" name="TextBox 5"/>
          <p:cNvSpPr txBox="1"/>
          <p:nvPr/>
        </p:nvSpPr>
        <p:spPr>
          <a:xfrm>
            <a:off x="1600200" y="2667000"/>
            <a:ext cx="9220200" cy="1569660"/>
          </a:xfrm>
          <a:prstGeom prst="rect">
            <a:avLst/>
          </a:prstGeom>
          <a:noFill/>
        </p:spPr>
        <p:txBody>
          <a:bodyPr wrap="square" rtlCol="0">
            <a:spAutoFit/>
          </a:bodyPr>
          <a:lstStyle/>
          <a:p>
            <a:r>
              <a:rPr lang="en-US" sz="2400" i="1" dirty="0" smtClean="0"/>
              <a:t>How to do stop A.I. from destroying mankind?</a:t>
            </a:r>
          </a:p>
          <a:p>
            <a:endParaRPr lang="en-US" sz="2400" dirty="0" smtClean="0"/>
          </a:p>
          <a:p>
            <a:r>
              <a:rPr lang="en-US" sz="2400" dirty="0" smtClean="0"/>
              <a:t>Or more applicable: </a:t>
            </a:r>
            <a:r>
              <a:rPr lang="en-US" sz="2400" i="1" dirty="0" smtClean="0"/>
              <a:t>How do we stop A.I. from completing a task at the expense of something else?</a:t>
            </a:r>
            <a:endParaRPr lang="en-US" sz="2400" i="1" dirty="0"/>
          </a:p>
        </p:txBody>
      </p:sp>
    </p:spTree>
    <p:extLst>
      <p:ext uri="{BB962C8B-B14F-4D97-AF65-F5344CB8AC3E}">
        <p14:creationId xmlns:p14="http://schemas.microsoft.com/office/powerpoint/2010/main" val="2653805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lnSpcReduction="10000"/>
          </a:bodyPr>
          <a:lstStyle/>
          <a:p>
            <a:r>
              <a:rPr lang="en-US" dirty="0" smtClean="0"/>
              <a:t>THE CRUX OF THOUGHTFUL A.I.</a:t>
            </a:r>
            <a:endParaRPr lang="en-US" dirty="0"/>
          </a:p>
        </p:txBody>
      </p:sp>
      <p:sp>
        <p:nvSpPr>
          <p:cNvPr id="4" name="Text Placeholder 3"/>
          <p:cNvSpPr>
            <a:spLocks noGrp="1"/>
          </p:cNvSpPr>
          <p:nvPr>
            <p:ph type="body" sz="quarter" idx="12"/>
          </p:nvPr>
        </p:nvSpPr>
        <p:spPr>
          <a:xfrm>
            <a:off x="2173288" y="1358546"/>
            <a:ext cx="7756525" cy="341312"/>
          </a:xfrm>
        </p:spPr>
        <p:txBody>
          <a:bodyPr>
            <a:noAutofit/>
          </a:bodyPr>
          <a:lstStyle/>
          <a:p>
            <a:r>
              <a:rPr lang="en-US" sz="2000" b="1" dirty="0" smtClean="0"/>
              <a:t>THE DECISION BALANCE</a:t>
            </a:r>
            <a:endParaRPr lang="en-US" sz="2000" b="1" dirty="0"/>
          </a:p>
        </p:txBody>
      </p:sp>
      <p:sp>
        <p:nvSpPr>
          <p:cNvPr id="6" name="TextBox 5"/>
          <p:cNvSpPr txBox="1"/>
          <p:nvPr/>
        </p:nvSpPr>
        <p:spPr>
          <a:xfrm>
            <a:off x="736600" y="2578100"/>
            <a:ext cx="3352800" cy="1569660"/>
          </a:xfrm>
          <a:prstGeom prst="rect">
            <a:avLst/>
          </a:prstGeom>
          <a:noFill/>
        </p:spPr>
        <p:txBody>
          <a:bodyPr wrap="square" rtlCol="0">
            <a:spAutoFit/>
          </a:bodyPr>
          <a:lstStyle/>
          <a:p>
            <a:r>
              <a:rPr lang="en-US" sz="2400" dirty="0" smtClean="0"/>
              <a:t>The </a:t>
            </a:r>
            <a:r>
              <a:rPr lang="en-US" sz="2400" b="1" dirty="0" smtClean="0"/>
              <a:t>Decision Balance </a:t>
            </a:r>
            <a:r>
              <a:rPr lang="en-US" sz="2400" dirty="0" smtClean="0"/>
              <a:t>weighs the risks and benefits of completing an action</a:t>
            </a:r>
            <a:endParaRPr lang="en-US" sz="2400" dirty="0"/>
          </a:p>
        </p:txBody>
      </p:sp>
      <p:pic>
        <p:nvPicPr>
          <p:cNvPr id="7" name="Picture 6" descr="AI Decision Balance Whit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4921" y="1752600"/>
            <a:ext cx="8056879" cy="4648200"/>
          </a:xfrm>
          <a:prstGeom prst="rect">
            <a:avLst/>
          </a:prstGeom>
        </p:spPr>
      </p:pic>
    </p:spTree>
    <p:extLst>
      <p:ext uri="{BB962C8B-B14F-4D97-AF65-F5344CB8AC3E}">
        <p14:creationId xmlns:p14="http://schemas.microsoft.com/office/powerpoint/2010/main" val="1497215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lnSpcReduction="10000"/>
          </a:bodyPr>
          <a:lstStyle/>
          <a:p>
            <a:r>
              <a:rPr lang="en-US" dirty="0" smtClean="0"/>
              <a:t>THE CRUX OF THOUGHTFUL A.I.</a:t>
            </a:r>
            <a:endParaRPr lang="en-US" dirty="0"/>
          </a:p>
        </p:txBody>
      </p:sp>
      <p:sp>
        <p:nvSpPr>
          <p:cNvPr id="4" name="Text Placeholder 3"/>
          <p:cNvSpPr>
            <a:spLocks noGrp="1"/>
          </p:cNvSpPr>
          <p:nvPr>
            <p:ph type="body" sz="quarter" idx="12"/>
          </p:nvPr>
        </p:nvSpPr>
        <p:spPr>
          <a:xfrm>
            <a:off x="2173288" y="1358546"/>
            <a:ext cx="7756525" cy="341312"/>
          </a:xfrm>
        </p:spPr>
        <p:txBody>
          <a:bodyPr>
            <a:noAutofit/>
          </a:bodyPr>
          <a:lstStyle/>
          <a:p>
            <a:r>
              <a:rPr lang="en-US" sz="2000" b="1" dirty="0" smtClean="0"/>
              <a:t>THE DECISION BALANCE</a:t>
            </a:r>
            <a:endParaRPr lang="en-US" sz="2000" b="1" dirty="0"/>
          </a:p>
        </p:txBody>
      </p:sp>
      <p:pic>
        <p:nvPicPr>
          <p:cNvPr id="7" name="Picture 6" descr="AI Decision Balance White-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21" y="1422400"/>
            <a:ext cx="8056879" cy="4648200"/>
          </a:xfrm>
          <a:prstGeom prst="rect">
            <a:avLst/>
          </a:prstGeom>
        </p:spPr>
      </p:pic>
      <p:sp>
        <p:nvSpPr>
          <p:cNvPr id="5" name="TextBox 4"/>
          <p:cNvSpPr txBox="1"/>
          <p:nvPr/>
        </p:nvSpPr>
        <p:spPr>
          <a:xfrm>
            <a:off x="6057900" y="3429000"/>
            <a:ext cx="5715000" cy="2862322"/>
          </a:xfrm>
          <a:prstGeom prst="rect">
            <a:avLst/>
          </a:prstGeom>
          <a:noFill/>
        </p:spPr>
        <p:txBody>
          <a:bodyPr wrap="square" rtlCol="0">
            <a:spAutoFit/>
          </a:bodyPr>
          <a:lstStyle/>
          <a:p>
            <a:r>
              <a:rPr lang="en-US" sz="2000" u="sng" dirty="0" smtClean="0"/>
              <a:t>Risks to Consider</a:t>
            </a:r>
          </a:p>
          <a:p>
            <a:endParaRPr lang="en-US" sz="2000" dirty="0" smtClean="0"/>
          </a:p>
          <a:p>
            <a:r>
              <a:rPr lang="en-US" sz="2000" dirty="0"/>
              <a:t>Potential Damage</a:t>
            </a:r>
          </a:p>
          <a:p>
            <a:r>
              <a:rPr lang="en-US" sz="2000" dirty="0"/>
              <a:t>(Damage to </a:t>
            </a:r>
            <a:r>
              <a:rPr lang="en-US" sz="2000" dirty="0" smtClean="0"/>
              <a:t>People &gt; Damage </a:t>
            </a:r>
            <a:r>
              <a:rPr lang="en-US" sz="2000" dirty="0"/>
              <a:t>to Hardware)</a:t>
            </a:r>
          </a:p>
          <a:p>
            <a:r>
              <a:rPr lang="en-US" sz="2000" dirty="0" smtClean="0"/>
              <a:t>Costs</a:t>
            </a:r>
          </a:p>
          <a:p>
            <a:r>
              <a:rPr lang="en-US" sz="2000" dirty="0"/>
              <a:t>Processor </a:t>
            </a:r>
            <a:r>
              <a:rPr lang="en-US" sz="2000" dirty="0" smtClean="0"/>
              <a:t>Usage</a:t>
            </a:r>
            <a:endParaRPr lang="en-US" sz="2000" dirty="0"/>
          </a:p>
          <a:p>
            <a:r>
              <a:rPr lang="en-US" sz="2000" dirty="0" smtClean="0"/>
              <a:t>Energy Usage</a:t>
            </a:r>
          </a:p>
          <a:p>
            <a:r>
              <a:rPr lang="en-US" sz="2000" dirty="0" smtClean="0"/>
              <a:t>(and many more)</a:t>
            </a:r>
          </a:p>
          <a:p>
            <a:endParaRPr lang="en-US" sz="2000" dirty="0"/>
          </a:p>
        </p:txBody>
      </p:sp>
    </p:spTree>
    <p:extLst>
      <p:ext uri="{BB962C8B-B14F-4D97-AF65-F5344CB8AC3E}">
        <p14:creationId xmlns:p14="http://schemas.microsoft.com/office/powerpoint/2010/main" val="3343131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0"/>
          <p:cNvSpPr>
            <a:spLocks/>
          </p:cNvSpPr>
          <p:nvPr/>
        </p:nvSpPr>
        <p:spPr bwMode="auto">
          <a:xfrm>
            <a:off x="4914107" y="4257930"/>
            <a:ext cx="2363788" cy="439737"/>
          </a:xfrm>
          <a:custGeom>
            <a:avLst/>
            <a:gdLst>
              <a:gd name="T0" fmla="*/ 792 w 865"/>
              <a:gd name="T1" fmla="*/ 0 h 159"/>
              <a:gd name="T2" fmla="*/ 718 w 865"/>
              <a:gd name="T3" fmla="*/ 0 h 159"/>
              <a:gd name="T4" fmla="*/ 146 w 865"/>
              <a:gd name="T5" fmla="*/ 0 h 159"/>
              <a:gd name="T6" fmla="*/ 107 w 865"/>
              <a:gd name="T7" fmla="*/ 0 h 159"/>
              <a:gd name="T8" fmla="*/ 73 w 865"/>
              <a:gd name="T9" fmla="*/ 0 h 159"/>
              <a:gd name="T10" fmla="*/ 0 w 865"/>
              <a:gd name="T11" fmla="*/ 79 h 159"/>
              <a:gd name="T12" fmla="*/ 73 w 865"/>
              <a:gd name="T13" fmla="*/ 159 h 159"/>
              <a:gd name="T14" fmla="*/ 107 w 865"/>
              <a:gd name="T15" fmla="*/ 159 h 159"/>
              <a:gd name="T16" fmla="*/ 107 w 865"/>
              <a:gd name="T17" fmla="*/ 159 h 159"/>
              <a:gd name="T18" fmla="*/ 718 w 865"/>
              <a:gd name="T19" fmla="*/ 159 h 159"/>
              <a:gd name="T20" fmla="*/ 792 w 865"/>
              <a:gd name="T21" fmla="*/ 159 h 159"/>
              <a:gd name="T22" fmla="*/ 865 w 865"/>
              <a:gd name="T23" fmla="*/ 79 h 159"/>
              <a:gd name="T24" fmla="*/ 792 w 865"/>
              <a:gd name="T2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5" h="159">
                <a:moveTo>
                  <a:pt x="792" y="0"/>
                </a:moveTo>
                <a:cubicBezTo>
                  <a:pt x="718" y="0"/>
                  <a:pt x="718" y="0"/>
                  <a:pt x="718" y="0"/>
                </a:cubicBezTo>
                <a:cubicBezTo>
                  <a:pt x="146" y="0"/>
                  <a:pt x="146" y="0"/>
                  <a:pt x="146" y="0"/>
                </a:cubicBezTo>
                <a:cubicBezTo>
                  <a:pt x="107" y="0"/>
                  <a:pt x="107" y="0"/>
                  <a:pt x="107" y="0"/>
                </a:cubicBezTo>
                <a:cubicBezTo>
                  <a:pt x="73" y="0"/>
                  <a:pt x="73" y="0"/>
                  <a:pt x="73" y="0"/>
                </a:cubicBezTo>
                <a:cubicBezTo>
                  <a:pt x="32" y="0"/>
                  <a:pt x="0" y="35"/>
                  <a:pt x="0" y="79"/>
                </a:cubicBezTo>
                <a:cubicBezTo>
                  <a:pt x="0" y="123"/>
                  <a:pt x="32" y="159"/>
                  <a:pt x="73" y="159"/>
                </a:cubicBezTo>
                <a:cubicBezTo>
                  <a:pt x="107" y="159"/>
                  <a:pt x="107" y="159"/>
                  <a:pt x="107" y="159"/>
                </a:cubicBezTo>
                <a:cubicBezTo>
                  <a:pt x="107" y="159"/>
                  <a:pt x="107" y="159"/>
                  <a:pt x="107" y="159"/>
                </a:cubicBezTo>
                <a:cubicBezTo>
                  <a:pt x="718" y="159"/>
                  <a:pt x="718" y="159"/>
                  <a:pt x="718" y="159"/>
                </a:cubicBezTo>
                <a:cubicBezTo>
                  <a:pt x="792" y="159"/>
                  <a:pt x="792" y="159"/>
                  <a:pt x="792" y="159"/>
                </a:cubicBezTo>
                <a:cubicBezTo>
                  <a:pt x="832" y="159"/>
                  <a:pt x="865" y="123"/>
                  <a:pt x="865" y="79"/>
                </a:cubicBezTo>
                <a:cubicBezTo>
                  <a:pt x="865" y="35"/>
                  <a:pt x="832" y="0"/>
                  <a:pt x="792"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a:r>
              <a:rPr lang="en-GB" dirty="0" smtClean="0"/>
              <a:t>-Amit Ray</a:t>
            </a:r>
            <a:endParaRPr lang="en-GB" dirty="0"/>
          </a:p>
        </p:txBody>
      </p:sp>
      <p:grpSp>
        <p:nvGrpSpPr>
          <p:cNvPr id="35" name="Group 34"/>
          <p:cNvGrpSpPr/>
          <p:nvPr/>
        </p:nvGrpSpPr>
        <p:grpSpPr>
          <a:xfrm>
            <a:off x="1020782" y="2621191"/>
            <a:ext cx="10252039" cy="199390"/>
            <a:chOff x="969980" y="2729141"/>
            <a:chExt cx="10252039" cy="199390"/>
          </a:xfrm>
          <a:solidFill>
            <a:srgbClr val="FFFFFF"/>
          </a:solidFill>
        </p:grpSpPr>
        <p:grpSp>
          <p:nvGrpSpPr>
            <p:cNvPr id="31" name="Group 30"/>
            <p:cNvGrpSpPr/>
            <p:nvPr/>
          </p:nvGrpSpPr>
          <p:grpSpPr>
            <a:xfrm>
              <a:off x="969980" y="2729141"/>
              <a:ext cx="325419" cy="199390"/>
              <a:chOff x="7938" y="-1587"/>
              <a:chExt cx="274637" cy="168275"/>
            </a:xfrm>
            <a:grpFill/>
          </p:grpSpPr>
          <p:sp>
            <p:nvSpPr>
              <p:cNvPr id="29" name="Freeform 5"/>
              <p:cNvSpPr>
                <a:spLocks/>
              </p:cNvSpPr>
              <p:nvPr/>
            </p:nvSpPr>
            <p:spPr bwMode="auto">
              <a:xfrm>
                <a:off x="7938" y="-1587"/>
                <a:ext cx="128587" cy="168275"/>
              </a:xfrm>
              <a:custGeom>
                <a:avLst/>
                <a:gdLst>
                  <a:gd name="T0" fmla="*/ 45 w 46"/>
                  <a:gd name="T1" fmla="*/ 0 h 59"/>
                  <a:gd name="T2" fmla="*/ 46 w 46"/>
                  <a:gd name="T3" fmla="*/ 3 h 59"/>
                  <a:gd name="T4" fmla="*/ 26 w 46"/>
                  <a:gd name="T5" fmla="*/ 59 h 59"/>
                  <a:gd name="T6" fmla="*/ 0 w 46"/>
                  <a:gd name="T7" fmla="*/ 59 h 59"/>
                  <a:gd name="T8" fmla="*/ 12 w 46"/>
                  <a:gd name="T9" fmla="*/ 0 h 59"/>
                  <a:gd name="T10" fmla="*/ 45 w 46"/>
                  <a:gd name="T11" fmla="*/ 0 h 59"/>
                </a:gdLst>
                <a:ahLst/>
                <a:cxnLst>
                  <a:cxn ang="0">
                    <a:pos x="T0" y="T1"/>
                  </a:cxn>
                  <a:cxn ang="0">
                    <a:pos x="T2" y="T3"/>
                  </a:cxn>
                  <a:cxn ang="0">
                    <a:pos x="T4" y="T5"/>
                  </a:cxn>
                  <a:cxn ang="0">
                    <a:pos x="T6" y="T7"/>
                  </a:cxn>
                  <a:cxn ang="0">
                    <a:pos x="T8" y="T9"/>
                  </a:cxn>
                  <a:cxn ang="0">
                    <a:pos x="T10" y="T11"/>
                  </a:cxn>
                </a:cxnLst>
                <a:rect l="0" t="0" r="r" b="b"/>
                <a:pathLst>
                  <a:path w="46" h="59">
                    <a:moveTo>
                      <a:pt x="45" y="0"/>
                    </a:moveTo>
                    <a:cubicBezTo>
                      <a:pt x="46" y="3"/>
                      <a:pt x="46" y="3"/>
                      <a:pt x="46" y="3"/>
                    </a:cubicBezTo>
                    <a:cubicBezTo>
                      <a:pt x="42" y="18"/>
                      <a:pt x="36" y="37"/>
                      <a:pt x="26" y="59"/>
                    </a:cubicBezTo>
                    <a:cubicBezTo>
                      <a:pt x="0" y="59"/>
                      <a:pt x="0" y="59"/>
                      <a:pt x="0" y="59"/>
                    </a:cubicBezTo>
                    <a:cubicBezTo>
                      <a:pt x="5" y="36"/>
                      <a:pt x="9" y="16"/>
                      <a:pt x="12"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6"/>
              <p:cNvSpPr>
                <a:spLocks/>
              </p:cNvSpPr>
              <p:nvPr/>
            </p:nvSpPr>
            <p:spPr bwMode="auto">
              <a:xfrm>
                <a:off x="153988" y="-1587"/>
                <a:ext cx="128587" cy="168275"/>
              </a:xfrm>
              <a:custGeom>
                <a:avLst/>
                <a:gdLst>
                  <a:gd name="T0" fmla="*/ 45 w 46"/>
                  <a:gd name="T1" fmla="*/ 0 h 59"/>
                  <a:gd name="T2" fmla="*/ 46 w 46"/>
                  <a:gd name="T3" fmla="*/ 3 h 59"/>
                  <a:gd name="T4" fmla="*/ 26 w 46"/>
                  <a:gd name="T5" fmla="*/ 59 h 59"/>
                  <a:gd name="T6" fmla="*/ 0 w 46"/>
                  <a:gd name="T7" fmla="*/ 59 h 59"/>
                  <a:gd name="T8" fmla="*/ 12 w 46"/>
                  <a:gd name="T9" fmla="*/ 0 h 59"/>
                  <a:gd name="T10" fmla="*/ 45 w 46"/>
                  <a:gd name="T11" fmla="*/ 0 h 59"/>
                </a:gdLst>
                <a:ahLst/>
                <a:cxnLst>
                  <a:cxn ang="0">
                    <a:pos x="T0" y="T1"/>
                  </a:cxn>
                  <a:cxn ang="0">
                    <a:pos x="T2" y="T3"/>
                  </a:cxn>
                  <a:cxn ang="0">
                    <a:pos x="T4" y="T5"/>
                  </a:cxn>
                  <a:cxn ang="0">
                    <a:pos x="T6" y="T7"/>
                  </a:cxn>
                  <a:cxn ang="0">
                    <a:pos x="T8" y="T9"/>
                  </a:cxn>
                  <a:cxn ang="0">
                    <a:pos x="T10" y="T11"/>
                  </a:cxn>
                </a:cxnLst>
                <a:rect l="0" t="0" r="r" b="b"/>
                <a:pathLst>
                  <a:path w="46" h="59">
                    <a:moveTo>
                      <a:pt x="45" y="0"/>
                    </a:moveTo>
                    <a:cubicBezTo>
                      <a:pt x="46" y="3"/>
                      <a:pt x="46" y="3"/>
                      <a:pt x="46" y="3"/>
                    </a:cubicBezTo>
                    <a:cubicBezTo>
                      <a:pt x="43" y="18"/>
                      <a:pt x="36" y="37"/>
                      <a:pt x="26" y="59"/>
                    </a:cubicBezTo>
                    <a:cubicBezTo>
                      <a:pt x="0" y="59"/>
                      <a:pt x="0" y="59"/>
                      <a:pt x="0" y="59"/>
                    </a:cubicBezTo>
                    <a:cubicBezTo>
                      <a:pt x="6" y="36"/>
                      <a:pt x="9" y="16"/>
                      <a:pt x="12"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32" name="Group 31"/>
            <p:cNvGrpSpPr/>
            <p:nvPr/>
          </p:nvGrpSpPr>
          <p:grpSpPr>
            <a:xfrm>
              <a:off x="10896600" y="2729141"/>
              <a:ext cx="325419" cy="199390"/>
              <a:chOff x="7938" y="-1587"/>
              <a:chExt cx="274637" cy="168275"/>
            </a:xfrm>
            <a:grpFill/>
          </p:grpSpPr>
          <p:sp>
            <p:nvSpPr>
              <p:cNvPr id="33" name="Freeform 5"/>
              <p:cNvSpPr>
                <a:spLocks/>
              </p:cNvSpPr>
              <p:nvPr/>
            </p:nvSpPr>
            <p:spPr bwMode="auto">
              <a:xfrm>
                <a:off x="7938" y="-1587"/>
                <a:ext cx="128587" cy="168275"/>
              </a:xfrm>
              <a:custGeom>
                <a:avLst/>
                <a:gdLst>
                  <a:gd name="T0" fmla="*/ 45 w 46"/>
                  <a:gd name="T1" fmla="*/ 0 h 59"/>
                  <a:gd name="T2" fmla="*/ 46 w 46"/>
                  <a:gd name="T3" fmla="*/ 3 h 59"/>
                  <a:gd name="T4" fmla="*/ 26 w 46"/>
                  <a:gd name="T5" fmla="*/ 59 h 59"/>
                  <a:gd name="T6" fmla="*/ 0 w 46"/>
                  <a:gd name="T7" fmla="*/ 59 h 59"/>
                  <a:gd name="T8" fmla="*/ 12 w 46"/>
                  <a:gd name="T9" fmla="*/ 0 h 59"/>
                  <a:gd name="T10" fmla="*/ 45 w 46"/>
                  <a:gd name="T11" fmla="*/ 0 h 59"/>
                </a:gdLst>
                <a:ahLst/>
                <a:cxnLst>
                  <a:cxn ang="0">
                    <a:pos x="T0" y="T1"/>
                  </a:cxn>
                  <a:cxn ang="0">
                    <a:pos x="T2" y="T3"/>
                  </a:cxn>
                  <a:cxn ang="0">
                    <a:pos x="T4" y="T5"/>
                  </a:cxn>
                  <a:cxn ang="0">
                    <a:pos x="T6" y="T7"/>
                  </a:cxn>
                  <a:cxn ang="0">
                    <a:pos x="T8" y="T9"/>
                  </a:cxn>
                  <a:cxn ang="0">
                    <a:pos x="T10" y="T11"/>
                  </a:cxn>
                </a:cxnLst>
                <a:rect l="0" t="0" r="r" b="b"/>
                <a:pathLst>
                  <a:path w="46" h="59">
                    <a:moveTo>
                      <a:pt x="45" y="0"/>
                    </a:moveTo>
                    <a:cubicBezTo>
                      <a:pt x="46" y="3"/>
                      <a:pt x="46" y="3"/>
                      <a:pt x="46" y="3"/>
                    </a:cubicBezTo>
                    <a:cubicBezTo>
                      <a:pt x="42" y="18"/>
                      <a:pt x="36" y="37"/>
                      <a:pt x="26" y="59"/>
                    </a:cubicBezTo>
                    <a:cubicBezTo>
                      <a:pt x="0" y="59"/>
                      <a:pt x="0" y="59"/>
                      <a:pt x="0" y="59"/>
                    </a:cubicBezTo>
                    <a:cubicBezTo>
                      <a:pt x="5" y="36"/>
                      <a:pt x="9" y="16"/>
                      <a:pt x="12"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6"/>
              <p:cNvSpPr>
                <a:spLocks/>
              </p:cNvSpPr>
              <p:nvPr/>
            </p:nvSpPr>
            <p:spPr bwMode="auto">
              <a:xfrm>
                <a:off x="153988" y="-1587"/>
                <a:ext cx="128587" cy="168275"/>
              </a:xfrm>
              <a:custGeom>
                <a:avLst/>
                <a:gdLst>
                  <a:gd name="T0" fmla="*/ 45 w 46"/>
                  <a:gd name="T1" fmla="*/ 0 h 59"/>
                  <a:gd name="T2" fmla="*/ 46 w 46"/>
                  <a:gd name="T3" fmla="*/ 3 h 59"/>
                  <a:gd name="T4" fmla="*/ 26 w 46"/>
                  <a:gd name="T5" fmla="*/ 59 h 59"/>
                  <a:gd name="T6" fmla="*/ 0 w 46"/>
                  <a:gd name="T7" fmla="*/ 59 h 59"/>
                  <a:gd name="T8" fmla="*/ 12 w 46"/>
                  <a:gd name="T9" fmla="*/ 0 h 59"/>
                  <a:gd name="T10" fmla="*/ 45 w 46"/>
                  <a:gd name="T11" fmla="*/ 0 h 59"/>
                </a:gdLst>
                <a:ahLst/>
                <a:cxnLst>
                  <a:cxn ang="0">
                    <a:pos x="T0" y="T1"/>
                  </a:cxn>
                  <a:cxn ang="0">
                    <a:pos x="T2" y="T3"/>
                  </a:cxn>
                  <a:cxn ang="0">
                    <a:pos x="T4" y="T5"/>
                  </a:cxn>
                  <a:cxn ang="0">
                    <a:pos x="T6" y="T7"/>
                  </a:cxn>
                  <a:cxn ang="0">
                    <a:pos x="T8" y="T9"/>
                  </a:cxn>
                  <a:cxn ang="0">
                    <a:pos x="T10" y="T11"/>
                  </a:cxn>
                </a:cxnLst>
                <a:rect l="0" t="0" r="r" b="b"/>
                <a:pathLst>
                  <a:path w="46" h="59">
                    <a:moveTo>
                      <a:pt x="45" y="0"/>
                    </a:moveTo>
                    <a:cubicBezTo>
                      <a:pt x="46" y="3"/>
                      <a:pt x="46" y="3"/>
                      <a:pt x="46" y="3"/>
                    </a:cubicBezTo>
                    <a:cubicBezTo>
                      <a:pt x="43" y="18"/>
                      <a:pt x="36" y="37"/>
                      <a:pt x="26" y="59"/>
                    </a:cubicBezTo>
                    <a:cubicBezTo>
                      <a:pt x="0" y="59"/>
                      <a:pt x="0" y="59"/>
                      <a:pt x="0" y="59"/>
                    </a:cubicBezTo>
                    <a:cubicBezTo>
                      <a:pt x="6" y="36"/>
                      <a:pt x="9" y="16"/>
                      <a:pt x="12"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26" name="Rectangle 25"/>
          <p:cNvSpPr/>
          <p:nvPr/>
        </p:nvSpPr>
        <p:spPr>
          <a:xfrm>
            <a:off x="1295401" y="2114914"/>
            <a:ext cx="9601200" cy="1785104"/>
          </a:xfrm>
          <a:prstGeom prst="rect">
            <a:avLst/>
          </a:prstGeom>
        </p:spPr>
        <p:txBody>
          <a:bodyPr wrap="square">
            <a:spAutoFit/>
          </a:bodyPr>
          <a:lstStyle/>
          <a:p>
            <a:pPr algn="ctr">
              <a:lnSpc>
                <a:spcPct val="150000"/>
              </a:lnSpc>
            </a:pPr>
            <a:r>
              <a:rPr lang="en-US" sz="2000" dirty="0">
                <a:solidFill>
                  <a:srgbClr val="FFFFFF"/>
                </a:solidFill>
                <a:latin typeface="+mj-lt"/>
                <a:ea typeface="Open Sans Light" panose="020B0306030504020204" pitchFamily="34" charset="0"/>
                <a:cs typeface="Open Sans Light" panose="020B0306030504020204" pitchFamily="34" charset="0"/>
              </a:rPr>
              <a:t>“Traditional artificial intelligence focuses on minimizing loss or error function. Compassionate artificial intelligence focuses on minimizing pain or suffering of the society.”</a:t>
            </a:r>
          </a:p>
          <a:p>
            <a:pPr algn="ctr"/>
            <a:endParaRPr lang="en-GB" sz="2000" dirty="0">
              <a:solidFill>
                <a:srgbClr val="FFFFFF"/>
              </a:solidFill>
              <a:latin typeface="+mj-lt"/>
            </a:endParaRPr>
          </a:p>
        </p:txBody>
      </p:sp>
    </p:spTree>
    <p:extLst>
      <p:ext uri="{BB962C8B-B14F-4D97-AF65-F5344CB8AC3E}">
        <p14:creationId xmlns:p14="http://schemas.microsoft.com/office/powerpoint/2010/main" val="252067281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5272669" y="1814575"/>
            <a:ext cx="4785731" cy="461665"/>
          </a:xfrm>
          <a:prstGeom prst="rect">
            <a:avLst/>
          </a:prstGeom>
          <a:noFill/>
        </p:spPr>
        <p:txBody>
          <a:bodyPr wrap="square" rtlCol="0">
            <a:spAutoFit/>
          </a:bodyPr>
          <a:lstStyle/>
          <a:p>
            <a:r>
              <a:rPr lang="en-GB" sz="2400" b="1" dirty="0" smtClean="0">
                <a:solidFill>
                  <a:schemeClr val="accent1"/>
                </a:solidFill>
                <a:latin typeface="+mj-lt"/>
                <a:ea typeface="Open Sans Light" panose="020B0306030504020204" pitchFamily="34" charset="0"/>
                <a:cs typeface="Open Sans Light" panose="020B0306030504020204" pitchFamily="34" charset="0"/>
              </a:rPr>
              <a:t>Jeremy D. Martinez, M.D.</a:t>
            </a:r>
            <a:endParaRPr lang="en-GB" sz="2400" b="1" dirty="0">
              <a:solidFill>
                <a:schemeClr val="accent1"/>
              </a:solidFill>
              <a:latin typeface="+mj-lt"/>
            </a:endParaRPr>
          </a:p>
        </p:txBody>
      </p:sp>
      <p:sp>
        <p:nvSpPr>
          <p:cNvPr id="48" name="TextBox 47"/>
          <p:cNvSpPr txBox="1"/>
          <p:nvPr/>
        </p:nvSpPr>
        <p:spPr>
          <a:xfrm>
            <a:off x="5336168" y="2119543"/>
            <a:ext cx="6285315" cy="397545"/>
          </a:xfrm>
          <a:prstGeom prst="rect">
            <a:avLst/>
          </a:prstGeom>
          <a:noFill/>
        </p:spPr>
        <p:txBody>
          <a:bodyPr wrap="square" rtlCol="0">
            <a:spAutoFit/>
          </a:bodyPr>
          <a:lstStyle/>
          <a:p>
            <a:pPr>
              <a:lnSpc>
                <a:spcPct val="150000"/>
              </a:lnSpc>
            </a:pPr>
            <a:r>
              <a:rPr lang="en-US" sz="1400" dirty="0" smtClean="0">
                <a:ea typeface="Open Sans Light" panose="020B0306030504020204" pitchFamily="34" charset="0"/>
                <a:cs typeface="Open Sans Light" panose="020B0306030504020204" pitchFamily="34" charset="0"/>
              </a:rPr>
              <a:t>Board Certified in Psychiatry, Addiction Psychiatry, and Addiction Medicine.</a:t>
            </a:r>
            <a:endParaRPr lang="id-ID" sz="1400" dirty="0">
              <a:ea typeface="Open Sans Light" panose="020B0306030504020204" pitchFamily="34" charset="0"/>
              <a:cs typeface="Open Sans Light" panose="020B0306030504020204" pitchFamily="34" charset="0"/>
            </a:endParaRPr>
          </a:p>
        </p:txBody>
      </p:sp>
      <p:grpSp>
        <p:nvGrpSpPr>
          <p:cNvPr id="87" name="Group 86"/>
          <p:cNvGrpSpPr/>
          <p:nvPr/>
        </p:nvGrpSpPr>
        <p:grpSpPr>
          <a:xfrm>
            <a:off x="936889" y="2153805"/>
            <a:ext cx="3604981" cy="3415764"/>
            <a:chOff x="2220913" y="2090738"/>
            <a:chExt cx="2903537" cy="2751137"/>
          </a:xfrm>
        </p:grpSpPr>
        <p:sp>
          <p:nvSpPr>
            <p:cNvPr id="6" name="Freeform 5"/>
            <p:cNvSpPr>
              <a:spLocks/>
            </p:cNvSpPr>
            <p:nvPr/>
          </p:nvSpPr>
          <p:spPr bwMode="auto">
            <a:xfrm>
              <a:off x="2762250" y="4025900"/>
              <a:ext cx="798512" cy="801687"/>
            </a:xfrm>
            <a:custGeom>
              <a:avLst/>
              <a:gdLst>
                <a:gd name="T0" fmla="*/ 3263 w 3274"/>
                <a:gd name="T1" fmla="*/ 283 h 3295"/>
                <a:gd name="T2" fmla="*/ 3263 w 3274"/>
                <a:gd name="T3" fmla="*/ 219 h 3295"/>
                <a:gd name="T4" fmla="*/ 3274 w 3274"/>
                <a:gd name="T5" fmla="*/ 0 h 3295"/>
                <a:gd name="T6" fmla="*/ 2672 w 3274"/>
                <a:gd name="T7" fmla="*/ 1156 h 3295"/>
                <a:gd name="T8" fmla="*/ 2282 w 3274"/>
                <a:gd name="T9" fmla="*/ 1442 h 3295"/>
                <a:gd name="T10" fmla="*/ 818 w 3274"/>
                <a:gd name="T11" fmla="*/ 1470 h 3295"/>
                <a:gd name="T12" fmla="*/ 498 w 3274"/>
                <a:gd name="T13" fmla="*/ 1527 h 3295"/>
                <a:gd name="T14" fmla="*/ 0 w 3274"/>
                <a:gd name="T15" fmla="*/ 1660 h 3295"/>
                <a:gd name="T16" fmla="*/ 3204 w 3274"/>
                <a:gd name="T17" fmla="*/ 3295 h 3295"/>
                <a:gd name="T18" fmla="*/ 3216 w 3274"/>
                <a:gd name="T19" fmla="*/ 1842 h 3295"/>
                <a:gd name="T20" fmla="*/ 3263 w 3274"/>
                <a:gd name="T21" fmla="*/ 28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74" h="3295">
                  <a:moveTo>
                    <a:pt x="3263" y="283"/>
                  </a:moveTo>
                  <a:cubicBezTo>
                    <a:pt x="3263" y="219"/>
                    <a:pt x="3263" y="219"/>
                    <a:pt x="3263" y="219"/>
                  </a:cubicBezTo>
                  <a:cubicBezTo>
                    <a:pt x="3267" y="151"/>
                    <a:pt x="3271" y="77"/>
                    <a:pt x="3274" y="0"/>
                  </a:cubicBezTo>
                  <a:cubicBezTo>
                    <a:pt x="2672" y="1156"/>
                    <a:pt x="2672" y="1156"/>
                    <a:pt x="2672" y="1156"/>
                  </a:cubicBezTo>
                  <a:cubicBezTo>
                    <a:pt x="2593" y="1307"/>
                    <a:pt x="2449" y="1412"/>
                    <a:pt x="2282" y="1442"/>
                  </a:cubicBezTo>
                  <a:cubicBezTo>
                    <a:pt x="818" y="1470"/>
                    <a:pt x="818" y="1470"/>
                    <a:pt x="818" y="1470"/>
                  </a:cubicBezTo>
                  <a:cubicBezTo>
                    <a:pt x="498" y="1527"/>
                    <a:pt x="498" y="1527"/>
                    <a:pt x="498" y="1527"/>
                  </a:cubicBezTo>
                  <a:cubicBezTo>
                    <a:pt x="0" y="1660"/>
                    <a:pt x="0" y="1660"/>
                    <a:pt x="0" y="1660"/>
                  </a:cubicBezTo>
                  <a:cubicBezTo>
                    <a:pt x="842" y="2519"/>
                    <a:pt x="1957" y="3110"/>
                    <a:pt x="3204" y="3295"/>
                  </a:cubicBezTo>
                  <a:cubicBezTo>
                    <a:pt x="3216" y="1842"/>
                    <a:pt x="3216" y="1842"/>
                    <a:pt x="3216" y="1842"/>
                  </a:cubicBezTo>
                  <a:lnTo>
                    <a:pt x="3263" y="28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Freeform 6"/>
            <p:cNvSpPr>
              <a:spLocks/>
            </p:cNvSpPr>
            <p:nvPr/>
          </p:nvSpPr>
          <p:spPr bwMode="auto">
            <a:xfrm>
              <a:off x="2368550" y="2090738"/>
              <a:ext cx="2755900" cy="2492375"/>
            </a:xfrm>
            <a:custGeom>
              <a:avLst/>
              <a:gdLst>
                <a:gd name="T0" fmla="*/ 11314 w 11314"/>
                <a:gd name="T1" fmla="*/ 5657 h 10249"/>
                <a:gd name="T2" fmla="*/ 5657 w 11314"/>
                <a:gd name="T3" fmla="*/ 0 h 10249"/>
                <a:gd name="T4" fmla="*/ 0 w 11314"/>
                <a:gd name="T5" fmla="*/ 5657 h 10249"/>
                <a:gd name="T6" fmla="*/ 367 w 11314"/>
                <a:gd name="T7" fmla="*/ 7664 h 10249"/>
                <a:gd name="T8" fmla="*/ 849 w 11314"/>
                <a:gd name="T9" fmla="*/ 7090 h 10249"/>
                <a:gd name="T10" fmla="*/ 948 w 11314"/>
                <a:gd name="T11" fmla="*/ 7088 h 10249"/>
                <a:gd name="T12" fmla="*/ 1328 w 11314"/>
                <a:gd name="T13" fmla="*/ 7278 h 10249"/>
                <a:gd name="T14" fmla="*/ 1481 w 11314"/>
                <a:gd name="T15" fmla="*/ 7781 h 10249"/>
                <a:gd name="T16" fmla="*/ 1588 w 11314"/>
                <a:gd name="T17" fmla="*/ 8697 h 10249"/>
                <a:gd name="T18" fmla="*/ 1868 w 11314"/>
                <a:gd name="T19" fmla="*/ 8647 h 10249"/>
                <a:gd name="T20" fmla="*/ 3445 w 11314"/>
                <a:gd name="T21" fmla="*/ 8369 h 10249"/>
                <a:gd name="T22" fmla="*/ 4261 w 11314"/>
                <a:gd name="T23" fmla="*/ 6805 h 10249"/>
                <a:gd name="T24" fmla="*/ 4242 w 11314"/>
                <a:gd name="T25" fmla="*/ 6651 h 10249"/>
                <a:gd name="T26" fmla="*/ 4893 w 11314"/>
                <a:gd name="T27" fmla="*/ 6000 h 10249"/>
                <a:gd name="T28" fmla="*/ 4904 w 11314"/>
                <a:gd name="T29" fmla="*/ 6000 h 10249"/>
                <a:gd name="T30" fmla="*/ 4903 w 11314"/>
                <a:gd name="T31" fmla="*/ 5997 h 10249"/>
                <a:gd name="T32" fmla="*/ 5452 w 11314"/>
                <a:gd name="T33" fmla="*/ 5997 h 10249"/>
                <a:gd name="T34" fmla="*/ 5452 w 11314"/>
                <a:gd name="T35" fmla="*/ 5997 h 10249"/>
                <a:gd name="T36" fmla="*/ 5888 w 11314"/>
                <a:gd name="T37" fmla="*/ 5881 h 10249"/>
                <a:gd name="T38" fmla="*/ 5891 w 11314"/>
                <a:gd name="T39" fmla="*/ 5885 h 10249"/>
                <a:gd name="T40" fmla="*/ 5826 w 11314"/>
                <a:gd name="T41" fmla="*/ 5923 h 10249"/>
                <a:gd name="T42" fmla="*/ 5566 w 11314"/>
                <a:gd name="T43" fmla="*/ 6992 h 10249"/>
                <a:gd name="T44" fmla="*/ 5923 w 11314"/>
                <a:gd name="T45" fmla="*/ 7081 h 10249"/>
                <a:gd name="T46" fmla="*/ 5685 w 11314"/>
                <a:gd name="T47" fmla="*/ 7528 h 10249"/>
                <a:gd name="T48" fmla="*/ 6685 w 11314"/>
                <a:gd name="T49" fmla="*/ 9506 h 10249"/>
                <a:gd name="T50" fmla="*/ 6871 w 11314"/>
                <a:gd name="T51" fmla="*/ 9780 h 10249"/>
                <a:gd name="T52" fmla="*/ 7107 w 11314"/>
                <a:gd name="T53" fmla="*/ 10249 h 10249"/>
                <a:gd name="T54" fmla="*/ 7108 w 11314"/>
                <a:gd name="T55" fmla="*/ 10224 h 10249"/>
                <a:gd name="T56" fmla="*/ 7212 w 11314"/>
                <a:gd name="T57" fmla="*/ 9927 h 10249"/>
                <a:gd name="T58" fmla="*/ 8425 w 11314"/>
                <a:gd name="T59" fmla="*/ 7528 h 10249"/>
                <a:gd name="T60" fmla="*/ 8186 w 11314"/>
                <a:gd name="T61" fmla="*/ 7081 h 10249"/>
                <a:gd name="T62" fmla="*/ 8544 w 11314"/>
                <a:gd name="T63" fmla="*/ 6992 h 10249"/>
                <a:gd name="T64" fmla="*/ 8283 w 11314"/>
                <a:gd name="T65" fmla="*/ 5923 h 10249"/>
                <a:gd name="T66" fmla="*/ 8219 w 11314"/>
                <a:gd name="T67" fmla="*/ 5885 h 10249"/>
                <a:gd name="T68" fmla="*/ 8221 w 11314"/>
                <a:gd name="T69" fmla="*/ 5881 h 10249"/>
                <a:gd name="T70" fmla="*/ 8658 w 11314"/>
                <a:gd name="T71" fmla="*/ 5997 h 10249"/>
                <a:gd name="T72" fmla="*/ 8658 w 11314"/>
                <a:gd name="T73" fmla="*/ 5997 h 10249"/>
                <a:gd name="T74" fmla="*/ 9277 w 11314"/>
                <a:gd name="T75" fmla="*/ 5997 h 10249"/>
                <a:gd name="T76" fmla="*/ 9696 w 11314"/>
                <a:gd name="T77" fmla="*/ 6092 h 10249"/>
                <a:gd name="T78" fmla="*/ 9285 w 11314"/>
                <a:gd name="T79" fmla="*/ 7616 h 10249"/>
                <a:gd name="T80" fmla="*/ 9284 w 11314"/>
                <a:gd name="T81" fmla="*/ 7615 h 10249"/>
                <a:gd name="T82" fmla="*/ 9284 w 11314"/>
                <a:gd name="T83" fmla="*/ 7619 h 10249"/>
                <a:gd name="T84" fmla="*/ 9283 w 11314"/>
                <a:gd name="T85" fmla="*/ 7621 h 10249"/>
                <a:gd name="T86" fmla="*/ 9284 w 11314"/>
                <a:gd name="T87" fmla="*/ 7622 h 10249"/>
                <a:gd name="T88" fmla="*/ 9333 w 11314"/>
                <a:gd name="T89" fmla="*/ 9309 h 10249"/>
                <a:gd name="T90" fmla="*/ 9321 w 11314"/>
                <a:gd name="T91" fmla="*/ 9255 h 10249"/>
                <a:gd name="T92" fmla="*/ 9331 w 11314"/>
                <a:gd name="T93" fmla="*/ 9958 h 10249"/>
                <a:gd name="T94" fmla="*/ 11314 w 11314"/>
                <a:gd name="T95" fmla="*/ 5657 h 10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14" h="10249">
                  <a:moveTo>
                    <a:pt x="11314" y="5657"/>
                  </a:moveTo>
                  <a:cubicBezTo>
                    <a:pt x="11314" y="2533"/>
                    <a:pt x="8781" y="0"/>
                    <a:pt x="5657" y="0"/>
                  </a:cubicBezTo>
                  <a:cubicBezTo>
                    <a:pt x="2533" y="0"/>
                    <a:pt x="0" y="2533"/>
                    <a:pt x="0" y="5657"/>
                  </a:cubicBezTo>
                  <a:cubicBezTo>
                    <a:pt x="0" y="6364"/>
                    <a:pt x="130" y="7040"/>
                    <a:pt x="367" y="7664"/>
                  </a:cubicBezTo>
                  <a:cubicBezTo>
                    <a:pt x="351" y="7377"/>
                    <a:pt x="560" y="7124"/>
                    <a:pt x="849" y="7090"/>
                  </a:cubicBezTo>
                  <a:cubicBezTo>
                    <a:pt x="883" y="7086"/>
                    <a:pt x="916" y="7086"/>
                    <a:pt x="948" y="7088"/>
                  </a:cubicBezTo>
                  <a:cubicBezTo>
                    <a:pt x="1098" y="7097"/>
                    <a:pt x="1234" y="7168"/>
                    <a:pt x="1328" y="7278"/>
                  </a:cubicBezTo>
                  <a:cubicBezTo>
                    <a:pt x="1371" y="7448"/>
                    <a:pt x="1422" y="7616"/>
                    <a:pt x="1481" y="7781"/>
                  </a:cubicBezTo>
                  <a:cubicBezTo>
                    <a:pt x="1588" y="8697"/>
                    <a:pt x="1588" y="8697"/>
                    <a:pt x="1588" y="8697"/>
                  </a:cubicBezTo>
                  <a:cubicBezTo>
                    <a:pt x="1868" y="8647"/>
                    <a:pt x="1868" y="8647"/>
                    <a:pt x="1868" y="8647"/>
                  </a:cubicBezTo>
                  <a:cubicBezTo>
                    <a:pt x="3445" y="8369"/>
                    <a:pt x="3445" y="8369"/>
                    <a:pt x="3445" y="8369"/>
                  </a:cubicBezTo>
                  <a:cubicBezTo>
                    <a:pt x="4261" y="6805"/>
                    <a:pt x="4261" y="6805"/>
                    <a:pt x="4261" y="6805"/>
                  </a:cubicBezTo>
                  <a:cubicBezTo>
                    <a:pt x="4249" y="6755"/>
                    <a:pt x="4242" y="6704"/>
                    <a:pt x="4242" y="6651"/>
                  </a:cubicBezTo>
                  <a:cubicBezTo>
                    <a:pt x="4242" y="6291"/>
                    <a:pt x="4534" y="6000"/>
                    <a:pt x="4893" y="6000"/>
                  </a:cubicBezTo>
                  <a:cubicBezTo>
                    <a:pt x="4897" y="6000"/>
                    <a:pt x="4900" y="6000"/>
                    <a:pt x="4904" y="6000"/>
                  </a:cubicBezTo>
                  <a:cubicBezTo>
                    <a:pt x="4904" y="5999"/>
                    <a:pt x="4903" y="5998"/>
                    <a:pt x="4903" y="5997"/>
                  </a:cubicBezTo>
                  <a:cubicBezTo>
                    <a:pt x="5452" y="5997"/>
                    <a:pt x="5452" y="5997"/>
                    <a:pt x="5452" y="5997"/>
                  </a:cubicBezTo>
                  <a:cubicBezTo>
                    <a:pt x="5452" y="5997"/>
                    <a:pt x="5452" y="5997"/>
                    <a:pt x="5452" y="5997"/>
                  </a:cubicBezTo>
                  <a:cubicBezTo>
                    <a:pt x="5608" y="5989"/>
                    <a:pt x="5756" y="5948"/>
                    <a:pt x="5888" y="5881"/>
                  </a:cubicBezTo>
                  <a:cubicBezTo>
                    <a:pt x="5889" y="5883"/>
                    <a:pt x="5890" y="5884"/>
                    <a:pt x="5891" y="5885"/>
                  </a:cubicBezTo>
                  <a:cubicBezTo>
                    <a:pt x="5826" y="5923"/>
                    <a:pt x="5826" y="5923"/>
                    <a:pt x="5826" y="5923"/>
                  </a:cubicBezTo>
                  <a:cubicBezTo>
                    <a:pt x="5566" y="6992"/>
                    <a:pt x="5566" y="6992"/>
                    <a:pt x="5566" y="6992"/>
                  </a:cubicBezTo>
                  <a:cubicBezTo>
                    <a:pt x="5923" y="7081"/>
                    <a:pt x="5923" y="7081"/>
                    <a:pt x="5923" y="7081"/>
                  </a:cubicBezTo>
                  <a:cubicBezTo>
                    <a:pt x="5685" y="7528"/>
                    <a:pt x="5685" y="7528"/>
                    <a:pt x="5685" y="7528"/>
                  </a:cubicBezTo>
                  <a:cubicBezTo>
                    <a:pt x="6685" y="9506"/>
                    <a:pt x="6685" y="9506"/>
                    <a:pt x="6685" y="9506"/>
                  </a:cubicBezTo>
                  <a:cubicBezTo>
                    <a:pt x="6871" y="9780"/>
                    <a:pt x="6871" y="9780"/>
                    <a:pt x="6871" y="9780"/>
                  </a:cubicBezTo>
                  <a:cubicBezTo>
                    <a:pt x="7107" y="10249"/>
                    <a:pt x="7107" y="10249"/>
                    <a:pt x="7107" y="10249"/>
                  </a:cubicBezTo>
                  <a:cubicBezTo>
                    <a:pt x="7108" y="10224"/>
                    <a:pt x="7108" y="10224"/>
                    <a:pt x="7108" y="10224"/>
                  </a:cubicBezTo>
                  <a:cubicBezTo>
                    <a:pt x="7212" y="9927"/>
                    <a:pt x="7212" y="9927"/>
                    <a:pt x="7212" y="9927"/>
                  </a:cubicBezTo>
                  <a:cubicBezTo>
                    <a:pt x="8425" y="7528"/>
                    <a:pt x="8425" y="7528"/>
                    <a:pt x="8425" y="7528"/>
                  </a:cubicBezTo>
                  <a:cubicBezTo>
                    <a:pt x="8186" y="7081"/>
                    <a:pt x="8186" y="7081"/>
                    <a:pt x="8186" y="7081"/>
                  </a:cubicBezTo>
                  <a:cubicBezTo>
                    <a:pt x="8544" y="6992"/>
                    <a:pt x="8544" y="6992"/>
                    <a:pt x="8544" y="6992"/>
                  </a:cubicBezTo>
                  <a:cubicBezTo>
                    <a:pt x="8283" y="5923"/>
                    <a:pt x="8283" y="5923"/>
                    <a:pt x="8283" y="5923"/>
                  </a:cubicBezTo>
                  <a:cubicBezTo>
                    <a:pt x="8219" y="5885"/>
                    <a:pt x="8219" y="5885"/>
                    <a:pt x="8219" y="5885"/>
                  </a:cubicBezTo>
                  <a:cubicBezTo>
                    <a:pt x="8220" y="5884"/>
                    <a:pt x="8220" y="5883"/>
                    <a:pt x="8221" y="5881"/>
                  </a:cubicBezTo>
                  <a:cubicBezTo>
                    <a:pt x="8354" y="5948"/>
                    <a:pt x="8501" y="5989"/>
                    <a:pt x="8658" y="5997"/>
                  </a:cubicBezTo>
                  <a:cubicBezTo>
                    <a:pt x="8658" y="5997"/>
                    <a:pt x="8658" y="5997"/>
                    <a:pt x="8658" y="5997"/>
                  </a:cubicBezTo>
                  <a:cubicBezTo>
                    <a:pt x="9277" y="5997"/>
                    <a:pt x="9277" y="5997"/>
                    <a:pt x="9277" y="5997"/>
                  </a:cubicBezTo>
                  <a:cubicBezTo>
                    <a:pt x="9277" y="5997"/>
                    <a:pt x="9596" y="5991"/>
                    <a:pt x="9696" y="6092"/>
                  </a:cubicBezTo>
                  <a:cubicBezTo>
                    <a:pt x="9285" y="7616"/>
                    <a:pt x="9285" y="7616"/>
                    <a:pt x="9285" y="7616"/>
                  </a:cubicBezTo>
                  <a:cubicBezTo>
                    <a:pt x="9284" y="7615"/>
                    <a:pt x="9284" y="7615"/>
                    <a:pt x="9284" y="7615"/>
                  </a:cubicBezTo>
                  <a:cubicBezTo>
                    <a:pt x="9284" y="7617"/>
                    <a:pt x="9284" y="7618"/>
                    <a:pt x="9284" y="7619"/>
                  </a:cubicBezTo>
                  <a:cubicBezTo>
                    <a:pt x="9283" y="7621"/>
                    <a:pt x="9283" y="7621"/>
                    <a:pt x="9283" y="7621"/>
                  </a:cubicBezTo>
                  <a:cubicBezTo>
                    <a:pt x="9284" y="7622"/>
                    <a:pt x="9284" y="7622"/>
                    <a:pt x="9284" y="7622"/>
                  </a:cubicBezTo>
                  <a:cubicBezTo>
                    <a:pt x="9285" y="8137"/>
                    <a:pt x="9299" y="8712"/>
                    <a:pt x="9333" y="9309"/>
                  </a:cubicBezTo>
                  <a:cubicBezTo>
                    <a:pt x="9321" y="9255"/>
                    <a:pt x="9321" y="9255"/>
                    <a:pt x="9321" y="9255"/>
                  </a:cubicBezTo>
                  <a:cubicBezTo>
                    <a:pt x="9331" y="9958"/>
                    <a:pt x="9331" y="9958"/>
                    <a:pt x="9331" y="9958"/>
                  </a:cubicBezTo>
                  <a:cubicBezTo>
                    <a:pt x="10545" y="8921"/>
                    <a:pt x="11314" y="7379"/>
                    <a:pt x="11314" y="56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Freeform 7"/>
            <p:cNvSpPr>
              <a:spLocks/>
            </p:cNvSpPr>
            <p:nvPr/>
          </p:nvSpPr>
          <p:spPr bwMode="auto">
            <a:xfrm>
              <a:off x="4094163" y="3521075"/>
              <a:ext cx="636587" cy="1276350"/>
            </a:xfrm>
            <a:custGeom>
              <a:avLst/>
              <a:gdLst>
                <a:gd name="T0" fmla="*/ 2248 w 2611"/>
                <a:gd name="T1" fmla="*/ 3428 h 5251"/>
                <a:gd name="T2" fmla="*/ 2199 w 2611"/>
                <a:gd name="T3" fmla="*/ 1741 h 5251"/>
                <a:gd name="T4" fmla="*/ 2198 w 2611"/>
                <a:gd name="T5" fmla="*/ 1740 h 5251"/>
                <a:gd name="T6" fmla="*/ 2199 w 2611"/>
                <a:gd name="T7" fmla="*/ 1738 h 5251"/>
                <a:gd name="T8" fmla="*/ 2199 w 2611"/>
                <a:gd name="T9" fmla="*/ 1734 h 5251"/>
                <a:gd name="T10" fmla="*/ 2200 w 2611"/>
                <a:gd name="T11" fmla="*/ 1735 h 5251"/>
                <a:gd name="T12" fmla="*/ 2611 w 2611"/>
                <a:gd name="T13" fmla="*/ 211 h 5251"/>
                <a:gd name="T14" fmla="*/ 2192 w 2611"/>
                <a:gd name="T15" fmla="*/ 116 h 5251"/>
                <a:gd name="T16" fmla="*/ 1573 w 2611"/>
                <a:gd name="T17" fmla="*/ 116 h 5251"/>
                <a:gd name="T18" fmla="*/ 1573 w 2611"/>
                <a:gd name="T19" fmla="*/ 116 h 5251"/>
                <a:gd name="T20" fmla="*/ 1136 w 2611"/>
                <a:gd name="T21" fmla="*/ 0 h 5251"/>
                <a:gd name="T22" fmla="*/ 1134 w 2611"/>
                <a:gd name="T23" fmla="*/ 4 h 5251"/>
                <a:gd name="T24" fmla="*/ 1198 w 2611"/>
                <a:gd name="T25" fmla="*/ 42 h 5251"/>
                <a:gd name="T26" fmla="*/ 1459 w 2611"/>
                <a:gd name="T27" fmla="*/ 1111 h 5251"/>
                <a:gd name="T28" fmla="*/ 1101 w 2611"/>
                <a:gd name="T29" fmla="*/ 1200 h 5251"/>
                <a:gd name="T30" fmla="*/ 1340 w 2611"/>
                <a:gd name="T31" fmla="*/ 1647 h 5251"/>
                <a:gd name="T32" fmla="*/ 127 w 2611"/>
                <a:gd name="T33" fmla="*/ 4046 h 5251"/>
                <a:gd name="T34" fmla="*/ 23 w 2611"/>
                <a:gd name="T35" fmla="*/ 4343 h 5251"/>
                <a:gd name="T36" fmla="*/ 22 w 2611"/>
                <a:gd name="T37" fmla="*/ 4368 h 5251"/>
                <a:gd name="T38" fmla="*/ 93 w 2611"/>
                <a:gd name="T39" fmla="*/ 4509 h 5251"/>
                <a:gd name="T40" fmla="*/ 0 w 2611"/>
                <a:gd name="T41" fmla="*/ 5251 h 5251"/>
                <a:gd name="T42" fmla="*/ 2246 w 2611"/>
                <a:gd name="T43" fmla="*/ 4077 h 5251"/>
                <a:gd name="T44" fmla="*/ 2236 w 2611"/>
                <a:gd name="T45" fmla="*/ 3374 h 5251"/>
                <a:gd name="T46" fmla="*/ 2248 w 2611"/>
                <a:gd name="T47" fmla="*/ 3428 h 5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11" h="5251">
                  <a:moveTo>
                    <a:pt x="2248" y="3428"/>
                  </a:moveTo>
                  <a:cubicBezTo>
                    <a:pt x="2214" y="2831"/>
                    <a:pt x="2200" y="2256"/>
                    <a:pt x="2199" y="1741"/>
                  </a:cubicBezTo>
                  <a:cubicBezTo>
                    <a:pt x="2198" y="1740"/>
                    <a:pt x="2198" y="1740"/>
                    <a:pt x="2198" y="1740"/>
                  </a:cubicBezTo>
                  <a:cubicBezTo>
                    <a:pt x="2199" y="1738"/>
                    <a:pt x="2199" y="1738"/>
                    <a:pt x="2199" y="1738"/>
                  </a:cubicBezTo>
                  <a:cubicBezTo>
                    <a:pt x="2199" y="1737"/>
                    <a:pt x="2199" y="1736"/>
                    <a:pt x="2199" y="1734"/>
                  </a:cubicBezTo>
                  <a:cubicBezTo>
                    <a:pt x="2200" y="1735"/>
                    <a:pt x="2200" y="1735"/>
                    <a:pt x="2200" y="1735"/>
                  </a:cubicBezTo>
                  <a:cubicBezTo>
                    <a:pt x="2611" y="211"/>
                    <a:pt x="2611" y="211"/>
                    <a:pt x="2611" y="211"/>
                  </a:cubicBezTo>
                  <a:cubicBezTo>
                    <a:pt x="2511" y="110"/>
                    <a:pt x="2192" y="116"/>
                    <a:pt x="2192" y="116"/>
                  </a:cubicBezTo>
                  <a:cubicBezTo>
                    <a:pt x="1573" y="116"/>
                    <a:pt x="1573" y="116"/>
                    <a:pt x="1573" y="116"/>
                  </a:cubicBezTo>
                  <a:cubicBezTo>
                    <a:pt x="1573" y="116"/>
                    <a:pt x="1573" y="116"/>
                    <a:pt x="1573" y="116"/>
                  </a:cubicBezTo>
                  <a:cubicBezTo>
                    <a:pt x="1416" y="108"/>
                    <a:pt x="1269" y="67"/>
                    <a:pt x="1136" y="0"/>
                  </a:cubicBezTo>
                  <a:cubicBezTo>
                    <a:pt x="1135" y="2"/>
                    <a:pt x="1135" y="3"/>
                    <a:pt x="1134" y="4"/>
                  </a:cubicBezTo>
                  <a:cubicBezTo>
                    <a:pt x="1198" y="42"/>
                    <a:pt x="1198" y="42"/>
                    <a:pt x="1198" y="42"/>
                  </a:cubicBezTo>
                  <a:cubicBezTo>
                    <a:pt x="1459" y="1111"/>
                    <a:pt x="1459" y="1111"/>
                    <a:pt x="1459" y="1111"/>
                  </a:cubicBezTo>
                  <a:cubicBezTo>
                    <a:pt x="1101" y="1200"/>
                    <a:pt x="1101" y="1200"/>
                    <a:pt x="1101" y="1200"/>
                  </a:cubicBezTo>
                  <a:cubicBezTo>
                    <a:pt x="1340" y="1647"/>
                    <a:pt x="1340" y="1647"/>
                    <a:pt x="1340" y="1647"/>
                  </a:cubicBezTo>
                  <a:cubicBezTo>
                    <a:pt x="127" y="4046"/>
                    <a:pt x="127" y="4046"/>
                    <a:pt x="127" y="4046"/>
                  </a:cubicBezTo>
                  <a:cubicBezTo>
                    <a:pt x="23" y="4343"/>
                    <a:pt x="23" y="4343"/>
                    <a:pt x="23" y="4343"/>
                  </a:cubicBezTo>
                  <a:cubicBezTo>
                    <a:pt x="22" y="4368"/>
                    <a:pt x="22" y="4368"/>
                    <a:pt x="22" y="4368"/>
                  </a:cubicBezTo>
                  <a:cubicBezTo>
                    <a:pt x="93" y="4509"/>
                    <a:pt x="93" y="4509"/>
                    <a:pt x="93" y="4509"/>
                  </a:cubicBezTo>
                  <a:cubicBezTo>
                    <a:pt x="0" y="5251"/>
                    <a:pt x="0" y="5251"/>
                    <a:pt x="0" y="5251"/>
                  </a:cubicBezTo>
                  <a:cubicBezTo>
                    <a:pt x="841" y="5033"/>
                    <a:pt x="1605" y="4625"/>
                    <a:pt x="2246" y="4077"/>
                  </a:cubicBezTo>
                  <a:cubicBezTo>
                    <a:pt x="2236" y="3374"/>
                    <a:pt x="2236" y="3374"/>
                    <a:pt x="2236" y="3374"/>
                  </a:cubicBezTo>
                  <a:lnTo>
                    <a:pt x="2248" y="3428"/>
                  </a:ln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8"/>
            <p:cNvSpPr>
              <a:spLocks/>
            </p:cNvSpPr>
            <p:nvPr/>
          </p:nvSpPr>
          <p:spPr bwMode="auto">
            <a:xfrm>
              <a:off x="2457450" y="3954463"/>
              <a:ext cx="304800" cy="530225"/>
            </a:xfrm>
            <a:custGeom>
              <a:avLst/>
              <a:gdLst>
                <a:gd name="T0" fmla="*/ 2 w 1252"/>
                <a:gd name="T1" fmla="*/ 33 h 2181"/>
                <a:gd name="T2" fmla="*/ 201 w 1252"/>
                <a:gd name="T3" fmla="*/ 1735 h 2181"/>
                <a:gd name="T4" fmla="*/ 418 w 1252"/>
                <a:gd name="T5" fmla="*/ 2111 h 2181"/>
                <a:gd name="T6" fmla="*/ 767 w 1252"/>
                <a:gd name="T7" fmla="*/ 2066 h 2181"/>
                <a:gd name="T8" fmla="*/ 862 w 1252"/>
                <a:gd name="T9" fmla="*/ 2057 h 2181"/>
                <a:gd name="T10" fmla="*/ 1252 w 1252"/>
                <a:gd name="T11" fmla="*/ 1954 h 2181"/>
                <a:gd name="T12" fmla="*/ 0 w 1252"/>
                <a:gd name="T13" fmla="*/ 0 h 2181"/>
                <a:gd name="T14" fmla="*/ 2 w 1252"/>
                <a:gd name="T15" fmla="*/ 33 h 2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2" h="2181">
                  <a:moveTo>
                    <a:pt x="2" y="33"/>
                  </a:moveTo>
                  <a:cubicBezTo>
                    <a:pt x="201" y="1735"/>
                    <a:pt x="201" y="1735"/>
                    <a:pt x="201" y="1735"/>
                  </a:cubicBezTo>
                  <a:cubicBezTo>
                    <a:pt x="219" y="1885"/>
                    <a:pt x="297" y="2021"/>
                    <a:pt x="418" y="2111"/>
                  </a:cubicBezTo>
                  <a:cubicBezTo>
                    <a:pt x="513" y="2181"/>
                    <a:pt x="651" y="2066"/>
                    <a:pt x="767" y="2066"/>
                  </a:cubicBezTo>
                  <a:cubicBezTo>
                    <a:pt x="799" y="2066"/>
                    <a:pt x="831" y="2063"/>
                    <a:pt x="862" y="2057"/>
                  </a:cubicBezTo>
                  <a:cubicBezTo>
                    <a:pt x="1252" y="1954"/>
                    <a:pt x="1252" y="1954"/>
                    <a:pt x="1252" y="1954"/>
                  </a:cubicBezTo>
                  <a:cubicBezTo>
                    <a:pt x="709" y="1401"/>
                    <a:pt x="280" y="737"/>
                    <a:pt x="0" y="0"/>
                  </a:cubicBezTo>
                  <a:cubicBezTo>
                    <a:pt x="0" y="11"/>
                    <a:pt x="1" y="22"/>
                    <a:pt x="2" y="33"/>
                  </a:cubicBez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9"/>
            <p:cNvSpPr>
              <a:spLocks/>
            </p:cNvSpPr>
            <p:nvPr/>
          </p:nvSpPr>
          <p:spPr bwMode="auto">
            <a:xfrm>
              <a:off x="2452688" y="3521075"/>
              <a:ext cx="1646237" cy="1320800"/>
            </a:xfrm>
            <a:custGeom>
              <a:avLst/>
              <a:gdLst>
                <a:gd name="T0" fmla="*/ 6721 w 6756"/>
                <a:gd name="T1" fmla="*/ 5255 h 5433"/>
                <a:gd name="T2" fmla="*/ 6756 w 6756"/>
                <a:gd name="T3" fmla="*/ 4368 h 5433"/>
                <a:gd name="T4" fmla="*/ 6520 w 6756"/>
                <a:gd name="T5" fmla="*/ 3899 h 5433"/>
                <a:gd name="T6" fmla="*/ 6334 w 6756"/>
                <a:gd name="T7" fmla="*/ 3625 h 5433"/>
                <a:gd name="T8" fmla="*/ 5334 w 6756"/>
                <a:gd name="T9" fmla="*/ 1647 h 5433"/>
                <a:gd name="T10" fmla="*/ 5572 w 6756"/>
                <a:gd name="T11" fmla="*/ 1200 h 5433"/>
                <a:gd name="T12" fmla="*/ 5215 w 6756"/>
                <a:gd name="T13" fmla="*/ 1111 h 5433"/>
                <a:gd name="T14" fmla="*/ 5475 w 6756"/>
                <a:gd name="T15" fmla="*/ 42 h 5433"/>
                <a:gd name="T16" fmla="*/ 5540 w 6756"/>
                <a:gd name="T17" fmla="*/ 4 h 5433"/>
                <a:gd name="T18" fmla="*/ 5537 w 6756"/>
                <a:gd name="T19" fmla="*/ 0 h 5433"/>
                <a:gd name="T20" fmla="*/ 5101 w 6756"/>
                <a:gd name="T21" fmla="*/ 116 h 5433"/>
                <a:gd name="T22" fmla="*/ 5101 w 6756"/>
                <a:gd name="T23" fmla="*/ 116 h 5433"/>
                <a:gd name="T24" fmla="*/ 4552 w 6756"/>
                <a:gd name="T25" fmla="*/ 116 h 5433"/>
                <a:gd name="T26" fmla="*/ 4553 w 6756"/>
                <a:gd name="T27" fmla="*/ 119 h 5433"/>
                <a:gd name="T28" fmla="*/ 4542 w 6756"/>
                <a:gd name="T29" fmla="*/ 119 h 5433"/>
                <a:gd name="T30" fmla="*/ 3891 w 6756"/>
                <a:gd name="T31" fmla="*/ 770 h 5433"/>
                <a:gd name="T32" fmla="*/ 3910 w 6756"/>
                <a:gd name="T33" fmla="*/ 924 h 5433"/>
                <a:gd name="T34" fmla="*/ 3094 w 6756"/>
                <a:gd name="T35" fmla="*/ 2488 h 5433"/>
                <a:gd name="T36" fmla="*/ 1517 w 6756"/>
                <a:gd name="T37" fmla="*/ 2766 h 5433"/>
                <a:gd name="T38" fmla="*/ 1237 w 6756"/>
                <a:gd name="T39" fmla="*/ 2816 h 5433"/>
                <a:gd name="T40" fmla="*/ 1130 w 6756"/>
                <a:gd name="T41" fmla="*/ 1900 h 5433"/>
                <a:gd name="T42" fmla="*/ 977 w 6756"/>
                <a:gd name="T43" fmla="*/ 1397 h 5433"/>
                <a:gd name="T44" fmla="*/ 597 w 6756"/>
                <a:gd name="T45" fmla="*/ 1207 h 5433"/>
                <a:gd name="T46" fmla="*/ 498 w 6756"/>
                <a:gd name="T47" fmla="*/ 1209 h 5433"/>
                <a:gd name="T48" fmla="*/ 16 w 6756"/>
                <a:gd name="T49" fmla="*/ 1783 h 5433"/>
                <a:gd name="T50" fmla="*/ 1268 w 6756"/>
                <a:gd name="T51" fmla="*/ 3737 h 5433"/>
                <a:gd name="T52" fmla="*/ 1766 w 6756"/>
                <a:gd name="T53" fmla="*/ 3604 h 5433"/>
                <a:gd name="T54" fmla="*/ 2086 w 6756"/>
                <a:gd name="T55" fmla="*/ 3547 h 5433"/>
                <a:gd name="T56" fmla="*/ 3550 w 6756"/>
                <a:gd name="T57" fmla="*/ 3519 h 5433"/>
                <a:gd name="T58" fmla="*/ 3940 w 6756"/>
                <a:gd name="T59" fmla="*/ 3233 h 5433"/>
                <a:gd name="T60" fmla="*/ 4542 w 6756"/>
                <a:gd name="T61" fmla="*/ 2077 h 5433"/>
                <a:gd name="T62" fmla="*/ 4531 w 6756"/>
                <a:gd name="T63" fmla="*/ 2296 h 5433"/>
                <a:gd name="T64" fmla="*/ 4531 w 6756"/>
                <a:gd name="T65" fmla="*/ 2360 h 5433"/>
                <a:gd name="T66" fmla="*/ 4484 w 6756"/>
                <a:gd name="T67" fmla="*/ 3919 h 5433"/>
                <a:gd name="T68" fmla="*/ 4472 w 6756"/>
                <a:gd name="T69" fmla="*/ 5372 h 5433"/>
                <a:gd name="T70" fmla="*/ 5306 w 6756"/>
                <a:gd name="T71" fmla="*/ 5433 h 5433"/>
                <a:gd name="T72" fmla="*/ 6721 w 6756"/>
                <a:gd name="T73" fmla="*/ 5255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756" h="5433">
                  <a:moveTo>
                    <a:pt x="6721" y="5255"/>
                  </a:moveTo>
                  <a:cubicBezTo>
                    <a:pt x="6756" y="4368"/>
                    <a:pt x="6756" y="4368"/>
                    <a:pt x="6756" y="4368"/>
                  </a:cubicBezTo>
                  <a:cubicBezTo>
                    <a:pt x="6520" y="3899"/>
                    <a:pt x="6520" y="3899"/>
                    <a:pt x="6520" y="3899"/>
                  </a:cubicBezTo>
                  <a:cubicBezTo>
                    <a:pt x="6334" y="3625"/>
                    <a:pt x="6334" y="3625"/>
                    <a:pt x="6334" y="3625"/>
                  </a:cubicBezTo>
                  <a:cubicBezTo>
                    <a:pt x="5334" y="1647"/>
                    <a:pt x="5334" y="1647"/>
                    <a:pt x="5334" y="1647"/>
                  </a:cubicBezTo>
                  <a:cubicBezTo>
                    <a:pt x="5572" y="1200"/>
                    <a:pt x="5572" y="1200"/>
                    <a:pt x="5572" y="1200"/>
                  </a:cubicBezTo>
                  <a:cubicBezTo>
                    <a:pt x="5215" y="1111"/>
                    <a:pt x="5215" y="1111"/>
                    <a:pt x="5215" y="1111"/>
                  </a:cubicBezTo>
                  <a:cubicBezTo>
                    <a:pt x="5475" y="42"/>
                    <a:pt x="5475" y="42"/>
                    <a:pt x="5475" y="42"/>
                  </a:cubicBezTo>
                  <a:cubicBezTo>
                    <a:pt x="5540" y="4"/>
                    <a:pt x="5540" y="4"/>
                    <a:pt x="5540" y="4"/>
                  </a:cubicBezTo>
                  <a:cubicBezTo>
                    <a:pt x="5539" y="3"/>
                    <a:pt x="5538" y="2"/>
                    <a:pt x="5537" y="0"/>
                  </a:cubicBezTo>
                  <a:cubicBezTo>
                    <a:pt x="5405" y="67"/>
                    <a:pt x="5257" y="108"/>
                    <a:pt x="5101" y="116"/>
                  </a:cubicBezTo>
                  <a:cubicBezTo>
                    <a:pt x="5101" y="116"/>
                    <a:pt x="5101" y="116"/>
                    <a:pt x="5101" y="116"/>
                  </a:cubicBezTo>
                  <a:cubicBezTo>
                    <a:pt x="4552" y="116"/>
                    <a:pt x="4552" y="116"/>
                    <a:pt x="4552" y="116"/>
                  </a:cubicBezTo>
                  <a:cubicBezTo>
                    <a:pt x="4552" y="117"/>
                    <a:pt x="4553" y="118"/>
                    <a:pt x="4553" y="119"/>
                  </a:cubicBezTo>
                  <a:cubicBezTo>
                    <a:pt x="4549" y="119"/>
                    <a:pt x="4546" y="119"/>
                    <a:pt x="4542" y="119"/>
                  </a:cubicBezTo>
                  <a:cubicBezTo>
                    <a:pt x="4183" y="119"/>
                    <a:pt x="3891" y="410"/>
                    <a:pt x="3891" y="770"/>
                  </a:cubicBezTo>
                  <a:cubicBezTo>
                    <a:pt x="3891" y="823"/>
                    <a:pt x="3898" y="874"/>
                    <a:pt x="3910" y="924"/>
                  </a:cubicBezTo>
                  <a:cubicBezTo>
                    <a:pt x="3094" y="2488"/>
                    <a:pt x="3094" y="2488"/>
                    <a:pt x="3094" y="2488"/>
                  </a:cubicBezTo>
                  <a:cubicBezTo>
                    <a:pt x="1517" y="2766"/>
                    <a:pt x="1517" y="2766"/>
                    <a:pt x="1517" y="2766"/>
                  </a:cubicBezTo>
                  <a:cubicBezTo>
                    <a:pt x="1237" y="2816"/>
                    <a:pt x="1237" y="2816"/>
                    <a:pt x="1237" y="2816"/>
                  </a:cubicBezTo>
                  <a:cubicBezTo>
                    <a:pt x="1130" y="1900"/>
                    <a:pt x="1130" y="1900"/>
                    <a:pt x="1130" y="1900"/>
                  </a:cubicBezTo>
                  <a:cubicBezTo>
                    <a:pt x="1071" y="1735"/>
                    <a:pt x="1020" y="1567"/>
                    <a:pt x="977" y="1397"/>
                  </a:cubicBezTo>
                  <a:cubicBezTo>
                    <a:pt x="883" y="1287"/>
                    <a:pt x="747" y="1216"/>
                    <a:pt x="597" y="1207"/>
                  </a:cubicBezTo>
                  <a:cubicBezTo>
                    <a:pt x="565" y="1205"/>
                    <a:pt x="532" y="1205"/>
                    <a:pt x="498" y="1209"/>
                  </a:cubicBezTo>
                  <a:cubicBezTo>
                    <a:pt x="209" y="1243"/>
                    <a:pt x="0" y="1496"/>
                    <a:pt x="16" y="1783"/>
                  </a:cubicBezTo>
                  <a:cubicBezTo>
                    <a:pt x="296" y="2520"/>
                    <a:pt x="725" y="3184"/>
                    <a:pt x="1268" y="3737"/>
                  </a:cubicBezTo>
                  <a:cubicBezTo>
                    <a:pt x="1766" y="3604"/>
                    <a:pt x="1766" y="3604"/>
                    <a:pt x="1766" y="3604"/>
                  </a:cubicBezTo>
                  <a:cubicBezTo>
                    <a:pt x="2086" y="3547"/>
                    <a:pt x="2086" y="3547"/>
                    <a:pt x="2086" y="3547"/>
                  </a:cubicBezTo>
                  <a:cubicBezTo>
                    <a:pt x="3550" y="3519"/>
                    <a:pt x="3550" y="3519"/>
                    <a:pt x="3550" y="3519"/>
                  </a:cubicBezTo>
                  <a:cubicBezTo>
                    <a:pt x="3717" y="3489"/>
                    <a:pt x="3861" y="3384"/>
                    <a:pt x="3940" y="3233"/>
                  </a:cubicBezTo>
                  <a:cubicBezTo>
                    <a:pt x="4542" y="2077"/>
                    <a:pt x="4542" y="2077"/>
                    <a:pt x="4542" y="2077"/>
                  </a:cubicBezTo>
                  <a:cubicBezTo>
                    <a:pt x="4539" y="2154"/>
                    <a:pt x="4535" y="2228"/>
                    <a:pt x="4531" y="2296"/>
                  </a:cubicBezTo>
                  <a:cubicBezTo>
                    <a:pt x="4531" y="2360"/>
                    <a:pt x="4531" y="2360"/>
                    <a:pt x="4531" y="2360"/>
                  </a:cubicBezTo>
                  <a:cubicBezTo>
                    <a:pt x="4484" y="3919"/>
                    <a:pt x="4484" y="3919"/>
                    <a:pt x="4484" y="3919"/>
                  </a:cubicBezTo>
                  <a:cubicBezTo>
                    <a:pt x="4472" y="5372"/>
                    <a:pt x="4472" y="5372"/>
                    <a:pt x="4472" y="5372"/>
                  </a:cubicBezTo>
                  <a:cubicBezTo>
                    <a:pt x="4744" y="5412"/>
                    <a:pt x="5023" y="5433"/>
                    <a:pt x="5306" y="5433"/>
                  </a:cubicBezTo>
                  <a:cubicBezTo>
                    <a:pt x="5795" y="5433"/>
                    <a:pt x="6269" y="5371"/>
                    <a:pt x="6721" y="5255"/>
                  </a:cubicBez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 name="Freeform 10"/>
            <p:cNvSpPr>
              <a:spLocks/>
            </p:cNvSpPr>
            <p:nvPr/>
          </p:nvSpPr>
          <p:spPr bwMode="auto">
            <a:xfrm>
              <a:off x="4090988" y="4583113"/>
              <a:ext cx="25400" cy="215900"/>
            </a:xfrm>
            <a:custGeom>
              <a:avLst/>
              <a:gdLst>
                <a:gd name="T0" fmla="*/ 13 w 106"/>
                <a:gd name="T1" fmla="*/ 883 h 887"/>
                <a:gd name="T2" fmla="*/ 106 w 106"/>
                <a:gd name="T3" fmla="*/ 141 h 887"/>
                <a:gd name="T4" fmla="*/ 35 w 106"/>
                <a:gd name="T5" fmla="*/ 0 h 887"/>
                <a:gd name="T6" fmla="*/ 0 w 106"/>
                <a:gd name="T7" fmla="*/ 887 h 887"/>
                <a:gd name="T8" fmla="*/ 13 w 106"/>
                <a:gd name="T9" fmla="*/ 883 h 887"/>
              </a:gdLst>
              <a:ahLst/>
              <a:cxnLst>
                <a:cxn ang="0">
                  <a:pos x="T0" y="T1"/>
                </a:cxn>
                <a:cxn ang="0">
                  <a:pos x="T2" y="T3"/>
                </a:cxn>
                <a:cxn ang="0">
                  <a:pos x="T4" y="T5"/>
                </a:cxn>
                <a:cxn ang="0">
                  <a:pos x="T6" y="T7"/>
                </a:cxn>
                <a:cxn ang="0">
                  <a:pos x="T8" y="T9"/>
                </a:cxn>
              </a:cxnLst>
              <a:rect l="0" t="0" r="r" b="b"/>
              <a:pathLst>
                <a:path w="106" h="887">
                  <a:moveTo>
                    <a:pt x="13" y="883"/>
                  </a:moveTo>
                  <a:cubicBezTo>
                    <a:pt x="106" y="141"/>
                    <a:pt x="106" y="141"/>
                    <a:pt x="106" y="141"/>
                  </a:cubicBezTo>
                  <a:cubicBezTo>
                    <a:pt x="35" y="0"/>
                    <a:pt x="35" y="0"/>
                    <a:pt x="35" y="0"/>
                  </a:cubicBezTo>
                  <a:cubicBezTo>
                    <a:pt x="0" y="887"/>
                    <a:pt x="0" y="887"/>
                    <a:pt x="0" y="887"/>
                  </a:cubicBezTo>
                  <a:cubicBezTo>
                    <a:pt x="4" y="885"/>
                    <a:pt x="9" y="884"/>
                    <a:pt x="13" y="883"/>
                  </a:cubicBez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 name="Freeform 11"/>
            <p:cNvSpPr>
              <a:spLocks/>
            </p:cNvSpPr>
            <p:nvPr/>
          </p:nvSpPr>
          <p:spPr bwMode="auto">
            <a:xfrm>
              <a:off x="3749675" y="3406775"/>
              <a:ext cx="668337" cy="131762"/>
            </a:xfrm>
            <a:custGeom>
              <a:avLst/>
              <a:gdLst>
                <a:gd name="T0" fmla="*/ 2733 w 2739"/>
                <a:gd name="T1" fmla="*/ 527 h 543"/>
                <a:gd name="T2" fmla="*/ 1437 w 2739"/>
                <a:gd name="T3" fmla="*/ 0 h 543"/>
                <a:gd name="T4" fmla="*/ 0 w 2739"/>
                <a:gd name="T5" fmla="*/ 543 h 543"/>
                <a:gd name="T6" fmla="*/ 0 w 2739"/>
                <a:gd name="T7" fmla="*/ 543 h 543"/>
                <a:gd name="T8" fmla="*/ 282 w 2739"/>
                <a:gd name="T9" fmla="*/ 427 h 543"/>
                <a:gd name="T10" fmla="*/ 1437 w 2739"/>
                <a:gd name="T11" fmla="*/ 122 h 543"/>
                <a:gd name="T12" fmla="*/ 2461 w 2739"/>
                <a:gd name="T13" fmla="*/ 415 h 543"/>
                <a:gd name="T14" fmla="*/ 2739 w 2739"/>
                <a:gd name="T15" fmla="*/ 536 h 543"/>
                <a:gd name="T16" fmla="*/ 2733 w 2739"/>
                <a:gd name="T17" fmla="*/ 527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9" h="543">
                  <a:moveTo>
                    <a:pt x="2733" y="527"/>
                  </a:moveTo>
                  <a:cubicBezTo>
                    <a:pt x="2479" y="178"/>
                    <a:pt x="2043" y="0"/>
                    <a:pt x="1437" y="0"/>
                  </a:cubicBezTo>
                  <a:cubicBezTo>
                    <a:pt x="751" y="0"/>
                    <a:pt x="267" y="183"/>
                    <a:pt x="0" y="543"/>
                  </a:cubicBezTo>
                  <a:cubicBezTo>
                    <a:pt x="0" y="543"/>
                    <a:pt x="0" y="543"/>
                    <a:pt x="0" y="543"/>
                  </a:cubicBezTo>
                  <a:cubicBezTo>
                    <a:pt x="52" y="529"/>
                    <a:pt x="155" y="495"/>
                    <a:pt x="282" y="427"/>
                  </a:cubicBezTo>
                  <a:cubicBezTo>
                    <a:pt x="543" y="224"/>
                    <a:pt x="929" y="122"/>
                    <a:pt x="1437" y="122"/>
                  </a:cubicBezTo>
                  <a:cubicBezTo>
                    <a:pt x="1879" y="122"/>
                    <a:pt x="2223" y="220"/>
                    <a:pt x="2461" y="415"/>
                  </a:cubicBezTo>
                  <a:cubicBezTo>
                    <a:pt x="2545" y="457"/>
                    <a:pt x="2670" y="508"/>
                    <a:pt x="2739" y="536"/>
                  </a:cubicBezTo>
                  <a:cubicBezTo>
                    <a:pt x="2737" y="533"/>
                    <a:pt x="2735" y="530"/>
                    <a:pt x="2733" y="527"/>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 name="Freeform 12"/>
            <p:cNvSpPr>
              <a:spLocks/>
            </p:cNvSpPr>
            <p:nvPr/>
          </p:nvSpPr>
          <p:spPr bwMode="auto">
            <a:xfrm>
              <a:off x="4083050" y="46386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264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 name="Freeform 13"/>
            <p:cNvSpPr>
              <a:spLocks/>
            </p:cNvSpPr>
            <p:nvPr/>
          </p:nvSpPr>
          <p:spPr bwMode="auto">
            <a:xfrm>
              <a:off x="2690813" y="3860800"/>
              <a:ext cx="38100" cy="122237"/>
            </a:xfrm>
            <a:custGeom>
              <a:avLst/>
              <a:gdLst>
                <a:gd name="T0" fmla="*/ 128 w 153"/>
                <a:gd name="T1" fmla="*/ 292 h 503"/>
                <a:gd name="T2" fmla="*/ 0 w 153"/>
                <a:gd name="T3" fmla="*/ 0 h 503"/>
                <a:gd name="T4" fmla="*/ 153 w 153"/>
                <a:gd name="T5" fmla="*/ 503 h 503"/>
                <a:gd name="T6" fmla="*/ 128 w 153"/>
                <a:gd name="T7" fmla="*/ 292 h 503"/>
              </a:gdLst>
              <a:ahLst/>
              <a:cxnLst>
                <a:cxn ang="0">
                  <a:pos x="T0" y="T1"/>
                </a:cxn>
                <a:cxn ang="0">
                  <a:pos x="T2" y="T3"/>
                </a:cxn>
                <a:cxn ang="0">
                  <a:pos x="T4" y="T5"/>
                </a:cxn>
                <a:cxn ang="0">
                  <a:pos x="T6" y="T7"/>
                </a:cxn>
              </a:cxnLst>
              <a:rect l="0" t="0" r="r" b="b"/>
              <a:pathLst>
                <a:path w="153" h="503">
                  <a:moveTo>
                    <a:pt x="128" y="292"/>
                  </a:moveTo>
                  <a:cubicBezTo>
                    <a:pt x="115" y="180"/>
                    <a:pt x="68" y="79"/>
                    <a:pt x="0" y="0"/>
                  </a:cubicBezTo>
                  <a:cubicBezTo>
                    <a:pt x="43" y="170"/>
                    <a:pt x="94" y="338"/>
                    <a:pt x="153" y="503"/>
                  </a:cubicBezTo>
                  <a:lnTo>
                    <a:pt x="128" y="292"/>
                  </a:ln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 name="Freeform 14"/>
            <p:cNvSpPr>
              <a:spLocks/>
            </p:cNvSpPr>
            <p:nvPr/>
          </p:nvSpPr>
          <p:spPr bwMode="auto">
            <a:xfrm>
              <a:off x="4087813" y="4573588"/>
              <a:ext cx="12700" cy="20637"/>
            </a:xfrm>
            <a:custGeom>
              <a:avLst/>
              <a:gdLst>
                <a:gd name="T0" fmla="*/ 8 w 8"/>
                <a:gd name="T1" fmla="*/ 2 h 13"/>
                <a:gd name="T2" fmla="*/ 8 w 8"/>
                <a:gd name="T3" fmla="*/ 0 h 13"/>
                <a:gd name="T4" fmla="*/ 0 w 8"/>
                <a:gd name="T5" fmla="*/ 0 h 13"/>
                <a:gd name="T6" fmla="*/ 0 w 8"/>
                <a:gd name="T7" fmla="*/ 3 h 13"/>
                <a:gd name="T8" fmla="*/ 4 w 8"/>
                <a:gd name="T9" fmla="*/ 13 h 13"/>
                <a:gd name="T10" fmla="*/ 8 w 8"/>
                <a:gd name="T11" fmla="*/ 2 h 13"/>
              </a:gdLst>
              <a:ahLst/>
              <a:cxnLst>
                <a:cxn ang="0">
                  <a:pos x="T0" y="T1"/>
                </a:cxn>
                <a:cxn ang="0">
                  <a:pos x="T2" y="T3"/>
                </a:cxn>
                <a:cxn ang="0">
                  <a:pos x="T4" y="T5"/>
                </a:cxn>
                <a:cxn ang="0">
                  <a:pos x="T6" y="T7"/>
                </a:cxn>
                <a:cxn ang="0">
                  <a:pos x="T8" y="T9"/>
                </a:cxn>
                <a:cxn ang="0">
                  <a:pos x="T10" y="T11"/>
                </a:cxn>
              </a:cxnLst>
              <a:rect l="0" t="0" r="r" b="b"/>
              <a:pathLst>
                <a:path w="8" h="13">
                  <a:moveTo>
                    <a:pt x="8" y="2"/>
                  </a:moveTo>
                  <a:lnTo>
                    <a:pt x="8" y="0"/>
                  </a:lnTo>
                  <a:lnTo>
                    <a:pt x="0" y="0"/>
                  </a:lnTo>
                  <a:lnTo>
                    <a:pt x="0" y="3"/>
                  </a:lnTo>
                  <a:lnTo>
                    <a:pt x="4" y="13"/>
                  </a:lnTo>
                  <a:lnTo>
                    <a:pt x="8" y="2"/>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15"/>
            <p:cNvSpPr>
              <a:spLocks/>
            </p:cNvSpPr>
            <p:nvPr/>
          </p:nvSpPr>
          <p:spPr bwMode="auto">
            <a:xfrm>
              <a:off x="4087813" y="4576763"/>
              <a:ext cx="12700" cy="17462"/>
            </a:xfrm>
            <a:custGeom>
              <a:avLst/>
              <a:gdLst>
                <a:gd name="T0" fmla="*/ 26 w 50"/>
                <a:gd name="T1" fmla="*/ 69 h 69"/>
                <a:gd name="T2" fmla="*/ 0 w 50"/>
                <a:gd name="T3" fmla="*/ 7 h 69"/>
                <a:gd name="T4" fmla="*/ 0 w 50"/>
                <a:gd name="T5" fmla="*/ 45 h 69"/>
                <a:gd name="T6" fmla="*/ 10 w 50"/>
                <a:gd name="T7" fmla="*/ 45 h 69"/>
                <a:gd name="T8" fmla="*/ 50 w 50"/>
                <a:gd name="T9" fmla="*/ 45 h 69"/>
                <a:gd name="T10" fmla="*/ 50 w 50"/>
                <a:gd name="T11" fmla="*/ 0 h 69"/>
                <a:gd name="T12" fmla="*/ 26 w 50"/>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50" h="69">
                  <a:moveTo>
                    <a:pt x="26" y="69"/>
                  </a:moveTo>
                  <a:cubicBezTo>
                    <a:pt x="0" y="7"/>
                    <a:pt x="0" y="7"/>
                    <a:pt x="0" y="7"/>
                  </a:cubicBezTo>
                  <a:cubicBezTo>
                    <a:pt x="0" y="45"/>
                    <a:pt x="0" y="45"/>
                    <a:pt x="0" y="45"/>
                  </a:cubicBezTo>
                  <a:cubicBezTo>
                    <a:pt x="3" y="45"/>
                    <a:pt x="6" y="45"/>
                    <a:pt x="10" y="45"/>
                  </a:cubicBezTo>
                  <a:cubicBezTo>
                    <a:pt x="23" y="45"/>
                    <a:pt x="36" y="45"/>
                    <a:pt x="50" y="45"/>
                  </a:cubicBezTo>
                  <a:cubicBezTo>
                    <a:pt x="50" y="0"/>
                    <a:pt x="50" y="0"/>
                    <a:pt x="50" y="0"/>
                  </a:cubicBezTo>
                  <a:lnTo>
                    <a:pt x="26" y="69"/>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16"/>
            <p:cNvSpPr>
              <a:spLocks/>
            </p:cNvSpPr>
            <p:nvPr/>
          </p:nvSpPr>
          <p:spPr bwMode="auto">
            <a:xfrm>
              <a:off x="4629150" y="3943350"/>
              <a:ext cx="0" cy="1587"/>
            </a:xfrm>
            <a:custGeom>
              <a:avLst/>
              <a:gdLst>
                <a:gd name="T0" fmla="*/ 1 w 1"/>
                <a:gd name="T1" fmla="*/ 3 h 3"/>
                <a:gd name="T2" fmla="*/ 1 w 1"/>
                <a:gd name="T3" fmla="*/ 0 h 3"/>
                <a:gd name="T4" fmla="*/ 0 w 1"/>
                <a:gd name="T5" fmla="*/ 2 h 3"/>
                <a:gd name="T6" fmla="*/ 1 w 1"/>
                <a:gd name="T7" fmla="*/ 3 h 3"/>
              </a:gdLst>
              <a:ahLst/>
              <a:cxnLst>
                <a:cxn ang="0">
                  <a:pos x="T0" y="T1"/>
                </a:cxn>
                <a:cxn ang="0">
                  <a:pos x="T2" y="T3"/>
                </a:cxn>
                <a:cxn ang="0">
                  <a:pos x="T4" y="T5"/>
                </a:cxn>
                <a:cxn ang="0">
                  <a:pos x="T6" y="T7"/>
                </a:cxn>
              </a:cxnLst>
              <a:rect l="0" t="0" r="r" b="b"/>
              <a:pathLst>
                <a:path w="1" h="3">
                  <a:moveTo>
                    <a:pt x="1" y="3"/>
                  </a:moveTo>
                  <a:cubicBezTo>
                    <a:pt x="1" y="2"/>
                    <a:pt x="1" y="1"/>
                    <a:pt x="1" y="0"/>
                  </a:cubicBezTo>
                  <a:cubicBezTo>
                    <a:pt x="0" y="2"/>
                    <a:pt x="0" y="2"/>
                    <a:pt x="0" y="2"/>
                  </a:cubicBezTo>
                  <a:lnTo>
                    <a:pt x="1" y="3"/>
                  </a:lnTo>
                  <a:close/>
                </a:path>
              </a:pathLst>
            </a:custGeom>
            <a:solidFill>
              <a:srgbClr val="0B49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17"/>
            <p:cNvSpPr>
              <a:spLocks/>
            </p:cNvSpPr>
            <p:nvPr/>
          </p:nvSpPr>
          <p:spPr bwMode="auto">
            <a:xfrm>
              <a:off x="4083050" y="46386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4CC4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18"/>
            <p:cNvSpPr>
              <a:spLocks/>
            </p:cNvSpPr>
            <p:nvPr/>
          </p:nvSpPr>
          <p:spPr bwMode="auto">
            <a:xfrm>
              <a:off x="3871913" y="3314700"/>
              <a:ext cx="385762" cy="182562"/>
            </a:xfrm>
            <a:custGeom>
              <a:avLst/>
              <a:gdLst>
                <a:gd name="T0" fmla="*/ 1579 w 1579"/>
                <a:gd name="T1" fmla="*/ 219 h 750"/>
                <a:gd name="T2" fmla="*/ 1579 w 1579"/>
                <a:gd name="T3" fmla="*/ 220 h 750"/>
                <a:gd name="T4" fmla="*/ 1579 w 1579"/>
                <a:gd name="T5" fmla="*/ 0 h 750"/>
                <a:gd name="T6" fmla="*/ 237 w 1579"/>
                <a:gd name="T7" fmla="*/ 0 h 750"/>
                <a:gd name="T8" fmla="*/ 237 w 1579"/>
                <a:gd name="T9" fmla="*/ 318 h 750"/>
                <a:gd name="T10" fmla="*/ 232 w 1579"/>
                <a:gd name="T11" fmla="*/ 318 h 750"/>
                <a:gd name="T12" fmla="*/ 0 w 1579"/>
                <a:gd name="T13" fmla="*/ 650 h 750"/>
                <a:gd name="T14" fmla="*/ 1579 w 1579"/>
                <a:gd name="T15" fmla="*/ 219 h 7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9" h="750">
                  <a:moveTo>
                    <a:pt x="1579" y="219"/>
                  </a:moveTo>
                  <a:cubicBezTo>
                    <a:pt x="1579" y="220"/>
                    <a:pt x="1579" y="220"/>
                    <a:pt x="1579" y="220"/>
                  </a:cubicBezTo>
                  <a:cubicBezTo>
                    <a:pt x="1579" y="0"/>
                    <a:pt x="1579" y="0"/>
                    <a:pt x="1579" y="0"/>
                  </a:cubicBezTo>
                  <a:cubicBezTo>
                    <a:pt x="237" y="0"/>
                    <a:pt x="237" y="0"/>
                    <a:pt x="237" y="0"/>
                  </a:cubicBezTo>
                  <a:cubicBezTo>
                    <a:pt x="237" y="318"/>
                    <a:pt x="237" y="318"/>
                    <a:pt x="237" y="318"/>
                  </a:cubicBezTo>
                  <a:cubicBezTo>
                    <a:pt x="232" y="318"/>
                    <a:pt x="232" y="318"/>
                    <a:pt x="232" y="318"/>
                  </a:cubicBezTo>
                  <a:cubicBezTo>
                    <a:pt x="176" y="443"/>
                    <a:pt x="96" y="555"/>
                    <a:pt x="0" y="650"/>
                  </a:cubicBezTo>
                  <a:cubicBezTo>
                    <a:pt x="1048" y="750"/>
                    <a:pt x="1579" y="219"/>
                    <a:pt x="1579" y="219"/>
                  </a:cubicBezTo>
                  <a:close/>
                </a:path>
              </a:pathLst>
            </a:custGeom>
            <a:solidFill>
              <a:srgbClr val="D7AF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0" name="Freeform 19"/>
            <p:cNvSpPr>
              <a:spLocks/>
            </p:cNvSpPr>
            <p:nvPr/>
          </p:nvSpPr>
          <p:spPr bwMode="auto">
            <a:xfrm>
              <a:off x="3805238" y="3368675"/>
              <a:ext cx="565150" cy="338137"/>
            </a:xfrm>
            <a:custGeom>
              <a:avLst/>
              <a:gdLst>
                <a:gd name="T0" fmla="*/ 1853 w 2315"/>
                <a:gd name="T1" fmla="*/ 205 h 1390"/>
                <a:gd name="T2" fmla="*/ 1853 w 2315"/>
                <a:gd name="T3" fmla="*/ 1 h 1390"/>
                <a:gd name="T4" fmla="*/ 1853 w 2315"/>
                <a:gd name="T5" fmla="*/ 0 h 1390"/>
                <a:gd name="T6" fmla="*/ 274 w 2315"/>
                <a:gd name="T7" fmla="*/ 431 h 1390"/>
                <a:gd name="T8" fmla="*/ 0 w 2315"/>
                <a:gd name="T9" fmla="*/ 627 h 1390"/>
                <a:gd name="T10" fmla="*/ 511 w 2315"/>
                <a:gd name="T11" fmla="*/ 1074 h 1390"/>
                <a:gd name="T12" fmla="*/ 511 w 2315"/>
                <a:gd name="T13" fmla="*/ 1369 h 1390"/>
                <a:gd name="T14" fmla="*/ 512 w 2315"/>
                <a:gd name="T15" fmla="*/ 1369 h 1390"/>
                <a:gd name="T16" fmla="*/ 512 w 2315"/>
                <a:gd name="T17" fmla="*/ 1390 h 1390"/>
                <a:gd name="T18" fmla="*/ 1788 w 2315"/>
                <a:gd name="T19" fmla="*/ 1390 h 1390"/>
                <a:gd name="T20" fmla="*/ 1788 w 2315"/>
                <a:gd name="T21" fmla="*/ 1369 h 1390"/>
                <a:gd name="T22" fmla="*/ 1853 w 2315"/>
                <a:gd name="T23" fmla="*/ 1369 h 1390"/>
                <a:gd name="T24" fmla="*/ 1853 w 2315"/>
                <a:gd name="T25" fmla="*/ 1046 h 1390"/>
                <a:gd name="T26" fmla="*/ 2315 w 2315"/>
                <a:gd name="T27" fmla="*/ 623 h 1390"/>
                <a:gd name="T28" fmla="*/ 1853 w 2315"/>
                <a:gd name="T29" fmla="*/ 205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15" h="1390">
                  <a:moveTo>
                    <a:pt x="1853" y="205"/>
                  </a:moveTo>
                  <a:cubicBezTo>
                    <a:pt x="1853" y="1"/>
                    <a:pt x="1853" y="1"/>
                    <a:pt x="1853" y="1"/>
                  </a:cubicBezTo>
                  <a:cubicBezTo>
                    <a:pt x="1853" y="0"/>
                    <a:pt x="1853" y="0"/>
                    <a:pt x="1853" y="0"/>
                  </a:cubicBezTo>
                  <a:cubicBezTo>
                    <a:pt x="1853" y="0"/>
                    <a:pt x="1322" y="531"/>
                    <a:pt x="274" y="431"/>
                  </a:cubicBezTo>
                  <a:cubicBezTo>
                    <a:pt x="193" y="510"/>
                    <a:pt x="101" y="576"/>
                    <a:pt x="0" y="627"/>
                  </a:cubicBezTo>
                  <a:cubicBezTo>
                    <a:pt x="131" y="815"/>
                    <a:pt x="306" y="969"/>
                    <a:pt x="511" y="1074"/>
                  </a:cubicBezTo>
                  <a:cubicBezTo>
                    <a:pt x="511" y="1369"/>
                    <a:pt x="511" y="1369"/>
                    <a:pt x="511" y="1369"/>
                  </a:cubicBezTo>
                  <a:cubicBezTo>
                    <a:pt x="512" y="1369"/>
                    <a:pt x="512" y="1369"/>
                    <a:pt x="512" y="1369"/>
                  </a:cubicBezTo>
                  <a:cubicBezTo>
                    <a:pt x="512" y="1390"/>
                    <a:pt x="512" y="1390"/>
                    <a:pt x="512" y="1390"/>
                  </a:cubicBezTo>
                  <a:cubicBezTo>
                    <a:pt x="1788" y="1390"/>
                    <a:pt x="1788" y="1390"/>
                    <a:pt x="1788" y="1390"/>
                  </a:cubicBezTo>
                  <a:cubicBezTo>
                    <a:pt x="1788" y="1369"/>
                    <a:pt x="1788" y="1369"/>
                    <a:pt x="1788" y="1369"/>
                  </a:cubicBezTo>
                  <a:cubicBezTo>
                    <a:pt x="1853" y="1369"/>
                    <a:pt x="1853" y="1369"/>
                    <a:pt x="1853" y="1369"/>
                  </a:cubicBezTo>
                  <a:cubicBezTo>
                    <a:pt x="1853" y="1046"/>
                    <a:pt x="1853" y="1046"/>
                    <a:pt x="1853" y="1046"/>
                  </a:cubicBezTo>
                  <a:cubicBezTo>
                    <a:pt x="2037" y="941"/>
                    <a:pt x="2195" y="796"/>
                    <a:pt x="2315" y="623"/>
                  </a:cubicBezTo>
                  <a:cubicBezTo>
                    <a:pt x="2124" y="531"/>
                    <a:pt x="1963" y="386"/>
                    <a:pt x="1853" y="205"/>
                  </a:cubicBezTo>
                  <a:close/>
                </a:path>
              </a:pathLst>
            </a:custGeom>
            <a:solidFill>
              <a:srgbClr val="F3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20"/>
            <p:cNvSpPr>
              <a:spLocks/>
            </p:cNvSpPr>
            <p:nvPr/>
          </p:nvSpPr>
          <p:spPr bwMode="auto">
            <a:xfrm>
              <a:off x="3865563" y="3575050"/>
              <a:ext cx="452437" cy="1019175"/>
            </a:xfrm>
            <a:custGeom>
              <a:avLst/>
              <a:gdLst>
                <a:gd name="T0" fmla="*/ 1858 w 1858"/>
                <a:gd name="T1" fmla="*/ 0 h 4188"/>
                <a:gd name="T2" fmla="*/ 897 w 1858"/>
                <a:gd name="T3" fmla="*/ 378 h 4188"/>
                <a:gd name="T4" fmla="*/ 0 w 1858"/>
                <a:gd name="T5" fmla="*/ 55 h 4188"/>
                <a:gd name="T6" fmla="*/ 936 w 1858"/>
                <a:gd name="T7" fmla="*/ 4188 h 4188"/>
                <a:gd name="T8" fmla="*/ 1858 w 1858"/>
                <a:gd name="T9" fmla="*/ 0 h 4188"/>
              </a:gdLst>
              <a:ahLst/>
              <a:cxnLst>
                <a:cxn ang="0">
                  <a:pos x="T0" y="T1"/>
                </a:cxn>
                <a:cxn ang="0">
                  <a:pos x="T2" y="T3"/>
                </a:cxn>
                <a:cxn ang="0">
                  <a:pos x="T4" y="T5"/>
                </a:cxn>
                <a:cxn ang="0">
                  <a:pos x="T6" y="T7"/>
                </a:cxn>
                <a:cxn ang="0">
                  <a:pos x="T8" y="T9"/>
                </a:cxn>
              </a:cxnLst>
              <a:rect l="0" t="0" r="r" b="b"/>
              <a:pathLst>
                <a:path w="1858" h="4188">
                  <a:moveTo>
                    <a:pt x="1858" y="0"/>
                  </a:moveTo>
                  <a:cubicBezTo>
                    <a:pt x="1606" y="234"/>
                    <a:pt x="1269" y="378"/>
                    <a:pt x="897" y="378"/>
                  </a:cubicBezTo>
                  <a:cubicBezTo>
                    <a:pt x="556" y="378"/>
                    <a:pt x="244" y="257"/>
                    <a:pt x="0" y="55"/>
                  </a:cubicBezTo>
                  <a:cubicBezTo>
                    <a:pt x="936" y="4188"/>
                    <a:pt x="936" y="4188"/>
                    <a:pt x="936" y="4188"/>
                  </a:cubicBezTo>
                  <a:lnTo>
                    <a:pt x="1858" y="0"/>
                  </a:lnTo>
                  <a:close/>
                </a:path>
              </a:pathLst>
            </a:custGeom>
            <a:solidFill>
              <a:srgbClr val="D1D4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2" name="Freeform 21"/>
            <p:cNvSpPr>
              <a:spLocks/>
            </p:cNvSpPr>
            <p:nvPr/>
          </p:nvSpPr>
          <p:spPr bwMode="auto">
            <a:xfrm>
              <a:off x="3978275" y="3716338"/>
              <a:ext cx="225425" cy="876300"/>
            </a:xfrm>
            <a:custGeom>
              <a:avLst/>
              <a:gdLst>
                <a:gd name="T0" fmla="*/ 110 w 142"/>
                <a:gd name="T1" fmla="*/ 449 h 552"/>
                <a:gd name="T2" fmla="*/ 142 w 142"/>
                <a:gd name="T3" fmla="*/ 370 h 552"/>
                <a:gd name="T4" fmla="*/ 103 w 142"/>
                <a:gd name="T5" fmla="*/ 10 h 552"/>
                <a:gd name="T6" fmla="*/ 73 w 142"/>
                <a:gd name="T7" fmla="*/ 1 h 552"/>
                <a:gd name="T8" fmla="*/ 73 w 142"/>
                <a:gd name="T9" fmla="*/ 0 h 552"/>
                <a:gd name="T10" fmla="*/ 72 w 142"/>
                <a:gd name="T11" fmla="*/ 1 h 552"/>
                <a:gd name="T12" fmla="*/ 72 w 142"/>
                <a:gd name="T13" fmla="*/ 0 h 552"/>
                <a:gd name="T14" fmla="*/ 72 w 142"/>
                <a:gd name="T15" fmla="*/ 1 h 552"/>
                <a:gd name="T16" fmla="*/ 41 w 142"/>
                <a:gd name="T17" fmla="*/ 10 h 552"/>
                <a:gd name="T18" fmla="*/ 0 w 142"/>
                <a:gd name="T19" fmla="*/ 394 h 552"/>
                <a:gd name="T20" fmla="*/ 49 w 142"/>
                <a:gd name="T21" fmla="*/ 486 h 552"/>
                <a:gd name="T22" fmla="*/ 72 w 142"/>
                <a:gd name="T23" fmla="*/ 552 h 552"/>
                <a:gd name="T24" fmla="*/ 80 w 142"/>
                <a:gd name="T25" fmla="*/ 538 h 552"/>
                <a:gd name="T26" fmla="*/ 99 w 142"/>
                <a:gd name="T27" fmla="*/ 484 h 552"/>
                <a:gd name="T28" fmla="*/ 110 w 142"/>
                <a:gd name="T29" fmla="*/ 449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552">
                  <a:moveTo>
                    <a:pt x="110" y="449"/>
                  </a:moveTo>
                  <a:lnTo>
                    <a:pt x="142" y="370"/>
                  </a:lnTo>
                  <a:lnTo>
                    <a:pt x="103" y="10"/>
                  </a:lnTo>
                  <a:lnTo>
                    <a:pt x="73" y="1"/>
                  </a:lnTo>
                  <a:lnTo>
                    <a:pt x="73" y="0"/>
                  </a:lnTo>
                  <a:lnTo>
                    <a:pt x="72" y="1"/>
                  </a:lnTo>
                  <a:lnTo>
                    <a:pt x="72" y="0"/>
                  </a:lnTo>
                  <a:lnTo>
                    <a:pt x="72" y="1"/>
                  </a:lnTo>
                  <a:lnTo>
                    <a:pt x="41" y="10"/>
                  </a:lnTo>
                  <a:lnTo>
                    <a:pt x="0" y="394"/>
                  </a:lnTo>
                  <a:lnTo>
                    <a:pt x="49" y="486"/>
                  </a:lnTo>
                  <a:lnTo>
                    <a:pt x="72" y="552"/>
                  </a:lnTo>
                  <a:lnTo>
                    <a:pt x="80" y="538"/>
                  </a:lnTo>
                  <a:lnTo>
                    <a:pt x="99" y="484"/>
                  </a:lnTo>
                  <a:lnTo>
                    <a:pt x="110" y="449"/>
                  </a:lnTo>
                  <a:close/>
                </a:path>
              </a:pathLst>
            </a:custGeom>
            <a:solidFill>
              <a:srgbClr val="435C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3" name="Freeform 22"/>
            <p:cNvSpPr>
              <a:spLocks/>
            </p:cNvSpPr>
            <p:nvPr/>
          </p:nvSpPr>
          <p:spPr bwMode="auto">
            <a:xfrm>
              <a:off x="4000500" y="3627438"/>
              <a:ext cx="180975" cy="111125"/>
            </a:xfrm>
            <a:custGeom>
              <a:avLst/>
              <a:gdLst>
                <a:gd name="T0" fmla="*/ 105 w 114"/>
                <a:gd name="T1" fmla="*/ 7 h 70"/>
                <a:gd name="T2" fmla="*/ 57 w 114"/>
                <a:gd name="T3" fmla="*/ 0 h 70"/>
                <a:gd name="T4" fmla="*/ 9 w 114"/>
                <a:gd name="T5" fmla="*/ 7 h 70"/>
                <a:gd name="T6" fmla="*/ 0 w 114"/>
                <a:gd name="T7" fmla="*/ 33 h 70"/>
                <a:gd name="T8" fmla="*/ 23 w 114"/>
                <a:gd name="T9" fmla="*/ 69 h 70"/>
                <a:gd name="T10" fmla="*/ 57 w 114"/>
                <a:gd name="T11" fmla="*/ 70 h 70"/>
                <a:gd name="T12" fmla="*/ 92 w 114"/>
                <a:gd name="T13" fmla="*/ 69 h 70"/>
                <a:gd name="T14" fmla="*/ 114 w 114"/>
                <a:gd name="T15" fmla="*/ 33 h 70"/>
                <a:gd name="T16" fmla="*/ 105 w 114"/>
                <a:gd name="T1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70">
                  <a:moveTo>
                    <a:pt x="105" y="7"/>
                  </a:moveTo>
                  <a:lnTo>
                    <a:pt x="57" y="0"/>
                  </a:lnTo>
                  <a:lnTo>
                    <a:pt x="9" y="7"/>
                  </a:lnTo>
                  <a:lnTo>
                    <a:pt x="0" y="33"/>
                  </a:lnTo>
                  <a:lnTo>
                    <a:pt x="23" y="69"/>
                  </a:lnTo>
                  <a:lnTo>
                    <a:pt x="57" y="70"/>
                  </a:lnTo>
                  <a:lnTo>
                    <a:pt x="92" y="69"/>
                  </a:lnTo>
                  <a:lnTo>
                    <a:pt x="114" y="33"/>
                  </a:lnTo>
                  <a:lnTo>
                    <a:pt x="105" y="7"/>
                  </a:lnTo>
                  <a:close/>
                </a:path>
              </a:pathLst>
            </a:custGeom>
            <a:solidFill>
              <a:srgbClr val="435C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4" name="Freeform 23"/>
            <p:cNvSpPr>
              <a:spLocks/>
            </p:cNvSpPr>
            <p:nvPr/>
          </p:nvSpPr>
          <p:spPr bwMode="auto">
            <a:xfrm>
              <a:off x="3787775" y="3497263"/>
              <a:ext cx="300037" cy="301625"/>
            </a:xfrm>
            <a:custGeom>
              <a:avLst/>
              <a:gdLst>
                <a:gd name="T0" fmla="*/ 36 w 189"/>
                <a:gd name="T1" fmla="*/ 0 h 190"/>
                <a:gd name="T2" fmla="*/ 189 w 189"/>
                <a:gd name="T3" fmla="*/ 82 h 190"/>
                <a:gd name="T4" fmla="*/ 80 w 189"/>
                <a:gd name="T5" fmla="*/ 190 h 190"/>
                <a:gd name="T6" fmla="*/ 0 w 189"/>
                <a:gd name="T7" fmla="*/ 21 h 190"/>
                <a:gd name="T8" fmla="*/ 36 w 189"/>
                <a:gd name="T9" fmla="*/ 0 h 190"/>
              </a:gdLst>
              <a:ahLst/>
              <a:cxnLst>
                <a:cxn ang="0">
                  <a:pos x="T0" y="T1"/>
                </a:cxn>
                <a:cxn ang="0">
                  <a:pos x="T2" y="T3"/>
                </a:cxn>
                <a:cxn ang="0">
                  <a:pos x="T4" y="T5"/>
                </a:cxn>
                <a:cxn ang="0">
                  <a:pos x="T6" y="T7"/>
                </a:cxn>
                <a:cxn ang="0">
                  <a:pos x="T8" y="T9"/>
                </a:cxn>
              </a:cxnLst>
              <a:rect l="0" t="0" r="r" b="b"/>
              <a:pathLst>
                <a:path w="189" h="190">
                  <a:moveTo>
                    <a:pt x="36" y="0"/>
                  </a:moveTo>
                  <a:lnTo>
                    <a:pt x="189" y="82"/>
                  </a:lnTo>
                  <a:lnTo>
                    <a:pt x="80" y="190"/>
                  </a:lnTo>
                  <a:lnTo>
                    <a:pt x="0" y="21"/>
                  </a:lnTo>
                  <a:lnTo>
                    <a:pt x="36" y="0"/>
                  </a:lnTo>
                  <a:close/>
                </a:path>
              </a:pathLst>
            </a:custGeom>
            <a:solidFill>
              <a:srgbClr val="BECA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24"/>
            <p:cNvSpPr>
              <a:spLocks/>
            </p:cNvSpPr>
            <p:nvPr/>
          </p:nvSpPr>
          <p:spPr bwMode="auto">
            <a:xfrm>
              <a:off x="4087813" y="3497263"/>
              <a:ext cx="298450" cy="301625"/>
            </a:xfrm>
            <a:custGeom>
              <a:avLst/>
              <a:gdLst>
                <a:gd name="T0" fmla="*/ 153 w 188"/>
                <a:gd name="T1" fmla="*/ 0 h 190"/>
                <a:gd name="T2" fmla="*/ 0 w 188"/>
                <a:gd name="T3" fmla="*/ 82 h 190"/>
                <a:gd name="T4" fmla="*/ 109 w 188"/>
                <a:gd name="T5" fmla="*/ 190 h 190"/>
                <a:gd name="T6" fmla="*/ 188 w 188"/>
                <a:gd name="T7" fmla="*/ 23 h 190"/>
                <a:gd name="T8" fmla="*/ 153 w 188"/>
                <a:gd name="T9" fmla="*/ 0 h 190"/>
              </a:gdLst>
              <a:ahLst/>
              <a:cxnLst>
                <a:cxn ang="0">
                  <a:pos x="T0" y="T1"/>
                </a:cxn>
                <a:cxn ang="0">
                  <a:pos x="T2" y="T3"/>
                </a:cxn>
                <a:cxn ang="0">
                  <a:pos x="T4" y="T5"/>
                </a:cxn>
                <a:cxn ang="0">
                  <a:pos x="T6" y="T7"/>
                </a:cxn>
                <a:cxn ang="0">
                  <a:pos x="T8" y="T9"/>
                </a:cxn>
              </a:cxnLst>
              <a:rect l="0" t="0" r="r" b="b"/>
              <a:pathLst>
                <a:path w="188" h="190">
                  <a:moveTo>
                    <a:pt x="153" y="0"/>
                  </a:moveTo>
                  <a:lnTo>
                    <a:pt x="0" y="82"/>
                  </a:lnTo>
                  <a:lnTo>
                    <a:pt x="109" y="190"/>
                  </a:lnTo>
                  <a:lnTo>
                    <a:pt x="188" y="23"/>
                  </a:lnTo>
                  <a:lnTo>
                    <a:pt x="153" y="0"/>
                  </a:lnTo>
                  <a:close/>
                </a:path>
              </a:pathLst>
            </a:custGeom>
            <a:solidFill>
              <a:srgbClr val="BECA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25"/>
            <p:cNvSpPr>
              <a:spLocks/>
            </p:cNvSpPr>
            <p:nvPr/>
          </p:nvSpPr>
          <p:spPr bwMode="auto">
            <a:xfrm>
              <a:off x="4094163" y="2413000"/>
              <a:ext cx="415925" cy="1009650"/>
            </a:xfrm>
            <a:custGeom>
              <a:avLst/>
              <a:gdLst>
                <a:gd name="T0" fmla="*/ 1708 w 1708"/>
                <a:gd name="T1" fmla="*/ 1591 h 4151"/>
                <a:gd name="T2" fmla="*/ 35 w 1708"/>
                <a:gd name="T3" fmla="*/ 0 h 4151"/>
                <a:gd name="T4" fmla="*/ 0 w 1708"/>
                <a:gd name="T5" fmla="*/ 0 h 4151"/>
                <a:gd name="T6" fmla="*/ 0 w 1708"/>
                <a:gd name="T7" fmla="*/ 4151 h 4151"/>
                <a:gd name="T8" fmla="*/ 1708 w 1708"/>
                <a:gd name="T9" fmla="*/ 1591 h 4151"/>
              </a:gdLst>
              <a:ahLst/>
              <a:cxnLst>
                <a:cxn ang="0">
                  <a:pos x="T0" y="T1"/>
                </a:cxn>
                <a:cxn ang="0">
                  <a:pos x="T2" y="T3"/>
                </a:cxn>
                <a:cxn ang="0">
                  <a:pos x="T4" y="T5"/>
                </a:cxn>
                <a:cxn ang="0">
                  <a:pos x="T6" y="T7"/>
                </a:cxn>
                <a:cxn ang="0">
                  <a:pos x="T8" y="T9"/>
                </a:cxn>
              </a:cxnLst>
              <a:rect l="0" t="0" r="r" b="b"/>
              <a:pathLst>
                <a:path w="1708" h="4151">
                  <a:moveTo>
                    <a:pt x="1708" y="1591"/>
                  </a:moveTo>
                  <a:cubicBezTo>
                    <a:pt x="1708" y="381"/>
                    <a:pt x="981" y="0"/>
                    <a:pt x="35" y="0"/>
                  </a:cubicBezTo>
                  <a:cubicBezTo>
                    <a:pt x="24" y="0"/>
                    <a:pt x="12" y="0"/>
                    <a:pt x="0" y="0"/>
                  </a:cubicBezTo>
                  <a:cubicBezTo>
                    <a:pt x="0" y="4151"/>
                    <a:pt x="0" y="4151"/>
                    <a:pt x="0" y="4151"/>
                  </a:cubicBezTo>
                  <a:cubicBezTo>
                    <a:pt x="944" y="4148"/>
                    <a:pt x="1708" y="2799"/>
                    <a:pt x="1708" y="1591"/>
                  </a:cubicBezTo>
                  <a:close/>
                </a:path>
              </a:pathLst>
            </a:custGeom>
            <a:solidFill>
              <a:srgbClr val="F3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26"/>
            <p:cNvSpPr>
              <a:spLocks/>
            </p:cNvSpPr>
            <p:nvPr/>
          </p:nvSpPr>
          <p:spPr bwMode="auto">
            <a:xfrm>
              <a:off x="3675063" y="2413000"/>
              <a:ext cx="419100" cy="1009650"/>
            </a:xfrm>
            <a:custGeom>
              <a:avLst/>
              <a:gdLst>
                <a:gd name="T0" fmla="*/ 1672 w 1715"/>
                <a:gd name="T1" fmla="*/ 1 h 4151"/>
                <a:gd name="T2" fmla="*/ 0 w 1715"/>
                <a:gd name="T3" fmla="*/ 1591 h 4151"/>
                <a:gd name="T4" fmla="*/ 1672 w 1715"/>
                <a:gd name="T5" fmla="*/ 4150 h 4151"/>
                <a:gd name="T6" fmla="*/ 1711 w 1715"/>
                <a:gd name="T7" fmla="*/ 4151 h 4151"/>
                <a:gd name="T8" fmla="*/ 1715 w 1715"/>
                <a:gd name="T9" fmla="*/ 4151 h 4151"/>
                <a:gd name="T10" fmla="*/ 1715 w 1715"/>
                <a:gd name="T11" fmla="*/ 0 h 4151"/>
                <a:gd name="T12" fmla="*/ 1672 w 1715"/>
                <a:gd name="T13" fmla="*/ 1 h 4151"/>
              </a:gdLst>
              <a:ahLst/>
              <a:cxnLst>
                <a:cxn ang="0">
                  <a:pos x="T0" y="T1"/>
                </a:cxn>
                <a:cxn ang="0">
                  <a:pos x="T2" y="T3"/>
                </a:cxn>
                <a:cxn ang="0">
                  <a:pos x="T4" y="T5"/>
                </a:cxn>
                <a:cxn ang="0">
                  <a:pos x="T6" y="T7"/>
                </a:cxn>
                <a:cxn ang="0">
                  <a:pos x="T8" y="T9"/>
                </a:cxn>
                <a:cxn ang="0">
                  <a:pos x="T10" y="T11"/>
                </a:cxn>
                <a:cxn ang="0">
                  <a:pos x="T12" y="T13"/>
                </a:cxn>
              </a:cxnLst>
              <a:rect l="0" t="0" r="r" b="b"/>
              <a:pathLst>
                <a:path w="1715" h="4151">
                  <a:moveTo>
                    <a:pt x="1672" y="1"/>
                  </a:moveTo>
                  <a:cubicBezTo>
                    <a:pt x="761" y="31"/>
                    <a:pt x="0" y="414"/>
                    <a:pt x="0" y="1591"/>
                  </a:cubicBezTo>
                  <a:cubicBezTo>
                    <a:pt x="0" y="2784"/>
                    <a:pt x="745" y="4124"/>
                    <a:pt x="1672" y="4150"/>
                  </a:cubicBezTo>
                  <a:cubicBezTo>
                    <a:pt x="1685" y="4151"/>
                    <a:pt x="1698" y="4151"/>
                    <a:pt x="1711" y="4151"/>
                  </a:cubicBezTo>
                  <a:cubicBezTo>
                    <a:pt x="1713" y="4151"/>
                    <a:pt x="1714" y="4151"/>
                    <a:pt x="1715" y="4151"/>
                  </a:cubicBezTo>
                  <a:cubicBezTo>
                    <a:pt x="1715" y="0"/>
                    <a:pt x="1715" y="0"/>
                    <a:pt x="1715" y="0"/>
                  </a:cubicBezTo>
                  <a:cubicBezTo>
                    <a:pt x="1701" y="1"/>
                    <a:pt x="1687" y="1"/>
                    <a:pt x="1672" y="1"/>
                  </a:cubicBezTo>
                  <a:close/>
                </a:path>
              </a:pathLst>
            </a:custGeom>
            <a:solidFill>
              <a:srgbClr val="F3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27"/>
            <p:cNvSpPr>
              <a:spLocks/>
            </p:cNvSpPr>
            <p:nvPr/>
          </p:nvSpPr>
          <p:spPr bwMode="auto">
            <a:xfrm>
              <a:off x="3629025" y="2324100"/>
              <a:ext cx="909637" cy="600075"/>
            </a:xfrm>
            <a:custGeom>
              <a:avLst/>
              <a:gdLst>
                <a:gd name="T0" fmla="*/ 3728 w 3732"/>
                <a:gd name="T1" fmla="*/ 1805 h 2470"/>
                <a:gd name="T2" fmla="*/ 3466 w 3732"/>
                <a:gd name="T3" fmla="*/ 872 h 2470"/>
                <a:gd name="T4" fmla="*/ 2350 w 3732"/>
                <a:gd name="T5" fmla="*/ 15 h 2470"/>
                <a:gd name="T6" fmla="*/ 1040 w 3732"/>
                <a:gd name="T7" fmla="*/ 158 h 2470"/>
                <a:gd name="T8" fmla="*/ 731 w 3732"/>
                <a:gd name="T9" fmla="*/ 205 h 2470"/>
                <a:gd name="T10" fmla="*/ 572 w 3732"/>
                <a:gd name="T11" fmla="*/ 204 h 2470"/>
                <a:gd name="T12" fmla="*/ 605 w 3732"/>
                <a:gd name="T13" fmla="*/ 286 h 2470"/>
                <a:gd name="T14" fmla="*/ 634 w 3732"/>
                <a:gd name="T15" fmla="*/ 350 h 2470"/>
                <a:gd name="T16" fmla="*/ 547 w 3732"/>
                <a:gd name="T17" fmla="*/ 329 h 2470"/>
                <a:gd name="T18" fmla="*/ 204 w 3732"/>
                <a:gd name="T19" fmla="*/ 166 h 2470"/>
                <a:gd name="T20" fmla="*/ 271 w 3732"/>
                <a:gd name="T21" fmla="*/ 613 h 2470"/>
                <a:gd name="T22" fmla="*/ 373 w 3732"/>
                <a:gd name="T23" fmla="*/ 796 h 2470"/>
                <a:gd name="T24" fmla="*/ 227 w 3732"/>
                <a:gd name="T25" fmla="*/ 757 h 2470"/>
                <a:gd name="T26" fmla="*/ 288 w 3732"/>
                <a:gd name="T27" fmla="*/ 972 h 2470"/>
                <a:gd name="T28" fmla="*/ 0 w 3732"/>
                <a:gd name="T29" fmla="*/ 2008 h 2470"/>
                <a:gd name="T30" fmla="*/ 395 w 3732"/>
                <a:gd name="T31" fmla="*/ 2470 h 2470"/>
                <a:gd name="T32" fmla="*/ 532 w 3732"/>
                <a:gd name="T33" fmla="*/ 2138 h 2470"/>
                <a:gd name="T34" fmla="*/ 541 w 3732"/>
                <a:gd name="T35" fmla="*/ 2139 h 2470"/>
                <a:gd name="T36" fmla="*/ 718 w 3732"/>
                <a:gd name="T37" fmla="*/ 1264 h 2470"/>
                <a:gd name="T38" fmla="*/ 2866 w 3732"/>
                <a:gd name="T39" fmla="*/ 1295 h 2470"/>
                <a:gd name="T40" fmla="*/ 2913 w 3732"/>
                <a:gd name="T41" fmla="*/ 1241 h 2470"/>
                <a:gd name="T42" fmla="*/ 3420 w 3732"/>
                <a:gd name="T43" fmla="*/ 2353 h 2470"/>
                <a:gd name="T44" fmla="*/ 3730 w 3732"/>
                <a:gd name="T45" fmla="*/ 1834 h 2470"/>
                <a:gd name="T46" fmla="*/ 3732 w 3732"/>
                <a:gd name="T47" fmla="*/ 1833 h 2470"/>
                <a:gd name="T48" fmla="*/ 3728 w 3732"/>
                <a:gd name="T49" fmla="*/ 1805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32" h="2470">
                  <a:moveTo>
                    <a:pt x="3728" y="1805"/>
                  </a:moveTo>
                  <a:cubicBezTo>
                    <a:pt x="3687" y="1264"/>
                    <a:pt x="3466" y="872"/>
                    <a:pt x="3466" y="872"/>
                  </a:cubicBezTo>
                  <a:cubicBezTo>
                    <a:pt x="3614" y="214"/>
                    <a:pt x="2999" y="31"/>
                    <a:pt x="2350" y="15"/>
                  </a:cubicBezTo>
                  <a:cubicBezTo>
                    <a:pt x="1750" y="0"/>
                    <a:pt x="1122" y="129"/>
                    <a:pt x="1040" y="158"/>
                  </a:cubicBezTo>
                  <a:cubicBezTo>
                    <a:pt x="953" y="190"/>
                    <a:pt x="829" y="201"/>
                    <a:pt x="731" y="205"/>
                  </a:cubicBezTo>
                  <a:cubicBezTo>
                    <a:pt x="641" y="208"/>
                    <a:pt x="572" y="204"/>
                    <a:pt x="572" y="204"/>
                  </a:cubicBezTo>
                  <a:cubicBezTo>
                    <a:pt x="576" y="219"/>
                    <a:pt x="590" y="254"/>
                    <a:pt x="605" y="286"/>
                  </a:cubicBezTo>
                  <a:cubicBezTo>
                    <a:pt x="619" y="320"/>
                    <a:pt x="634" y="350"/>
                    <a:pt x="634" y="350"/>
                  </a:cubicBezTo>
                  <a:cubicBezTo>
                    <a:pt x="616" y="352"/>
                    <a:pt x="585" y="343"/>
                    <a:pt x="547" y="329"/>
                  </a:cubicBezTo>
                  <a:cubicBezTo>
                    <a:pt x="416" y="281"/>
                    <a:pt x="204" y="166"/>
                    <a:pt x="204" y="166"/>
                  </a:cubicBezTo>
                  <a:cubicBezTo>
                    <a:pt x="181" y="343"/>
                    <a:pt x="223" y="500"/>
                    <a:pt x="271" y="613"/>
                  </a:cubicBezTo>
                  <a:cubicBezTo>
                    <a:pt x="319" y="727"/>
                    <a:pt x="373" y="796"/>
                    <a:pt x="373" y="796"/>
                  </a:cubicBezTo>
                  <a:cubicBezTo>
                    <a:pt x="334" y="803"/>
                    <a:pt x="227" y="757"/>
                    <a:pt x="227" y="757"/>
                  </a:cubicBezTo>
                  <a:cubicBezTo>
                    <a:pt x="258" y="903"/>
                    <a:pt x="288" y="972"/>
                    <a:pt x="288" y="972"/>
                  </a:cubicBezTo>
                  <a:cubicBezTo>
                    <a:pt x="57" y="1141"/>
                    <a:pt x="4" y="1627"/>
                    <a:pt x="0" y="2008"/>
                  </a:cubicBezTo>
                  <a:cubicBezTo>
                    <a:pt x="395" y="2470"/>
                    <a:pt x="395" y="2470"/>
                    <a:pt x="395" y="2470"/>
                  </a:cubicBezTo>
                  <a:cubicBezTo>
                    <a:pt x="532" y="2138"/>
                    <a:pt x="532" y="2138"/>
                    <a:pt x="532" y="2138"/>
                  </a:cubicBezTo>
                  <a:cubicBezTo>
                    <a:pt x="535" y="2139"/>
                    <a:pt x="538" y="2139"/>
                    <a:pt x="541" y="2139"/>
                  </a:cubicBezTo>
                  <a:cubicBezTo>
                    <a:pt x="638" y="1790"/>
                    <a:pt x="718" y="1264"/>
                    <a:pt x="718" y="1264"/>
                  </a:cubicBezTo>
                  <a:cubicBezTo>
                    <a:pt x="1751" y="1927"/>
                    <a:pt x="2701" y="1397"/>
                    <a:pt x="2866" y="1295"/>
                  </a:cubicBezTo>
                  <a:cubicBezTo>
                    <a:pt x="2897" y="1261"/>
                    <a:pt x="2913" y="1241"/>
                    <a:pt x="2913" y="1241"/>
                  </a:cubicBezTo>
                  <a:cubicBezTo>
                    <a:pt x="2972" y="1904"/>
                    <a:pt x="3420" y="2353"/>
                    <a:pt x="3420" y="2353"/>
                  </a:cubicBezTo>
                  <a:cubicBezTo>
                    <a:pt x="3383" y="2071"/>
                    <a:pt x="3706" y="1850"/>
                    <a:pt x="3730" y="1834"/>
                  </a:cubicBezTo>
                  <a:cubicBezTo>
                    <a:pt x="3731" y="1834"/>
                    <a:pt x="3732" y="1833"/>
                    <a:pt x="3732" y="1833"/>
                  </a:cubicBezTo>
                  <a:cubicBezTo>
                    <a:pt x="3731" y="1823"/>
                    <a:pt x="3730" y="1814"/>
                    <a:pt x="3728" y="1805"/>
                  </a:cubicBezTo>
                  <a:close/>
                </a:path>
              </a:pathLst>
            </a:custGeom>
            <a:solidFill>
              <a:srgbClr val="3C26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9" name="Freeform 28"/>
            <p:cNvSpPr>
              <a:spLocks/>
            </p:cNvSpPr>
            <p:nvPr/>
          </p:nvSpPr>
          <p:spPr bwMode="auto">
            <a:xfrm>
              <a:off x="4438650" y="2765425"/>
              <a:ext cx="139700" cy="233362"/>
            </a:xfrm>
            <a:custGeom>
              <a:avLst/>
              <a:gdLst>
                <a:gd name="T0" fmla="*/ 65 w 568"/>
                <a:gd name="T1" fmla="*/ 421 h 958"/>
                <a:gd name="T2" fmla="*/ 167 w 568"/>
                <a:gd name="T3" fmla="*/ 926 h 958"/>
                <a:gd name="T4" fmla="*/ 504 w 568"/>
                <a:gd name="T5" fmla="*/ 537 h 958"/>
                <a:gd name="T6" fmla="*/ 401 w 568"/>
                <a:gd name="T7" fmla="*/ 32 h 958"/>
                <a:gd name="T8" fmla="*/ 65 w 568"/>
                <a:gd name="T9" fmla="*/ 421 h 958"/>
              </a:gdLst>
              <a:ahLst/>
              <a:cxnLst>
                <a:cxn ang="0">
                  <a:pos x="T0" y="T1"/>
                </a:cxn>
                <a:cxn ang="0">
                  <a:pos x="T2" y="T3"/>
                </a:cxn>
                <a:cxn ang="0">
                  <a:pos x="T4" y="T5"/>
                </a:cxn>
                <a:cxn ang="0">
                  <a:pos x="T6" y="T7"/>
                </a:cxn>
                <a:cxn ang="0">
                  <a:pos x="T8" y="T9"/>
                </a:cxn>
              </a:cxnLst>
              <a:rect l="0" t="0" r="r" b="b"/>
              <a:pathLst>
                <a:path w="568" h="958">
                  <a:moveTo>
                    <a:pt x="65" y="421"/>
                  </a:moveTo>
                  <a:cubicBezTo>
                    <a:pt x="0" y="668"/>
                    <a:pt x="46" y="894"/>
                    <a:pt x="167" y="926"/>
                  </a:cubicBezTo>
                  <a:cubicBezTo>
                    <a:pt x="288" y="958"/>
                    <a:pt x="439" y="783"/>
                    <a:pt x="504" y="537"/>
                  </a:cubicBezTo>
                  <a:cubicBezTo>
                    <a:pt x="568" y="290"/>
                    <a:pt x="522" y="64"/>
                    <a:pt x="401" y="32"/>
                  </a:cubicBezTo>
                  <a:cubicBezTo>
                    <a:pt x="280" y="0"/>
                    <a:pt x="130" y="174"/>
                    <a:pt x="65" y="421"/>
                  </a:cubicBezTo>
                  <a:close/>
                </a:path>
              </a:pathLst>
            </a:custGeom>
            <a:solidFill>
              <a:srgbClr val="F3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29"/>
            <p:cNvSpPr>
              <a:spLocks/>
            </p:cNvSpPr>
            <p:nvPr/>
          </p:nvSpPr>
          <p:spPr bwMode="auto">
            <a:xfrm>
              <a:off x="3605213" y="2770188"/>
              <a:ext cx="130175" cy="227012"/>
            </a:xfrm>
            <a:custGeom>
              <a:avLst/>
              <a:gdLst>
                <a:gd name="T0" fmla="*/ 465 w 533"/>
                <a:gd name="T1" fmla="*/ 412 h 935"/>
                <a:gd name="T2" fmla="*/ 387 w 533"/>
                <a:gd name="T3" fmla="*/ 905 h 935"/>
                <a:gd name="T4" fmla="*/ 67 w 533"/>
                <a:gd name="T5" fmla="*/ 523 h 935"/>
                <a:gd name="T6" fmla="*/ 145 w 533"/>
                <a:gd name="T7" fmla="*/ 31 h 935"/>
                <a:gd name="T8" fmla="*/ 465 w 533"/>
                <a:gd name="T9" fmla="*/ 412 h 935"/>
              </a:gdLst>
              <a:ahLst/>
              <a:cxnLst>
                <a:cxn ang="0">
                  <a:pos x="T0" y="T1"/>
                </a:cxn>
                <a:cxn ang="0">
                  <a:pos x="T2" y="T3"/>
                </a:cxn>
                <a:cxn ang="0">
                  <a:pos x="T4" y="T5"/>
                </a:cxn>
                <a:cxn ang="0">
                  <a:pos x="T6" y="T7"/>
                </a:cxn>
                <a:cxn ang="0">
                  <a:pos x="T8" y="T9"/>
                </a:cxn>
              </a:cxnLst>
              <a:rect l="0" t="0" r="r" b="b"/>
              <a:pathLst>
                <a:path w="533" h="935">
                  <a:moveTo>
                    <a:pt x="465" y="412"/>
                  </a:moveTo>
                  <a:cubicBezTo>
                    <a:pt x="533" y="654"/>
                    <a:pt x="497" y="874"/>
                    <a:pt x="387" y="905"/>
                  </a:cubicBezTo>
                  <a:cubicBezTo>
                    <a:pt x="277" y="935"/>
                    <a:pt x="134" y="765"/>
                    <a:pt x="67" y="523"/>
                  </a:cubicBezTo>
                  <a:cubicBezTo>
                    <a:pt x="0" y="282"/>
                    <a:pt x="35" y="62"/>
                    <a:pt x="145" y="31"/>
                  </a:cubicBezTo>
                  <a:cubicBezTo>
                    <a:pt x="255" y="0"/>
                    <a:pt x="399" y="171"/>
                    <a:pt x="465" y="412"/>
                  </a:cubicBez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1" name="Freeform 30"/>
            <p:cNvSpPr>
              <a:spLocks/>
            </p:cNvSpPr>
            <p:nvPr/>
          </p:nvSpPr>
          <p:spPr bwMode="auto">
            <a:xfrm>
              <a:off x="3724275" y="3497263"/>
              <a:ext cx="369887" cy="1096962"/>
            </a:xfrm>
            <a:custGeom>
              <a:avLst/>
              <a:gdLst>
                <a:gd name="T0" fmla="*/ 233 w 233"/>
                <a:gd name="T1" fmla="*/ 691 h 691"/>
                <a:gd name="T2" fmla="*/ 89 w 233"/>
                <a:gd name="T3" fmla="*/ 58 h 691"/>
                <a:gd name="T4" fmla="*/ 76 w 233"/>
                <a:gd name="T5" fmla="*/ 0 h 691"/>
                <a:gd name="T6" fmla="*/ 50 w 233"/>
                <a:gd name="T7" fmla="*/ 16 h 691"/>
                <a:gd name="T8" fmla="*/ 40 w 233"/>
                <a:gd name="T9" fmla="*/ 21 h 691"/>
                <a:gd name="T10" fmla="*/ 0 w 233"/>
                <a:gd name="T11" fmla="*/ 185 h 691"/>
                <a:gd name="T12" fmla="*/ 55 w 233"/>
                <a:gd name="T13" fmla="*/ 199 h 691"/>
                <a:gd name="T14" fmla="*/ 18 w 233"/>
                <a:gd name="T15" fmla="*/ 267 h 691"/>
                <a:gd name="T16" fmla="*/ 233 w 233"/>
                <a:gd name="T17" fmla="*/ 691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3" h="691">
                  <a:moveTo>
                    <a:pt x="233" y="691"/>
                  </a:moveTo>
                  <a:lnTo>
                    <a:pt x="89" y="58"/>
                  </a:lnTo>
                  <a:lnTo>
                    <a:pt x="76" y="0"/>
                  </a:lnTo>
                  <a:lnTo>
                    <a:pt x="50" y="16"/>
                  </a:lnTo>
                  <a:lnTo>
                    <a:pt x="40" y="21"/>
                  </a:lnTo>
                  <a:lnTo>
                    <a:pt x="0" y="185"/>
                  </a:lnTo>
                  <a:lnTo>
                    <a:pt x="55" y="199"/>
                  </a:lnTo>
                  <a:lnTo>
                    <a:pt x="18" y="267"/>
                  </a:lnTo>
                  <a:lnTo>
                    <a:pt x="233" y="691"/>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2" name="Freeform 31"/>
            <p:cNvSpPr>
              <a:spLocks/>
            </p:cNvSpPr>
            <p:nvPr/>
          </p:nvSpPr>
          <p:spPr bwMode="auto">
            <a:xfrm>
              <a:off x="4094163" y="3498850"/>
              <a:ext cx="361950" cy="1095375"/>
            </a:xfrm>
            <a:custGeom>
              <a:avLst/>
              <a:gdLst>
                <a:gd name="T0" fmla="*/ 228 w 228"/>
                <a:gd name="T1" fmla="*/ 184 h 690"/>
                <a:gd name="T2" fmla="*/ 188 w 228"/>
                <a:gd name="T3" fmla="*/ 20 h 690"/>
                <a:gd name="T4" fmla="*/ 188 w 228"/>
                <a:gd name="T5" fmla="*/ 20 h 690"/>
                <a:gd name="T6" fmla="*/ 151 w 228"/>
                <a:gd name="T7" fmla="*/ 0 h 690"/>
                <a:gd name="T8" fmla="*/ 141 w 228"/>
                <a:gd name="T9" fmla="*/ 48 h 690"/>
                <a:gd name="T10" fmla="*/ 0 w 228"/>
                <a:gd name="T11" fmla="*/ 690 h 690"/>
                <a:gd name="T12" fmla="*/ 210 w 228"/>
                <a:gd name="T13" fmla="*/ 266 h 690"/>
                <a:gd name="T14" fmla="*/ 173 w 228"/>
                <a:gd name="T15" fmla="*/ 198 h 690"/>
                <a:gd name="T16" fmla="*/ 228 w 228"/>
                <a:gd name="T17" fmla="*/ 184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690">
                  <a:moveTo>
                    <a:pt x="228" y="184"/>
                  </a:moveTo>
                  <a:lnTo>
                    <a:pt x="188" y="20"/>
                  </a:lnTo>
                  <a:lnTo>
                    <a:pt x="188" y="20"/>
                  </a:lnTo>
                  <a:lnTo>
                    <a:pt x="151" y="0"/>
                  </a:lnTo>
                  <a:lnTo>
                    <a:pt x="141" y="48"/>
                  </a:lnTo>
                  <a:lnTo>
                    <a:pt x="0" y="690"/>
                  </a:lnTo>
                  <a:lnTo>
                    <a:pt x="210" y="266"/>
                  </a:lnTo>
                  <a:lnTo>
                    <a:pt x="173" y="198"/>
                  </a:lnTo>
                  <a:lnTo>
                    <a:pt x="228" y="184"/>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32"/>
            <p:cNvSpPr>
              <a:spLocks/>
            </p:cNvSpPr>
            <p:nvPr/>
          </p:nvSpPr>
          <p:spPr bwMode="auto">
            <a:xfrm>
              <a:off x="2257425" y="2959100"/>
              <a:ext cx="1317625" cy="1539875"/>
            </a:xfrm>
            <a:custGeom>
              <a:avLst/>
              <a:gdLst>
                <a:gd name="T0" fmla="*/ 830 w 830"/>
                <a:gd name="T1" fmla="*/ 836 h 970"/>
                <a:gd name="T2" fmla="*/ 169 w 830"/>
                <a:gd name="T3" fmla="*/ 970 h 970"/>
                <a:gd name="T4" fmla="*/ 0 w 830"/>
                <a:gd name="T5" fmla="*/ 133 h 970"/>
                <a:gd name="T6" fmla="*/ 661 w 830"/>
                <a:gd name="T7" fmla="*/ 0 h 970"/>
                <a:gd name="T8" fmla="*/ 830 w 830"/>
                <a:gd name="T9" fmla="*/ 836 h 970"/>
              </a:gdLst>
              <a:ahLst/>
              <a:cxnLst>
                <a:cxn ang="0">
                  <a:pos x="T0" y="T1"/>
                </a:cxn>
                <a:cxn ang="0">
                  <a:pos x="T2" y="T3"/>
                </a:cxn>
                <a:cxn ang="0">
                  <a:pos x="T4" y="T5"/>
                </a:cxn>
                <a:cxn ang="0">
                  <a:pos x="T6" y="T7"/>
                </a:cxn>
                <a:cxn ang="0">
                  <a:pos x="T8" y="T9"/>
                </a:cxn>
              </a:cxnLst>
              <a:rect l="0" t="0" r="r" b="b"/>
              <a:pathLst>
                <a:path w="830" h="970">
                  <a:moveTo>
                    <a:pt x="830" y="836"/>
                  </a:moveTo>
                  <a:lnTo>
                    <a:pt x="169" y="970"/>
                  </a:lnTo>
                  <a:lnTo>
                    <a:pt x="0" y="133"/>
                  </a:lnTo>
                  <a:lnTo>
                    <a:pt x="661" y="0"/>
                  </a:lnTo>
                  <a:lnTo>
                    <a:pt x="830" y="836"/>
                  </a:lnTo>
                  <a:close/>
                </a:path>
              </a:pathLst>
            </a:custGeom>
            <a:solidFill>
              <a:srgbClr val="1D62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33"/>
            <p:cNvSpPr>
              <a:spLocks/>
            </p:cNvSpPr>
            <p:nvPr/>
          </p:nvSpPr>
          <p:spPr bwMode="auto">
            <a:xfrm>
              <a:off x="2325688" y="3040063"/>
              <a:ext cx="1179512" cy="1377950"/>
            </a:xfrm>
            <a:custGeom>
              <a:avLst/>
              <a:gdLst>
                <a:gd name="T0" fmla="*/ 743 w 743"/>
                <a:gd name="T1" fmla="*/ 748 h 868"/>
                <a:gd name="T2" fmla="*/ 152 w 743"/>
                <a:gd name="T3" fmla="*/ 868 h 868"/>
                <a:gd name="T4" fmla="*/ 0 w 743"/>
                <a:gd name="T5" fmla="*/ 120 h 868"/>
                <a:gd name="T6" fmla="*/ 592 w 743"/>
                <a:gd name="T7" fmla="*/ 0 h 868"/>
                <a:gd name="T8" fmla="*/ 743 w 743"/>
                <a:gd name="T9" fmla="*/ 748 h 868"/>
              </a:gdLst>
              <a:ahLst/>
              <a:cxnLst>
                <a:cxn ang="0">
                  <a:pos x="T0" y="T1"/>
                </a:cxn>
                <a:cxn ang="0">
                  <a:pos x="T2" y="T3"/>
                </a:cxn>
                <a:cxn ang="0">
                  <a:pos x="T4" y="T5"/>
                </a:cxn>
                <a:cxn ang="0">
                  <a:pos x="T6" y="T7"/>
                </a:cxn>
                <a:cxn ang="0">
                  <a:pos x="T8" y="T9"/>
                </a:cxn>
              </a:cxnLst>
              <a:rect l="0" t="0" r="r" b="b"/>
              <a:pathLst>
                <a:path w="743" h="868">
                  <a:moveTo>
                    <a:pt x="743" y="748"/>
                  </a:moveTo>
                  <a:lnTo>
                    <a:pt x="152" y="868"/>
                  </a:lnTo>
                  <a:lnTo>
                    <a:pt x="0" y="120"/>
                  </a:lnTo>
                  <a:lnTo>
                    <a:pt x="592" y="0"/>
                  </a:lnTo>
                  <a:lnTo>
                    <a:pt x="743" y="7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4" name="Freeform 34"/>
            <p:cNvSpPr>
              <a:spLocks/>
            </p:cNvSpPr>
            <p:nvPr/>
          </p:nvSpPr>
          <p:spPr bwMode="auto">
            <a:xfrm>
              <a:off x="2468563" y="3506788"/>
              <a:ext cx="82550" cy="84137"/>
            </a:xfrm>
            <a:custGeom>
              <a:avLst/>
              <a:gdLst>
                <a:gd name="T0" fmla="*/ 52 w 52"/>
                <a:gd name="T1" fmla="*/ 44 h 53"/>
                <a:gd name="T2" fmla="*/ 8 w 52"/>
                <a:gd name="T3" fmla="*/ 53 h 53"/>
                <a:gd name="T4" fmla="*/ 0 w 52"/>
                <a:gd name="T5" fmla="*/ 9 h 53"/>
                <a:gd name="T6" fmla="*/ 44 w 52"/>
                <a:gd name="T7" fmla="*/ 0 h 53"/>
                <a:gd name="T8" fmla="*/ 52 w 52"/>
                <a:gd name="T9" fmla="*/ 44 h 53"/>
              </a:gdLst>
              <a:ahLst/>
              <a:cxnLst>
                <a:cxn ang="0">
                  <a:pos x="T0" y="T1"/>
                </a:cxn>
                <a:cxn ang="0">
                  <a:pos x="T2" y="T3"/>
                </a:cxn>
                <a:cxn ang="0">
                  <a:pos x="T4" y="T5"/>
                </a:cxn>
                <a:cxn ang="0">
                  <a:pos x="T6" y="T7"/>
                </a:cxn>
                <a:cxn ang="0">
                  <a:pos x="T8" y="T9"/>
                </a:cxn>
              </a:cxnLst>
              <a:rect l="0" t="0" r="r" b="b"/>
              <a:pathLst>
                <a:path w="52" h="53">
                  <a:moveTo>
                    <a:pt x="52" y="44"/>
                  </a:moveTo>
                  <a:lnTo>
                    <a:pt x="8" y="53"/>
                  </a:lnTo>
                  <a:lnTo>
                    <a:pt x="0" y="9"/>
                  </a:lnTo>
                  <a:lnTo>
                    <a:pt x="44" y="0"/>
                  </a:lnTo>
                  <a:lnTo>
                    <a:pt x="52"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9" name="Freeform 35"/>
            <p:cNvSpPr>
              <a:spLocks/>
            </p:cNvSpPr>
            <p:nvPr/>
          </p:nvSpPr>
          <p:spPr bwMode="auto">
            <a:xfrm>
              <a:off x="2608263" y="3376613"/>
              <a:ext cx="595312" cy="185737"/>
            </a:xfrm>
            <a:custGeom>
              <a:avLst/>
              <a:gdLst>
                <a:gd name="T0" fmla="*/ 375 w 375"/>
                <a:gd name="T1" fmla="*/ 44 h 117"/>
                <a:gd name="T2" fmla="*/ 9 w 375"/>
                <a:gd name="T3" fmla="*/ 117 h 117"/>
                <a:gd name="T4" fmla="*/ 0 w 375"/>
                <a:gd name="T5" fmla="*/ 73 h 117"/>
                <a:gd name="T6" fmla="*/ 366 w 375"/>
                <a:gd name="T7" fmla="*/ 0 h 117"/>
                <a:gd name="T8" fmla="*/ 375 w 375"/>
                <a:gd name="T9" fmla="*/ 44 h 117"/>
              </a:gdLst>
              <a:ahLst/>
              <a:cxnLst>
                <a:cxn ang="0">
                  <a:pos x="T0" y="T1"/>
                </a:cxn>
                <a:cxn ang="0">
                  <a:pos x="T2" y="T3"/>
                </a:cxn>
                <a:cxn ang="0">
                  <a:pos x="T4" y="T5"/>
                </a:cxn>
                <a:cxn ang="0">
                  <a:pos x="T6" y="T7"/>
                </a:cxn>
                <a:cxn ang="0">
                  <a:pos x="T8" y="T9"/>
                </a:cxn>
              </a:cxnLst>
              <a:rect l="0" t="0" r="r" b="b"/>
              <a:pathLst>
                <a:path w="375" h="117">
                  <a:moveTo>
                    <a:pt x="375" y="44"/>
                  </a:moveTo>
                  <a:lnTo>
                    <a:pt x="9" y="117"/>
                  </a:lnTo>
                  <a:lnTo>
                    <a:pt x="0" y="73"/>
                  </a:lnTo>
                  <a:lnTo>
                    <a:pt x="366" y="0"/>
                  </a:lnTo>
                  <a:lnTo>
                    <a:pt x="375"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0" name="Freeform 36"/>
            <p:cNvSpPr>
              <a:spLocks/>
            </p:cNvSpPr>
            <p:nvPr/>
          </p:nvSpPr>
          <p:spPr bwMode="auto">
            <a:xfrm>
              <a:off x="2493963" y="3640138"/>
              <a:ext cx="84137" cy="84137"/>
            </a:xfrm>
            <a:custGeom>
              <a:avLst/>
              <a:gdLst>
                <a:gd name="T0" fmla="*/ 53 w 53"/>
                <a:gd name="T1" fmla="*/ 44 h 53"/>
                <a:gd name="T2" fmla="*/ 9 w 53"/>
                <a:gd name="T3" fmla="*/ 53 h 53"/>
                <a:gd name="T4" fmla="*/ 0 w 53"/>
                <a:gd name="T5" fmla="*/ 9 h 53"/>
                <a:gd name="T6" fmla="*/ 44 w 53"/>
                <a:gd name="T7" fmla="*/ 0 h 53"/>
                <a:gd name="T8" fmla="*/ 53 w 53"/>
                <a:gd name="T9" fmla="*/ 44 h 53"/>
              </a:gdLst>
              <a:ahLst/>
              <a:cxnLst>
                <a:cxn ang="0">
                  <a:pos x="T0" y="T1"/>
                </a:cxn>
                <a:cxn ang="0">
                  <a:pos x="T2" y="T3"/>
                </a:cxn>
                <a:cxn ang="0">
                  <a:pos x="T4" y="T5"/>
                </a:cxn>
                <a:cxn ang="0">
                  <a:pos x="T6" y="T7"/>
                </a:cxn>
                <a:cxn ang="0">
                  <a:pos x="T8" y="T9"/>
                </a:cxn>
              </a:cxnLst>
              <a:rect l="0" t="0" r="r" b="b"/>
              <a:pathLst>
                <a:path w="53" h="53">
                  <a:moveTo>
                    <a:pt x="53" y="44"/>
                  </a:moveTo>
                  <a:lnTo>
                    <a:pt x="9" y="53"/>
                  </a:lnTo>
                  <a:lnTo>
                    <a:pt x="0" y="9"/>
                  </a:lnTo>
                  <a:lnTo>
                    <a:pt x="44" y="0"/>
                  </a:lnTo>
                  <a:lnTo>
                    <a:pt x="53"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1" name="Freeform 37"/>
            <p:cNvSpPr>
              <a:spLocks/>
            </p:cNvSpPr>
            <p:nvPr/>
          </p:nvSpPr>
          <p:spPr bwMode="auto">
            <a:xfrm>
              <a:off x="2635250" y="3522663"/>
              <a:ext cx="520700" cy="173037"/>
            </a:xfrm>
            <a:custGeom>
              <a:avLst/>
              <a:gdLst>
                <a:gd name="T0" fmla="*/ 328 w 328"/>
                <a:gd name="T1" fmla="*/ 44 h 109"/>
                <a:gd name="T2" fmla="*/ 8 w 328"/>
                <a:gd name="T3" fmla="*/ 109 h 109"/>
                <a:gd name="T4" fmla="*/ 0 w 328"/>
                <a:gd name="T5" fmla="*/ 65 h 109"/>
                <a:gd name="T6" fmla="*/ 319 w 328"/>
                <a:gd name="T7" fmla="*/ 0 h 109"/>
                <a:gd name="T8" fmla="*/ 328 w 328"/>
                <a:gd name="T9" fmla="*/ 44 h 109"/>
              </a:gdLst>
              <a:ahLst/>
              <a:cxnLst>
                <a:cxn ang="0">
                  <a:pos x="T0" y="T1"/>
                </a:cxn>
                <a:cxn ang="0">
                  <a:pos x="T2" y="T3"/>
                </a:cxn>
                <a:cxn ang="0">
                  <a:pos x="T4" y="T5"/>
                </a:cxn>
                <a:cxn ang="0">
                  <a:pos x="T6" y="T7"/>
                </a:cxn>
                <a:cxn ang="0">
                  <a:pos x="T8" y="T9"/>
                </a:cxn>
              </a:cxnLst>
              <a:rect l="0" t="0" r="r" b="b"/>
              <a:pathLst>
                <a:path w="328" h="109">
                  <a:moveTo>
                    <a:pt x="328" y="44"/>
                  </a:moveTo>
                  <a:lnTo>
                    <a:pt x="8" y="109"/>
                  </a:lnTo>
                  <a:lnTo>
                    <a:pt x="0" y="65"/>
                  </a:lnTo>
                  <a:lnTo>
                    <a:pt x="319" y="0"/>
                  </a:lnTo>
                  <a:lnTo>
                    <a:pt x="328"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2" name="Freeform 38"/>
            <p:cNvSpPr>
              <a:spLocks/>
            </p:cNvSpPr>
            <p:nvPr/>
          </p:nvSpPr>
          <p:spPr bwMode="auto">
            <a:xfrm>
              <a:off x="2520950" y="3771900"/>
              <a:ext cx="84137" cy="84137"/>
            </a:xfrm>
            <a:custGeom>
              <a:avLst/>
              <a:gdLst>
                <a:gd name="T0" fmla="*/ 53 w 53"/>
                <a:gd name="T1" fmla="*/ 44 h 53"/>
                <a:gd name="T2" fmla="*/ 9 w 53"/>
                <a:gd name="T3" fmla="*/ 53 h 53"/>
                <a:gd name="T4" fmla="*/ 0 w 53"/>
                <a:gd name="T5" fmla="*/ 9 h 53"/>
                <a:gd name="T6" fmla="*/ 44 w 53"/>
                <a:gd name="T7" fmla="*/ 0 h 53"/>
                <a:gd name="T8" fmla="*/ 53 w 53"/>
                <a:gd name="T9" fmla="*/ 44 h 53"/>
              </a:gdLst>
              <a:ahLst/>
              <a:cxnLst>
                <a:cxn ang="0">
                  <a:pos x="T0" y="T1"/>
                </a:cxn>
                <a:cxn ang="0">
                  <a:pos x="T2" y="T3"/>
                </a:cxn>
                <a:cxn ang="0">
                  <a:pos x="T4" y="T5"/>
                </a:cxn>
                <a:cxn ang="0">
                  <a:pos x="T6" y="T7"/>
                </a:cxn>
                <a:cxn ang="0">
                  <a:pos x="T8" y="T9"/>
                </a:cxn>
              </a:cxnLst>
              <a:rect l="0" t="0" r="r" b="b"/>
              <a:pathLst>
                <a:path w="53" h="53">
                  <a:moveTo>
                    <a:pt x="53" y="44"/>
                  </a:moveTo>
                  <a:lnTo>
                    <a:pt x="9" y="53"/>
                  </a:lnTo>
                  <a:lnTo>
                    <a:pt x="0" y="9"/>
                  </a:lnTo>
                  <a:lnTo>
                    <a:pt x="44" y="0"/>
                  </a:lnTo>
                  <a:lnTo>
                    <a:pt x="53"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3" name="Freeform 39"/>
            <p:cNvSpPr>
              <a:spLocks/>
            </p:cNvSpPr>
            <p:nvPr/>
          </p:nvSpPr>
          <p:spPr bwMode="auto">
            <a:xfrm>
              <a:off x="2660650" y="3665538"/>
              <a:ext cx="474662" cy="163512"/>
            </a:xfrm>
            <a:custGeom>
              <a:avLst/>
              <a:gdLst>
                <a:gd name="T0" fmla="*/ 299 w 299"/>
                <a:gd name="T1" fmla="*/ 44 h 103"/>
                <a:gd name="T2" fmla="*/ 9 w 299"/>
                <a:gd name="T3" fmla="*/ 103 h 103"/>
                <a:gd name="T4" fmla="*/ 0 w 299"/>
                <a:gd name="T5" fmla="*/ 58 h 103"/>
                <a:gd name="T6" fmla="*/ 290 w 299"/>
                <a:gd name="T7" fmla="*/ 0 h 103"/>
                <a:gd name="T8" fmla="*/ 299 w 299"/>
                <a:gd name="T9" fmla="*/ 44 h 103"/>
              </a:gdLst>
              <a:ahLst/>
              <a:cxnLst>
                <a:cxn ang="0">
                  <a:pos x="T0" y="T1"/>
                </a:cxn>
                <a:cxn ang="0">
                  <a:pos x="T2" y="T3"/>
                </a:cxn>
                <a:cxn ang="0">
                  <a:pos x="T4" y="T5"/>
                </a:cxn>
                <a:cxn ang="0">
                  <a:pos x="T6" y="T7"/>
                </a:cxn>
                <a:cxn ang="0">
                  <a:pos x="T8" y="T9"/>
                </a:cxn>
              </a:cxnLst>
              <a:rect l="0" t="0" r="r" b="b"/>
              <a:pathLst>
                <a:path w="299" h="103">
                  <a:moveTo>
                    <a:pt x="299" y="44"/>
                  </a:moveTo>
                  <a:lnTo>
                    <a:pt x="9" y="103"/>
                  </a:lnTo>
                  <a:lnTo>
                    <a:pt x="0" y="58"/>
                  </a:lnTo>
                  <a:lnTo>
                    <a:pt x="290" y="0"/>
                  </a:lnTo>
                  <a:lnTo>
                    <a:pt x="299"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4" name="Freeform 40"/>
            <p:cNvSpPr>
              <a:spLocks/>
            </p:cNvSpPr>
            <p:nvPr/>
          </p:nvSpPr>
          <p:spPr bwMode="auto">
            <a:xfrm>
              <a:off x="2547938" y="3905250"/>
              <a:ext cx="84137" cy="84137"/>
            </a:xfrm>
            <a:custGeom>
              <a:avLst/>
              <a:gdLst>
                <a:gd name="T0" fmla="*/ 53 w 53"/>
                <a:gd name="T1" fmla="*/ 44 h 53"/>
                <a:gd name="T2" fmla="*/ 9 w 53"/>
                <a:gd name="T3" fmla="*/ 53 h 53"/>
                <a:gd name="T4" fmla="*/ 0 w 53"/>
                <a:gd name="T5" fmla="*/ 9 h 53"/>
                <a:gd name="T6" fmla="*/ 44 w 53"/>
                <a:gd name="T7" fmla="*/ 0 h 53"/>
                <a:gd name="T8" fmla="*/ 53 w 53"/>
                <a:gd name="T9" fmla="*/ 44 h 53"/>
              </a:gdLst>
              <a:ahLst/>
              <a:cxnLst>
                <a:cxn ang="0">
                  <a:pos x="T0" y="T1"/>
                </a:cxn>
                <a:cxn ang="0">
                  <a:pos x="T2" y="T3"/>
                </a:cxn>
                <a:cxn ang="0">
                  <a:pos x="T4" y="T5"/>
                </a:cxn>
                <a:cxn ang="0">
                  <a:pos x="T6" y="T7"/>
                </a:cxn>
                <a:cxn ang="0">
                  <a:pos x="T8" y="T9"/>
                </a:cxn>
              </a:cxnLst>
              <a:rect l="0" t="0" r="r" b="b"/>
              <a:pathLst>
                <a:path w="53" h="53">
                  <a:moveTo>
                    <a:pt x="53" y="44"/>
                  </a:moveTo>
                  <a:lnTo>
                    <a:pt x="9" y="53"/>
                  </a:lnTo>
                  <a:lnTo>
                    <a:pt x="0" y="9"/>
                  </a:lnTo>
                  <a:lnTo>
                    <a:pt x="44" y="0"/>
                  </a:lnTo>
                  <a:lnTo>
                    <a:pt x="53"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5" name="Freeform 41"/>
            <p:cNvSpPr>
              <a:spLocks/>
            </p:cNvSpPr>
            <p:nvPr/>
          </p:nvSpPr>
          <p:spPr bwMode="auto">
            <a:xfrm>
              <a:off x="2687638" y="3770313"/>
              <a:ext cx="611187" cy="190500"/>
            </a:xfrm>
            <a:custGeom>
              <a:avLst/>
              <a:gdLst>
                <a:gd name="T0" fmla="*/ 385 w 385"/>
                <a:gd name="T1" fmla="*/ 44 h 120"/>
                <a:gd name="T2" fmla="*/ 9 w 385"/>
                <a:gd name="T3" fmla="*/ 120 h 120"/>
                <a:gd name="T4" fmla="*/ 0 w 385"/>
                <a:gd name="T5" fmla="*/ 76 h 120"/>
                <a:gd name="T6" fmla="*/ 376 w 385"/>
                <a:gd name="T7" fmla="*/ 0 h 120"/>
                <a:gd name="T8" fmla="*/ 385 w 385"/>
                <a:gd name="T9" fmla="*/ 44 h 120"/>
              </a:gdLst>
              <a:ahLst/>
              <a:cxnLst>
                <a:cxn ang="0">
                  <a:pos x="T0" y="T1"/>
                </a:cxn>
                <a:cxn ang="0">
                  <a:pos x="T2" y="T3"/>
                </a:cxn>
                <a:cxn ang="0">
                  <a:pos x="T4" y="T5"/>
                </a:cxn>
                <a:cxn ang="0">
                  <a:pos x="T6" y="T7"/>
                </a:cxn>
                <a:cxn ang="0">
                  <a:pos x="T8" y="T9"/>
                </a:cxn>
              </a:cxnLst>
              <a:rect l="0" t="0" r="r" b="b"/>
              <a:pathLst>
                <a:path w="385" h="120">
                  <a:moveTo>
                    <a:pt x="385" y="44"/>
                  </a:moveTo>
                  <a:lnTo>
                    <a:pt x="9" y="120"/>
                  </a:lnTo>
                  <a:lnTo>
                    <a:pt x="0" y="76"/>
                  </a:lnTo>
                  <a:lnTo>
                    <a:pt x="376" y="0"/>
                  </a:lnTo>
                  <a:lnTo>
                    <a:pt x="385"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6" name="Freeform 42"/>
            <p:cNvSpPr>
              <a:spLocks/>
            </p:cNvSpPr>
            <p:nvPr/>
          </p:nvSpPr>
          <p:spPr bwMode="auto">
            <a:xfrm>
              <a:off x="2574925" y="4038600"/>
              <a:ext cx="84137" cy="82550"/>
            </a:xfrm>
            <a:custGeom>
              <a:avLst/>
              <a:gdLst>
                <a:gd name="T0" fmla="*/ 53 w 53"/>
                <a:gd name="T1" fmla="*/ 44 h 52"/>
                <a:gd name="T2" fmla="*/ 9 w 53"/>
                <a:gd name="T3" fmla="*/ 52 h 52"/>
                <a:gd name="T4" fmla="*/ 0 w 53"/>
                <a:gd name="T5" fmla="*/ 8 h 52"/>
                <a:gd name="T6" fmla="*/ 44 w 53"/>
                <a:gd name="T7" fmla="*/ 0 h 52"/>
                <a:gd name="T8" fmla="*/ 53 w 53"/>
                <a:gd name="T9" fmla="*/ 44 h 52"/>
              </a:gdLst>
              <a:ahLst/>
              <a:cxnLst>
                <a:cxn ang="0">
                  <a:pos x="T0" y="T1"/>
                </a:cxn>
                <a:cxn ang="0">
                  <a:pos x="T2" y="T3"/>
                </a:cxn>
                <a:cxn ang="0">
                  <a:pos x="T4" y="T5"/>
                </a:cxn>
                <a:cxn ang="0">
                  <a:pos x="T6" y="T7"/>
                </a:cxn>
                <a:cxn ang="0">
                  <a:pos x="T8" y="T9"/>
                </a:cxn>
              </a:cxnLst>
              <a:rect l="0" t="0" r="r" b="b"/>
              <a:pathLst>
                <a:path w="53" h="52">
                  <a:moveTo>
                    <a:pt x="53" y="44"/>
                  </a:moveTo>
                  <a:lnTo>
                    <a:pt x="9" y="52"/>
                  </a:lnTo>
                  <a:lnTo>
                    <a:pt x="0" y="8"/>
                  </a:lnTo>
                  <a:lnTo>
                    <a:pt x="44" y="0"/>
                  </a:lnTo>
                  <a:lnTo>
                    <a:pt x="53"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43"/>
            <p:cNvSpPr>
              <a:spLocks/>
            </p:cNvSpPr>
            <p:nvPr/>
          </p:nvSpPr>
          <p:spPr bwMode="auto">
            <a:xfrm>
              <a:off x="2714625" y="3903663"/>
              <a:ext cx="611187" cy="190500"/>
            </a:xfrm>
            <a:custGeom>
              <a:avLst/>
              <a:gdLst>
                <a:gd name="T0" fmla="*/ 385 w 385"/>
                <a:gd name="T1" fmla="*/ 44 h 120"/>
                <a:gd name="T2" fmla="*/ 9 w 385"/>
                <a:gd name="T3" fmla="*/ 120 h 120"/>
                <a:gd name="T4" fmla="*/ 0 w 385"/>
                <a:gd name="T5" fmla="*/ 76 h 120"/>
                <a:gd name="T6" fmla="*/ 376 w 385"/>
                <a:gd name="T7" fmla="*/ 0 h 120"/>
                <a:gd name="T8" fmla="*/ 385 w 385"/>
                <a:gd name="T9" fmla="*/ 44 h 120"/>
              </a:gdLst>
              <a:ahLst/>
              <a:cxnLst>
                <a:cxn ang="0">
                  <a:pos x="T0" y="T1"/>
                </a:cxn>
                <a:cxn ang="0">
                  <a:pos x="T2" y="T3"/>
                </a:cxn>
                <a:cxn ang="0">
                  <a:pos x="T4" y="T5"/>
                </a:cxn>
                <a:cxn ang="0">
                  <a:pos x="T6" y="T7"/>
                </a:cxn>
                <a:cxn ang="0">
                  <a:pos x="T8" y="T9"/>
                </a:cxn>
              </a:cxnLst>
              <a:rect l="0" t="0" r="r" b="b"/>
              <a:pathLst>
                <a:path w="385" h="120">
                  <a:moveTo>
                    <a:pt x="385" y="44"/>
                  </a:moveTo>
                  <a:lnTo>
                    <a:pt x="9" y="120"/>
                  </a:lnTo>
                  <a:lnTo>
                    <a:pt x="0" y="76"/>
                  </a:lnTo>
                  <a:lnTo>
                    <a:pt x="376" y="0"/>
                  </a:lnTo>
                  <a:lnTo>
                    <a:pt x="385" y="44"/>
                  </a:ln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44"/>
            <p:cNvSpPr>
              <a:spLocks/>
            </p:cNvSpPr>
            <p:nvPr/>
          </p:nvSpPr>
          <p:spPr bwMode="auto">
            <a:xfrm>
              <a:off x="2235200" y="3651250"/>
              <a:ext cx="271462" cy="136525"/>
            </a:xfrm>
            <a:custGeom>
              <a:avLst/>
              <a:gdLst>
                <a:gd name="T0" fmla="*/ 242 w 1113"/>
                <a:gd name="T1" fmla="*/ 559 h 559"/>
                <a:gd name="T2" fmla="*/ 275 w 1113"/>
                <a:gd name="T3" fmla="*/ 557 h 559"/>
                <a:gd name="T4" fmla="*/ 903 w 1113"/>
                <a:gd name="T5" fmla="*/ 467 h 559"/>
                <a:gd name="T6" fmla="*/ 1096 w 1113"/>
                <a:gd name="T7" fmla="*/ 210 h 559"/>
                <a:gd name="T8" fmla="*/ 839 w 1113"/>
                <a:gd name="T9" fmla="*/ 18 h 559"/>
                <a:gd name="T10" fmla="*/ 211 w 1113"/>
                <a:gd name="T11" fmla="*/ 107 h 559"/>
                <a:gd name="T12" fmla="*/ 18 w 1113"/>
                <a:gd name="T13" fmla="*/ 364 h 559"/>
                <a:gd name="T14" fmla="*/ 242 w 1113"/>
                <a:gd name="T15" fmla="*/ 559 h 5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559">
                  <a:moveTo>
                    <a:pt x="242" y="559"/>
                  </a:moveTo>
                  <a:cubicBezTo>
                    <a:pt x="253" y="559"/>
                    <a:pt x="264" y="558"/>
                    <a:pt x="275" y="557"/>
                  </a:cubicBezTo>
                  <a:cubicBezTo>
                    <a:pt x="903" y="467"/>
                    <a:pt x="903" y="467"/>
                    <a:pt x="903" y="467"/>
                  </a:cubicBezTo>
                  <a:cubicBezTo>
                    <a:pt x="1027" y="449"/>
                    <a:pt x="1113" y="334"/>
                    <a:pt x="1096" y="210"/>
                  </a:cubicBezTo>
                  <a:cubicBezTo>
                    <a:pt x="1078" y="86"/>
                    <a:pt x="963" y="0"/>
                    <a:pt x="839" y="18"/>
                  </a:cubicBezTo>
                  <a:cubicBezTo>
                    <a:pt x="211" y="107"/>
                    <a:pt x="211" y="107"/>
                    <a:pt x="211" y="107"/>
                  </a:cubicBezTo>
                  <a:cubicBezTo>
                    <a:pt x="87" y="125"/>
                    <a:pt x="0" y="240"/>
                    <a:pt x="18" y="364"/>
                  </a:cubicBezTo>
                  <a:cubicBezTo>
                    <a:pt x="34" y="477"/>
                    <a:pt x="131" y="559"/>
                    <a:pt x="242" y="559"/>
                  </a:cubicBez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45"/>
            <p:cNvSpPr>
              <a:spLocks/>
            </p:cNvSpPr>
            <p:nvPr/>
          </p:nvSpPr>
          <p:spPr bwMode="auto">
            <a:xfrm>
              <a:off x="2220913" y="3775075"/>
              <a:ext cx="266700" cy="131762"/>
            </a:xfrm>
            <a:custGeom>
              <a:avLst/>
              <a:gdLst>
                <a:gd name="T0" fmla="*/ 269 w 1097"/>
                <a:gd name="T1" fmla="*/ 543 h 544"/>
                <a:gd name="T2" fmla="*/ 885 w 1097"/>
                <a:gd name="T3" fmla="*/ 466 h 544"/>
                <a:gd name="T4" fmla="*/ 1082 w 1097"/>
                <a:gd name="T5" fmla="*/ 213 h 544"/>
                <a:gd name="T6" fmla="*/ 829 w 1097"/>
                <a:gd name="T7" fmla="*/ 16 h 544"/>
                <a:gd name="T8" fmla="*/ 213 w 1097"/>
                <a:gd name="T9" fmla="*/ 93 h 544"/>
                <a:gd name="T10" fmla="*/ 16 w 1097"/>
                <a:gd name="T11" fmla="*/ 346 h 544"/>
                <a:gd name="T12" fmla="*/ 241 w 1097"/>
                <a:gd name="T13" fmla="*/ 544 h 544"/>
                <a:gd name="T14" fmla="*/ 269 w 1097"/>
                <a:gd name="T15" fmla="*/ 543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7" h="544">
                  <a:moveTo>
                    <a:pt x="269" y="543"/>
                  </a:moveTo>
                  <a:cubicBezTo>
                    <a:pt x="885" y="466"/>
                    <a:pt x="885" y="466"/>
                    <a:pt x="885" y="466"/>
                  </a:cubicBezTo>
                  <a:cubicBezTo>
                    <a:pt x="1009" y="450"/>
                    <a:pt x="1097" y="337"/>
                    <a:pt x="1082" y="213"/>
                  </a:cubicBezTo>
                  <a:cubicBezTo>
                    <a:pt x="1066" y="88"/>
                    <a:pt x="953" y="0"/>
                    <a:pt x="829" y="16"/>
                  </a:cubicBezTo>
                  <a:cubicBezTo>
                    <a:pt x="213" y="93"/>
                    <a:pt x="213" y="93"/>
                    <a:pt x="213" y="93"/>
                  </a:cubicBezTo>
                  <a:cubicBezTo>
                    <a:pt x="89" y="108"/>
                    <a:pt x="0" y="221"/>
                    <a:pt x="16" y="346"/>
                  </a:cubicBezTo>
                  <a:cubicBezTo>
                    <a:pt x="30" y="461"/>
                    <a:pt x="128" y="544"/>
                    <a:pt x="241" y="544"/>
                  </a:cubicBezTo>
                  <a:cubicBezTo>
                    <a:pt x="250" y="544"/>
                    <a:pt x="260" y="544"/>
                    <a:pt x="269" y="543"/>
                  </a:cubicBez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46"/>
            <p:cNvSpPr>
              <a:spLocks/>
            </p:cNvSpPr>
            <p:nvPr/>
          </p:nvSpPr>
          <p:spPr bwMode="auto">
            <a:xfrm>
              <a:off x="2247900" y="3883025"/>
              <a:ext cx="269875" cy="142875"/>
            </a:xfrm>
            <a:custGeom>
              <a:avLst/>
              <a:gdLst>
                <a:gd name="T0" fmla="*/ 903 w 1108"/>
                <a:gd name="T1" fmla="*/ 469 h 588"/>
                <a:gd name="T2" fmla="*/ 1084 w 1108"/>
                <a:gd name="T3" fmla="*/ 204 h 588"/>
                <a:gd name="T4" fmla="*/ 820 w 1108"/>
                <a:gd name="T5" fmla="*/ 23 h 588"/>
                <a:gd name="T6" fmla="*/ 204 w 1108"/>
                <a:gd name="T7" fmla="*/ 139 h 588"/>
                <a:gd name="T8" fmla="*/ 23 w 1108"/>
                <a:gd name="T9" fmla="*/ 403 h 588"/>
                <a:gd name="T10" fmla="*/ 245 w 1108"/>
                <a:gd name="T11" fmla="*/ 588 h 588"/>
                <a:gd name="T12" fmla="*/ 287 w 1108"/>
                <a:gd name="T13" fmla="*/ 584 h 588"/>
                <a:gd name="T14" fmla="*/ 903 w 1108"/>
                <a:gd name="T15" fmla="*/ 469 h 5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8" h="588">
                  <a:moveTo>
                    <a:pt x="903" y="469"/>
                  </a:moveTo>
                  <a:cubicBezTo>
                    <a:pt x="1026" y="446"/>
                    <a:pt x="1108" y="327"/>
                    <a:pt x="1084" y="204"/>
                  </a:cubicBezTo>
                  <a:cubicBezTo>
                    <a:pt x="1061" y="81"/>
                    <a:pt x="943" y="0"/>
                    <a:pt x="820" y="23"/>
                  </a:cubicBezTo>
                  <a:cubicBezTo>
                    <a:pt x="204" y="139"/>
                    <a:pt x="204" y="139"/>
                    <a:pt x="204" y="139"/>
                  </a:cubicBezTo>
                  <a:cubicBezTo>
                    <a:pt x="81" y="162"/>
                    <a:pt x="0" y="280"/>
                    <a:pt x="23" y="403"/>
                  </a:cubicBezTo>
                  <a:cubicBezTo>
                    <a:pt x="43" y="512"/>
                    <a:pt x="138" y="588"/>
                    <a:pt x="245" y="588"/>
                  </a:cubicBezTo>
                  <a:cubicBezTo>
                    <a:pt x="259" y="588"/>
                    <a:pt x="273" y="587"/>
                    <a:pt x="287" y="584"/>
                  </a:cubicBezTo>
                  <a:lnTo>
                    <a:pt x="903" y="469"/>
                  </a:ln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1" name="Freeform 47"/>
            <p:cNvSpPr>
              <a:spLocks/>
            </p:cNvSpPr>
            <p:nvPr/>
          </p:nvSpPr>
          <p:spPr bwMode="auto">
            <a:xfrm>
              <a:off x="2303463" y="3995738"/>
              <a:ext cx="241300" cy="125412"/>
            </a:xfrm>
            <a:custGeom>
              <a:avLst/>
              <a:gdLst>
                <a:gd name="T0" fmla="*/ 971 w 990"/>
                <a:gd name="T1" fmla="*/ 186 h 514"/>
                <a:gd name="T2" fmla="*/ 737 w 990"/>
                <a:gd name="T3" fmla="*/ 19 h 514"/>
                <a:gd name="T4" fmla="*/ 186 w 990"/>
                <a:gd name="T5" fmla="*/ 111 h 514"/>
                <a:gd name="T6" fmla="*/ 19 w 990"/>
                <a:gd name="T7" fmla="*/ 344 h 514"/>
                <a:gd name="T8" fmla="*/ 219 w 990"/>
                <a:gd name="T9" fmla="*/ 514 h 514"/>
                <a:gd name="T10" fmla="*/ 253 w 990"/>
                <a:gd name="T11" fmla="*/ 511 h 514"/>
                <a:gd name="T12" fmla="*/ 804 w 990"/>
                <a:gd name="T13" fmla="*/ 419 h 514"/>
                <a:gd name="T14" fmla="*/ 971 w 990"/>
                <a:gd name="T15" fmla="*/ 186 h 5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0" h="514">
                  <a:moveTo>
                    <a:pt x="971" y="186"/>
                  </a:moveTo>
                  <a:cubicBezTo>
                    <a:pt x="953" y="75"/>
                    <a:pt x="848" y="0"/>
                    <a:pt x="737" y="19"/>
                  </a:cubicBezTo>
                  <a:cubicBezTo>
                    <a:pt x="186" y="111"/>
                    <a:pt x="186" y="111"/>
                    <a:pt x="186" y="111"/>
                  </a:cubicBezTo>
                  <a:cubicBezTo>
                    <a:pt x="75" y="129"/>
                    <a:pt x="0" y="234"/>
                    <a:pt x="19" y="344"/>
                  </a:cubicBezTo>
                  <a:cubicBezTo>
                    <a:pt x="35" y="444"/>
                    <a:pt x="122" y="514"/>
                    <a:pt x="219" y="514"/>
                  </a:cubicBezTo>
                  <a:cubicBezTo>
                    <a:pt x="230" y="514"/>
                    <a:pt x="241" y="513"/>
                    <a:pt x="253" y="511"/>
                  </a:cubicBezTo>
                  <a:cubicBezTo>
                    <a:pt x="804" y="419"/>
                    <a:pt x="804" y="419"/>
                    <a:pt x="804" y="419"/>
                  </a:cubicBezTo>
                  <a:cubicBezTo>
                    <a:pt x="915" y="401"/>
                    <a:pt x="990" y="296"/>
                    <a:pt x="971" y="186"/>
                  </a:cubicBez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2" name="Freeform 48"/>
            <p:cNvSpPr>
              <a:spLocks/>
            </p:cNvSpPr>
            <p:nvPr/>
          </p:nvSpPr>
          <p:spPr bwMode="auto">
            <a:xfrm>
              <a:off x="4521200" y="3529013"/>
              <a:ext cx="314325" cy="350837"/>
            </a:xfrm>
            <a:custGeom>
              <a:avLst/>
              <a:gdLst>
                <a:gd name="T0" fmla="*/ 1136 w 1290"/>
                <a:gd name="T1" fmla="*/ 488 h 1438"/>
                <a:gd name="T2" fmla="*/ 924 w 1290"/>
                <a:gd name="T3" fmla="*/ 1310 h 1438"/>
                <a:gd name="T4" fmla="*/ 154 w 1290"/>
                <a:gd name="T5" fmla="*/ 951 h 1438"/>
                <a:gd name="T6" fmla="*/ 366 w 1290"/>
                <a:gd name="T7" fmla="*/ 128 h 1438"/>
                <a:gd name="T8" fmla="*/ 1136 w 1290"/>
                <a:gd name="T9" fmla="*/ 488 h 1438"/>
              </a:gdLst>
              <a:ahLst/>
              <a:cxnLst>
                <a:cxn ang="0">
                  <a:pos x="T0" y="T1"/>
                </a:cxn>
                <a:cxn ang="0">
                  <a:pos x="T2" y="T3"/>
                </a:cxn>
                <a:cxn ang="0">
                  <a:pos x="T4" y="T5"/>
                </a:cxn>
                <a:cxn ang="0">
                  <a:pos x="T6" y="T7"/>
                </a:cxn>
                <a:cxn ang="0">
                  <a:pos x="T8" y="T9"/>
                </a:cxn>
              </a:cxnLst>
              <a:rect l="0" t="0" r="r" b="b"/>
              <a:pathLst>
                <a:path w="1290" h="1438">
                  <a:moveTo>
                    <a:pt x="1136" y="488"/>
                  </a:moveTo>
                  <a:cubicBezTo>
                    <a:pt x="1290" y="814"/>
                    <a:pt x="1196" y="1182"/>
                    <a:pt x="924" y="1310"/>
                  </a:cubicBezTo>
                  <a:cubicBezTo>
                    <a:pt x="653" y="1438"/>
                    <a:pt x="309" y="1278"/>
                    <a:pt x="154" y="951"/>
                  </a:cubicBezTo>
                  <a:cubicBezTo>
                    <a:pt x="0" y="625"/>
                    <a:pt x="95" y="256"/>
                    <a:pt x="366" y="128"/>
                  </a:cubicBezTo>
                  <a:cubicBezTo>
                    <a:pt x="637" y="0"/>
                    <a:pt x="982" y="161"/>
                    <a:pt x="1136" y="488"/>
                  </a:cubicBez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3" name="Oval 49"/>
            <p:cNvSpPr>
              <a:spLocks noChangeArrowheads="1"/>
            </p:cNvSpPr>
            <p:nvPr/>
          </p:nvSpPr>
          <p:spPr bwMode="auto">
            <a:xfrm>
              <a:off x="4049713" y="4329113"/>
              <a:ext cx="38100" cy="36512"/>
            </a:xfrm>
            <a:prstGeom prst="ellipse">
              <a:avLst/>
            </a:prstGeom>
            <a:solidFill>
              <a:srgbClr val="3433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Oval 50"/>
            <p:cNvSpPr>
              <a:spLocks noChangeArrowheads="1"/>
            </p:cNvSpPr>
            <p:nvPr/>
          </p:nvSpPr>
          <p:spPr bwMode="auto">
            <a:xfrm>
              <a:off x="4106863" y="4333875"/>
              <a:ext cx="36512" cy="36512"/>
            </a:xfrm>
            <a:prstGeom prst="ellipse">
              <a:avLst/>
            </a:prstGeom>
            <a:solidFill>
              <a:srgbClr val="3433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51"/>
            <p:cNvSpPr>
              <a:spLocks/>
            </p:cNvSpPr>
            <p:nvPr/>
          </p:nvSpPr>
          <p:spPr bwMode="auto">
            <a:xfrm>
              <a:off x="4173538" y="4286250"/>
              <a:ext cx="466725" cy="168275"/>
            </a:xfrm>
            <a:custGeom>
              <a:avLst/>
              <a:gdLst>
                <a:gd name="T0" fmla="*/ 1889 w 1910"/>
                <a:gd name="T1" fmla="*/ 372 h 690"/>
                <a:gd name="T2" fmla="*/ 294 w 1910"/>
                <a:gd name="T3" fmla="*/ 0 h 690"/>
                <a:gd name="T4" fmla="*/ 0 w 1910"/>
                <a:gd name="T5" fmla="*/ 600 h 690"/>
                <a:gd name="T6" fmla="*/ 1910 w 1910"/>
                <a:gd name="T7" fmla="*/ 690 h 690"/>
                <a:gd name="T8" fmla="*/ 1889 w 1910"/>
                <a:gd name="T9" fmla="*/ 372 h 690"/>
              </a:gdLst>
              <a:ahLst/>
              <a:cxnLst>
                <a:cxn ang="0">
                  <a:pos x="T0" y="T1"/>
                </a:cxn>
                <a:cxn ang="0">
                  <a:pos x="T2" y="T3"/>
                </a:cxn>
                <a:cxn ang="0">
                  <a:pos x="T4" y="T5"/>
                </a:cxn>
                <a:cxn ang="0">
                  <a:pos x="T6" y="T7"/>
                </a:cxn>
                <a:cxn ang="0">
                  <a:pos x="T8" y="T9"/>
                </a:cxn>
              </a:cxnLst>
              <a:rect l="0" t="0" r="r" b="b"/>
              <a:pathLst>
                <a:path w="1910" h="690">
                  <a:moveTo>
                    <a:pt x="1889" y="372"/>
                  </a:moveTo>
                  <a:cubicBezTo>
                    <a:pt x="1565" y="146"/>
                    <a:pt x="898" y="32"/>
                    <a:pt x="294" y="0"/>
                  </a:cubicBezTo>
                  <a:cubicBezTo>
                    <a:pt x="0" y="600"/>
                    <a:pt x="0" y="600"/>
                    <a:pt x="0" y="600"/>
                  </a:cubicBezTo>
                  <a:cubicBezTo>
                    <a:pt x="1910" y="690"/>
                    <a:pt x="1910" y="690"/>
                    <a:pt x="1910" y="690"/>
                  </a:cubicBezTo>
                  <a:lnTo>
                    <a:pt x="1889" y="372"/>
                  </a:lnTo>
                  <a:close/>
                </a:path>
              </a:pathLst>
            </a:cu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6" name="Freeform 52"/>
            <p:cNvSpPr>
              <a:spLocks/>
            </p:cNvSpPr>
            <p:nvPr/>
          </p:nvSpPr>
          <p:spPr bwMode="auto">
            <a:xfrm>
              <a:off x="3690938" y="3509963"/>
              <a:ext cx="127000" cy="319087"/>
            </a:xfrm>
            <a:custGeom>
              <a:avLst/>
              <a:gdLst>
                <a:gd name="T0" fmla="*/ 12 w 522"/>
                <a:gd name="T1" fmla="*/ 905 h 1309"/>
                <a:gd name="T2" fmla="*/ 68 w 522"/>
                <a:gd name="T3" fmla="*/ 1309 h 1309"/>
                <a:gd name="T4" fmla="*/ 184 w 522"/>
                <a:gd name="T5" fmla="*/ 1274 h 1309"/>
                <a:gd name="T6" fmla="*/ 338 w 522"/>
                <a:gd name="T7" fmla="*/ 187 h 1309"/>
                <a:gd name="T8" fmla="*/ 522 w 522"/>
                <a:gd name="T9" fmla="*/ 0 h 1309"/>
                <a:gd name="T10" fmla="*/ 240 w 522"/>
                <a:gd name="T11" fmla="*/ 116 h 1309"/>
                <a:gd name="T12" fmla="*/ 12 w 522"/>
                <a:gd name="T13" fmla="*/ 905 h 1309"/>
              </a:gdLst>
              <a:ahLst/>
              <a:cxnLst>
                <a:cxn ang="0">
                  <a:pos x="T0" y="T1"/>
                </a:cxn>
                <a:cxn ang="0">
                  <a:pos x="T2" y="T3"/>
                </a:cxn>
                <a:cxn ang="0">
                  <a:pos x="T4" y="T5"/>
                </a:cxn>
                <a:cxn ang="0">
                  <a:pos x="T6" y="T7"/>
                </a:cxn>
                <a:cxn ang="0">
                  <a:pos x="T8" y="T9"/>
                </a:cxn>
                <a:cxn ang="0">
                  <a:pos x="T10" y="T11"/>
                </a:cxn>
                <a:cxn ang="0">
                  <a:pos x="T12" y="T13"/>
                </a:cxn>
              </a:cxnLst>
              <a:rect l="0" t="0" r="r" b="b"/>
              <a:pathLst>
                <a:path w="522" h="1309">
                  <a:moveTo>
                    <a:pt x="12" y="905"/>
                  </a:moveTo>
                  <a:cubicBezTo>
                    <a:pt x="16" y="1135"/>
                    <a:pt x="66" y="1302"/>
                    <a:pt x="68" y="1309"/>
                  </a:cubicBezTo>
                  <a:cubicBezTo>
                    <a:pt x="184" y="1274"/>
                    <a:pt x="184" y="1274"/>
                    <a:pt x="184" y="1274"/>
                  </a:cubicBezTo>
                  <a:cubicBezTo>
                    <a:pt x="182" y="1267"/>
                    <a:pt x="0" y="642"/>
                    <a:pt x="338" y="187"/>
                  </a:cubicBezTo>
                  <a:cubicBezTo>
                    <a:pt x="390" y="118"/>
                    <a:pt x="452" y="55"/>
                    <a:pt x="522" y="0"/>
                  </a:cubicBezTo>
                  <a:cubicBezTo>
                    <a:pt x="395" y="68"/>
                    <a:pt x="292" y="102"/>
                    <a:pt x="240" y="116"/>
                  </a:cubicBezTo>
                  <a:cubicBezTo>
                    <a:pt x="85" y="326"/>
                    <a:pt x="6" y="599"/>
                    <a:pt x="12" y="905"/>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53"/>
            <p:cNvSpPr>
              <a:spLocks/>
            </p:cNvSpPr>
            <p:nvPr/>
          </p:nvSpPr>
          <p:spPr bwMode="auto">
            <a:xfrm>
              <a:off x="4422775" y="3919538"/>
              <a:ext cx="14287" cy="4762"/>
            </a:xfrm>
            <a:custGeom>
              <a:avLst/>
              <a:gdLst>
                <a:gd name="T0" fmla="*/ 0 w 9"/>
                <a:gd name="T1" fmla="*/ 0 h 3"/>
                <a:gd name="T2" fmla="*/ 9 w 9"/>
                <a:gd name="T3" fmla="*/ 3 h 3"/>
                <a:gd name="T4" fmla="*/ 0 w 9"/>
                <a:gd name="T5" fmla="*/ 0 h 3"/>
                <a:gd name="T6" fmla="*/ 0 w 9"/>
                <a:gd name="T7" fmla="*/ 0 h 3"/>
              </a:gdLst>
              <a:ahLst/>
              <a:cxnLst>
                <a:cxn ang="0">
                  <a:pos x="T0" y="T1"/>
                </a:cxn>
                <a:cxn ang="0">
                  <a:pos x="T2" y="T3"/>
                </a:cxn>
                <a:cxn ang="0">
                  <a:pos x="T4" y="T5"/>
                </a:cxn>
                <a:cxn ang="0">
                  <a:pos x="T6" y="T7"/>
                </a:cxn>
              </a:cxnLst>
              <a:rect l="0" t="0" r="r" b="b"/>
              <a:pathLst>
                <a:path w="9" h="3">
                  <a:moveTo>
                    <a:pt x="0" y="0"/>
                  </a:moveTo>
                  <a:lnTo>
                    <a:pt x="9" y="3"/>
                  </a:lnTo>
                  <a:lnTo>
                    <a:pt x="0" y="0"/>
                  </a:lnTo>
                  <a:lnTo>
                    <a:pt x="0" y="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8" name="Freeform 54"/>
            <p:cNvSpPr>
              <a:spLocks/>
            </p:cNvSpPr>
            <p:nvPr/>
          </p:nvSpPr>
          <p:spPr bwMode="auto">
            <a:xfrm>
              <a:off x="4349750" y="3508375"/>
              <a:ext cx="133350" cy="420687"/>
            </a:xfrm>
            <a:custGeom>
              <a:avLst/>
              <a:gdLst>
                <a:gd name="T0" fmla="*/ 278 w 547"/>
                <a:gd name="T1" fmla="*/ 121 h 1732"/>
                <a:gd name="T2" fmla="*/ 0 w 547"/>
                <a:gd name="T3" fmla="*/ 0 h 1732"/>
                <a:gd name="T4" fmla="*/ 173 w 547"/>
                <a:gd name="T5" fmla="*/ 183 h 1732"/>
                <a:gd name="T6" fmla="*/ 398 w 547"/>
                <a:gd name="T7" fmla="*/ 1153 h 1732"/>
                <a:gd name="T8" fmla="*/ 301 w 547"/>
                <a:gd name="T9" fmla="*/ 1695 h 1732"/>
                <a:gd name="T10" fmla="*/ 359 w 547"/>
                <a:gd name="T11" fmla="*/ 1714 h 1732"/>
                <a:gd name="T12" fmla="*/ 417 w 547"/>
                <a:gd name="T13" fmla="*/ 1732 h 1732"/>
                <a:gd name="T14" fmla="*/ 519 w 547"/>
                <a:gd name="T15" fmla="*/ 1164 h 1732"/>
                <a:gd name="T16" fmla="*/ 278 w 547"/>
                <a:gd name="T17" fmla="*/ 121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7" h="1732">
                  <a:moveTo>
                    <a:pt x="278" y="121"/>
                  </a:moveTo>
                  <a:cubicBezTo>
                    <a:pt x="209" y="93"/>
                    <a:pt x="84" y="42"/>
                    <a:pt x="0" y="0"/>
                  </a:cubicBezTo>
                  <a:cubicBezTo>
                    <a:pt x="66" y="54"/>
                    <a:pt x="124" y="115"/>
                    <a:pt x="173" y="183"/>
                  </a:cubicBezTo>
                  <a:cubicBezTo>
                    <a:pt x="392" y="484"/>
                    <a:pt x="416" y="877"/>
                    <a:pt x="398" y="1153"/>
                  </a:cubicBezTo>
                  <a:cubicBezTo>
                    <a:pt x="377" y="1457"/>
                    <a:pt x="302" y="1692"/>
                    <a:pt x="301" y="1695"/>
                  </a:cubicBezTo>
                  <a:cubicBezTo>
                    <a:pt x="359" y="1714"/>
                    <a:pt x="359" y="1714"/>
                    <a:pt x="359" y="1714"/>
                  </a:cubicBezTo>
                  <a:cubicBezTo>
                    <a:pt x="417" y="1732"/>
                    <a:pt x="417" y="1732"/>
                    <a:pt x="417" y="1732"/>
                  </a:cubicBezTo>
                  <a:cubicBezTo>
                    <a:pt x="420" y="1722"/>
                    <a:pt x="497" y="1483"/>
                    <a:pt x="519" y="1164"/>
                  </a:cubicBezTo>
                  <a:cubicBezTo>
                    <a:pt x="547" y="743"/>
                    <a:pt x="464" y="382"/>
                    <a:pt x="278" y="121"/>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9" name="Oval 55"/>
            <p:cNvSpPr>
              <a:spLocks noChangeArrowheads="1"/>
            </p:cNvSpPr>
            <p:nvPr/>
          </p:nvSpPr>
          <p:spPr bwMode="auto">
            <a:xfrm>
              <a:off x="4349750" y="3833813"/>
              <a:ext cx="180975" cy="180975"/>
            </a:xfrm>
            <a:prstGeom prst="ellipse">
              <a:avLst/>
            </a:prstGeom>
            <a:solidFill>
              <a:srgbClr val="E6E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0" name="Freeform 56"/>
            <p:cNvSpPr>
              <a:spLocks noEditPoints="1"/>
            </p:cNvSpPr>
            <p:nvPr/>
          </p:nvSpPr>
          <p:spPr bwMode="auto">
            <a:xfrm>
              <a:off x="4343400" y="3827463"/>
              <a:ext cx="193675" cy="193675"/>
            </a:xfrm>
            <a:custGeom>
              <a:avLst/>
              <a:gdLst>
                <a:gd name="T0" fmla="*/ 397 w 794"/>
                <a:gd name="T1" fmla="*/ 795 h 795"/>
                <a:gd name="T2" fmla="*/ 0 w 794"/>
                <a:gd name="T3" fmla="*/ 397 h 795"/>
                <a:gd name="T4" fmla="*/ 397 w 794"/>
                <a:gd name="T5" fmla="*/ 0 h 795"/>
                <a:gd name="T6" fmla="*/ 794 w 794"/>
                <a:gd name="T7" fmla="*/ 397 h 795"/>
                <a:gd name="T8" fmla="*/ 397 w 794"/>
                <a:gd name="T9" fmla="*/ 795 h 795"/>
                <a:gd name="T10" fmla="*/ 397 w 794"/>
                <a:gd name="T11" fmla="*/ 53 h 795"/>
                <a:gd name="T12" fmla="*/ 53 w 794"/>
                <a:gd name="T13" fmla="*/ 397 h 795"/>
                <a:gd name="T14" fmla="*/ 397 w 794"/>
                <a:gd name="T15" fmla="*/ 741 h 795"/>
                <a:gd name="T16" fmla="*/ 741 w 794"/>
                <a:gd name="T17" fmla="*/ 397 h 795"/>
                <a:gd name="T18" fmla="*/ 397 w 794"/>
                <a:gd name="T19" fmla="*/ 53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795">
                  <a:moveTo>
                    <a:pt x="397" y="795"/>
                  </a:moveTo>
                  <a:cubicBezTo>
                    <a:pt x="178" y="795"/>
                    <a:pt x="0" y="616"/>
                    <a:pt x="0" y="397"/>
                  </a:cubicBezTo>
                  <a:cubicBezTo>
                    <a:pt x="0" y="178"/>
                    <a:pt x="178" y="0"/>
                    <a:pt x="397" y="0"/>
                  </a:cubicBezTo>
                  <a:cubicBezTo>
                    <a:pt x="616" y="0"/>
                    <a:pt x="794" y="178"/>
                    <a:pt x="794" y="397"/>
                  </a:cubicBezTo>
                  <a:cubicBezTo>
                    <a:pt x="794" y="616"/>
                    <a:pt x="616" y="795"/>
                    <a:pt x="397" y="795"/>
                  </a:cubicBezTo>
                  <a:close/>
                  <a:moveTo>
                    <a:pt x="397" y="53"/>
                  </a:moveTo>
                  <a:cubicBezTo>
                    <a:pt x="208" y="53"/>
                    <a:pt x="53" y="208"/>
                    <a:pt x="53" y="397"/>
                  </a:cubicBezTo>
                  <a:cubicBezTo>
                    <a:pt x="53" y="587"/>
                    <a:pt x="208" y="741"/>
                    <a:pt x="397" y="741"/>
                  </a:cubicBezTo>
                  <a:cubicBezTo>
                    <a:pt x="587" y="741"/>
                    <a:pt x="741" y="587"/>
                    <a:pt x="741" y="397"/>
                  </a:cubicBezTo>
                  <a:cubicBezTo>
                    <a:pt x="741" y="208"/>
                    <a:pt x="587" y="53"/>
                    <a:pt x="397" y="53"/>
                  </a:cubicBez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1" name="Oval 57"/>
            <p:cNvSpPr>
              <a:spLocks noChangeArrowheads="1"/>
            </p:cNvSpPr>
            <p:nvPr/>
          </p:nvSpPr>
          <p:spPr bwMode="auto">
            <a:xfrm>
              <a:off x="4373563" y="3859213"/>
              <a:ext cx="131762" cy="130175"/>
            </a:xfrm>
            <a:prstGeom prst="ellipse">
              <a:avLst/>
            </a:prstGeom>
            <a:solidFill>
              <a:srgbClr val="B4B4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2" name="Freeform 58"/>
            <p:cNvSpPr>
              <a:spLocks/>
            </p:cNvSpPr>
            <p:nvPr/>
          </p:nvSpPr>
          <p:spPr bwMode="auto">
            <a:xfrm>
              <a:off x="3598863" y="4067175"/>
              <a:ext cx="130175" cy="344487"/>
            </a:xfrm>
            <a:custGeom>
              <a:avLst/>
              <a:gdLst>
                <a:gd name="T0" fmla="*/ 530 w 535"/>
                <a:gd name="T1" fmla="*/ 1415 h 1415"/>
                <a:gd name="T2" fmla="*/ 198 w 535"/>
                <a:gd name="T3" fmla="*/ 1201 h 1415"/>
                <a:gd name="T4" fmla="*/ 0 w 535"/>
                <a:gd name="T5" fmla="*/ 15 h 1415"/>
                <a:gd name="T6" fmla="*/ 90 w 535"/>
                <a:gd name="T7" fmla="*/ 0 h 1415"/>
                <a:gd name="T8" fmla="*/ 288 w 535"/>
                <a:gd name="T9" fmla="*/ 1186 h 1415"/>
                <a:gd name="T10" fmla="*/ 535 w 535"/>
                <a:gd name="T11" fmla="*/ 1324 h 1415"/>
                <a:gd name="T12" fmla="*/ 530 w 535"/>
                <a:gd name="T13" fmla="*/ 1415 h 1415"/>
              </a:gdLst>
              <a:ahLst/>
              <a:cxnLst>
                <a:cxn ang="0">
                  <a:pos x="T0" y="T1"/>
                </a:cxn>
                <a:cxn ang="0">
                  <a:pos x="T2" y="T3"/>
                </a:cxn>
                <a:cxn ang="0">
                  <a:pos x="T4" y="T5"/>
                </a:cxn>
                <a:cxn ang="0">
                  <a:pos x="T6" y="T7"/>
                </a:cxn>
                <a:cxn ang="0">
                  <a:pos x="T8" y="T9"/>
                </a:cxn>
                <a:cxn ang="0">
                  <a:pos x="T10" y="T11"/>
                </a:cxn>
                <a:cxn ang="0">
                  <a:pos x="T12" y="T13"/>
                </a:cxn>
              </a:cxnLst>
              <a:rect l="0" t="0" r="r" b="b"/>
              <a:pathLst>
                <a:path w="535" h="1415">
                  <a:moveTo>
                    <a:pt x="530" y="1415"/>
                  </a:moveTo>
                  <a:cubicBezTo>
                    <a:pt x="234" y="1399"/>
                    <a:pt x="199" y="1209"/>
                    <a:pt x="198" y="1201"/>
                  </a:cubicBezTo>
                  <a:cubicBezTo>
                    <a:pt x="0" y="15"/>
                    <a:pt x="0" y="15"/>
                    <a:pt x="0" y="15"/>
                  </a:cubicBezTo>
                  <a:cubicBezTo>
                    <a:pt x="90" y="0"/>
                    <a:pt x="90" y="0"/>
                    <a:pt x="90" y="0"/>
                  </a:cubicBezTo>
                  <a:cubicBezTo>
                    <a:pt x="288" y="1186"/>
                    <a:pt x="288" y="1186"/>
                    <a:pt x="288" y="1186"/>
                  </a:cubicBezTo>
                  <a:cubicBezTo>
                    <a:pt x="289" y="1191"/>
                    <a:pt x="316" y="1312"/>
                    <a:pt x="535" y="1324"/>
                  </a:cubicBezTo>
                  <a:lnTo>
                    <a:pt x="530" y="1415"/>
                  </a:lnTo>
                  <a:close/>
                </a:path>
              </a:pathLst>
            </a:custGeom>
            <a:solidFill>
              <a:srgbClr val="B4B4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3" name="Freeform 59"/>
            <p:cNvSpPr>
              <a:spLocks/>
            </p:cNvSpPr>
            <p:nvPr/>
          </p:nvSpPr>
          <p:spPr bwMode="auto">
            <a:xfrm>
              <a:off x="3883025" y="4005263"/>
              <a:ext cx="77787" cy="365125"/>
            </a:xfrm>
            <a:custGeom>
              <a:avLst/>
              <a:gdLst>
                <a:gd name="T0" fmla="*/ 44 w 318"/>
                <a:gd name="T1" fmla="*/ 1497 h 1497"/>
                <a:gd name="T2" fmla="*/ 288 w 318"/>
                <a:gd name="T3" fmla="*/ 1187 h 1497"/>
                <a:gd name="T4" fmla="*/ 90 w 318"/>
                <a:gd name="T5" fmla="*/ 0 h 1497"/>
                <a:gd name="T6" fmla="*/ 0 w 318"/>
                <a:gd name="T7" fmla="*/ 15 h 1497"/>
                <a:gd name="T8" fmla="*/ 198 w 318"/>
                <a:gd name="T9" fmla="*/ 1202 h 1497"/>
                <a:gd name="T10" fmla="*/ 10 w 318"/>
                <a:gd name="T11" fmla="*/ 1412 h 1497"/>
                <a:gd name="T12" fmla="*/ 44 w 318"/>
                <a:gd name="T13" fmla="*/ 1497 h 1497"/>
              </a:gdLst>
              <a:ahLst/>
              <a:cxnLst>
                <a:cxn ang="0">
                  <a:pos x="T0" y="T1"/>
                </a:cxn>
                <a:cxn ang="0">
                  <a:pos x="T2" y="T3"/>
                </a:cxn>
                <a:cxn ang="0">
                  <a:pos x="T4" y="T5"/>
                </a:cxn>
                <a:cxn ang="0">
                  <a:pos x="T6" y="T7"/>
                </a:cxn>
                <a:cxn ang="0">
                  <a:pos x="T8" y="T9"/>
                </a:cxn>
                <a:cxn ang="0">
                  <a:pos x="T10" y="T11"/>
                </a:cxn>
                <a:cxn ang="0">
                  <a:pos x="T12" y="T13"/>
                </a:cxn>
              </a:cxnLst>
              <a:rect l="0" t="0" r="r" b="b"/>
              <a:pathLst>
                <a:path w="318" h="1497">
                  <a:moveTo>
                    <a:pt x="44" y="1497"/>
                  </a:moveTo>
                  <a:cubicBezTo>
                    <a:pt x="318" y="1386"/>
                    <a:pt x="290" y="1195"/>
                    <a:pt x="288" y="1187"/>
                  </a:cubicBezTo>
                  <a:cubicBezTo>
                    <a:pt x="90" y="0"/>
                    <a:pt x="90" y="0"/>
                    <a:pt x="90" y="0"/>
                  </a:cubicBezTo>
                  <a:cubicBezTo>
                    <a:pt x="0" y="15"/>
                    <a:pt x="0" y="15"/>
                    <a:pt x="0" y="15"/>
                  </a:cubicBezTo>
                  <a:cubicBezTo>
                    <a:pt x="198" y="1202"/>
                    <a:pt x="198" y="1202"/>
                    <a:pt x="198" y="1202"/>
                  </a:cubicBezTo>
                  <a:cubicBezTo>
                    <a:pt x="199" y="1206"/>
                    <a:pt x="213" y="1330"/>
                    <a:pt x="10" y="1412"/>
                  </a:cubicBezTo>
                  <a:lnTo>
                    <a:pt x="44" y="1497"/>
                  </a:lnTo>
                  <a:close/>
                </a:path>
              </a:pathLst>
            </a:custGeom>
            <a:solidFill>
              <a:srgbClr val="B4B4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4" name="Freeform 60"/>
            <p:cNvSpPr>
              <a:spLocks/>
            </p:cNvSpPr>
            <p:nvPr/>
          </p:nvSpPr>
          <p:spPr bwMode="auto">
            <a:xfrm>
              <a:off x="3700463" y="4371975"/>
              <a:ext cx="82550" cy="58737"/>
            </a:xfrm>
            <a:custGeom>
              <a:avLst/>
              <a:gdLst>
                <a:gd name="T0" fmla="*/ 188 w 336"/>
                <a:gd name="T1" fmla="*/ 17 h 238"/>
                <a:gd name="T2" fmla="*/ 325 w 336"/>
                <a:gd name="T3" fmla="*/ 150 h 238"/>
                <a:gd name="T4" fmla="*/ 148 w 336"/>
                <a:gd name="T5" fmla="*/ 221 h 238"/>
                <a:gd name="T6" fmla="*/ 11 w 336"/>
                <a:gd name="T7" fmla="*/ 88 h 238"/>
                <a:gd name="T8" fmla="*/ 188 w 336"/>
                <a:gd name="T9" fmla="*/ 17 h 238"/>
              </a:gdLst>
              <a:ahLst/>
              <a:cxnLst>
                <a:cxn ang="0">
                  <a:pos x="T0" y="T1"/>
                </a:cxn>
                <a:cxn ang="0">
                  <a:pos x="T2" y="T3"/>
                </a:cxn>
                <a:cxn ang="0">
                  <a:pos x="T4" y="T5"/>
                </a:cxn>
                <a:cxn ang="0">
                  <a:pos x="T6" y="T7"/>
                </a:cxn>
                <a:cxn ang="0">
                  <a:pos x="T8" y="T9"/>
                </a:cxn>
              </a:cxnLst>
              <a:rect l="0" t="0" r="r" b="b"/>
              <a:pathLst>
                <a:path w="336" h="238">
                  <a:moveTo>
                    <a:pt x="188" y="17"/>
                  </a:moveTo>
                  <a:cubicBezTo>
                    <a:pt x="275" y="34"/>
                    <a:pt x="336" y="94"/>
                    <a:pt x="325" y="150"/>
                  </a:cubicBezTo>
                  <a:cubicBezTo>
                    <a:pt x="314" y="206"/>
                    <a:pt x="235" y="238"/>
                    <a:pt x="148" y="221"/>
                  </a:cubicBezTo>
                  <a:cubicBezTo>
                    <a:pt x="61" y="203"/>
                    <a:pt x="0" y="144"/>
                    <a:pt x="11" y="88"/>
                  </a:cubicBezTo>
                  <a:cubicBezTo>
                    <a:pt x="22" y="32"/>
                    <a:pt x="102" y="0"/>
                    <a:pt x="188" y="17"/>
                  </a:cubicBezTo>
                  <a:close/>
                </a:path>
              </a:pathLst>
            </a:custGeom>
            <a:solidFill>
              <a:srgbClr val="2927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5" name="Freeform 61"/>
            <p:cNvSpPr>
              <a:spLocks/>
            </p:cNvSpPr>
            <p:nvPr/>
          </p:nvSpPr>
          <p:spPr bwMode="auto">
            <a:xfrm>
              <a:off x="3836988" y="4346575"/>
              <a:ext cx="80962" cy="65087"/>
            </a:xfrm>
            <a:custGeom>
              <a:avLst/>
              <a:gdLst>
                <a:gd name="T0" fmla="*/ 115 w 334"/>
                <a:gd name="T1" fmla="*/ 44 h 268"/>
                <a:gd name="T2" fmla="*/ 28 w 334"/>
                <a:gd name="T3" fmla="*/ 214 h 268"/>
                <a:gd name="T4" fmla="*/ 219 w 334"/>
                <a:gd name="T5" fmla="*/ 223 h 268"/>
                <a:gd name="T6" fmla="*/ 305 w 334"/>
                <a:gd name="T7" fmla="*/ 53 h 268"/>
                <a:gd name="T8" fmla="*/ 115 w 334"/>
                <a:gd name="T9" fmla="*/ 44 h 268"/>
              </a:gdLst>
              <a:ahLst/>
              <a:cxnLst>
                <a:cxn ang="0">
                  <a:pos x="T0" y="T1"/>
                </a:cxn>
                <a:cxn ang="0">
                  <a:pos x="T2" y="T3"/>
                </a:cxn>
                <a:cxn ang="0">
                  <a:pos x="T4" y="T5"/>
                </a:cxn>
                <a:cxn ang="0">
                  <a:pos x="T6" y="T7"/>
                </a:cxn>
                <a:cxn ang="0">
                  <a:pos x="T8" y="T9"/>
                </a:cxn>
              </a:cxnLst>
              <a:rect l="0" t="0" r="r" b="b"/>
              <a:pathLst>
                <a:path w="334" h="268">
                  <a:moveTo>
                    <a:pt x="115" y="44"/>
                  </a:moveTo>
                  <a:cubicBezTo>
                    <a:pt x="38" y="89"/>
                    <a:pt x="0" y="165"/>
                    <a:pt x="28" y="214"/>
                  </a:cubicBezTo>
                  <a:cubicBezTo>
                    <a:pt x="57" y="264"/>
                    <a:pt x="143" y="268"/>
                    <a:pt x="219" y="223"/>
                  </a:cubicBezTo>
                  <a:cubicBezTo>
                    <a:pt x="296" y="179"/>
                    <a:pt x="334" y="102"/>
                    <a:pt x="305" y="53"/>
                  </a:cubicBezTo>
                  <a:cubicBezTo>
                    <a:pt x="277" y="4"/>
                    <a:pt x="191" y="0"/>
                    <a:pt x="115" y="44"/>
                  </a:cubicBezTo>
                  <a:close/>
                </a:path>
              </a:pathLst>
            </a:custGeom>
            <a:solidFill>
              <a:srgbClr val="2927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6" name="Freeform 62"/>
            <p:cNvSpPr>
              <a:spLocks/>
            </p:cNvSpPr>
            <p:nvPr/>
          </p:nvSpPr>
          <p:spPr bwMode="auto">
            <a:xfrm>
              <a:off x="3581400" y="3768725"/>
              <a:ext cx="330200" cy="311150"/>
            </a:xfrm>
            <a:custGeom>
              <a:avLst/>
              <a:gdLst>
                <a:gd name="T0" fmla="*/ 43 w 1356"/>
                <a:gd name="T1" fmla="*/ 1277 h 1277"/>
                <a:gd name="T2" fmla="*/ 33 w 1356"/>
                <a:gd name="T3" fmla="*/ 750 h 1277"/>
                <a:gd name="T4" fmla="*/ 523 w 1356"/>
                <a:gd name="T5" fmla="*/ 109 h 1277"/>
                <a:gd name="T6" fmla="*/ 1356 w 1356"/>
                <a:gd name="T7" fmla="*/ 1050 h 1277"/>
                <a:gd name="T8" fmla="*/ 1221 w 1356"/>
                <a:gd name="T9" fmla="*/ 1072 h 1277"/>
                <a:gd name="T10" fmla="*/ 546 w 1356"/>
                <a:gd name="T11" fmla="*/ 244 h 1277"/>
                <a:gd name="T12" fmla="*/ 169 w 1356"/>
                <a:gd name="T13" fmla="*/ 766 h 1277"/>
                <a:gd name="T14" fmla="*/ 178 w 1356"/>
                <a:gd name="T15" fmla="*/ 1254 h 1277"/>
                <a:gd name="T16" fmla="*/ 43 w 1356"/>
                <a:gd name="T17" fmla="*/ 1277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6" h="1277">
                  <a:moveTo>
                    <a:pt x="43" y="1277"/>
                  </a:moveTo>
                  <a:cubicBezTo>
                    <a:pt x="41" y="1266"/>
                    <a:pt x="0" y="1016"/>
                    <a:pt x="33" y="750"/>
                  </a:cubicBezTo>
                  <a:cubicBezTo>
                    <a:pt x="80" y="376"/>
                    <a:pt x="249" y="155"/>
                    <a:pt x="523" y="109"/>
                  </a:cubicBezTo>
                  <a:cubicBezTo>
                    <a:pt x="1173" y="0"/>
                    <a:pt x="1349" y="1007"/>
                    <a:pt x="1356" y="1050"/>
                  </a:cubicBezTo>
                  <a:cubicBezTo>
                    <a:pt x="1221" y="1072"/>
                    <a:pt x="1221" y="1072"/>
                    <a:pt x="1221" y="1072"/>
                  </a:cubicBezTo>
                  <a:cubicBezTo>
                    <a:pt x="1220" y="1063"/>
                    <a:pt x="1061" y="158"/>
                    <a:pt x="546" y="244"/>
                  </a:cubicBezTo>
                  <a:cubicBezTo>
                    <a:pt x="335" y="280"/>
                    <a:pt x="208" y="455"/>
                    <a:pt x="169" y="766"/>
                  </a:cubicBezTo>
                  <a:cubicBezTo>
                    <a:pt x="139" y="1014"/>
                    <a:pt x="178" y="1252"/>
                    <a:pt x="178" y="1254"/>
                  </a:cubicBezTo>
                  <a:lnTo>
                    <a:pt x="43" y="1277"/>
                  </a:lnTo>
                  <a:close/>
                </a:path>
              </a:pathLst>
            </a:custGeom>
            <a:solidFill>
              <a:srgbClr val="2927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7" name="Freeform 63"/>
            <p:cNvSpPr>
              <a:spLocks noEditPoints="1"/>
            </p:cNvSpPr>
            <p:nvPr/>
          </p:nvSpPr>
          <p:spPr bwMode="auto">
            <a:xfrm>
              <a:off x="2698750" y="3206750"/>
              <a:ext cx="230187" cy="230187"/>
            </a:xfrm>
            <a:custGeom>
              <a:avLst/>
              <a:gdLst>
                <a:gd name="T0" fmla="*/ 392 w 944"/>
                <a:gd name="T1" fmla="*/ 45 h 945"/>
                <a:gd name="T2" fmla="*/ 44 w 944"/>
                <a:gd name="T3" fmla="*/ 553 h 945"/>
                <a:gd name="T4" fmla="*/ 552 w 944"/>
                <a:gd name="T5" fmla="*/ 901 h 945"/>
                <a:gd name="T6" fmla="*/ 900 w 944"/>
                <a:gd name="T7" fmla="*/ 392 h 945"/>
                <a:gd name="T8" fmla="*/ 392 w 944"/>
                <a:gd name="T9" fmla="*/ 45 h 945"/>
                <a:gd name="T10" fmla="*/ 772 w 944"/>
                <a:gd name="T11" fmla="*/ 505 h 945"/>
                <a:gd name="T12" fmla="*/ 574 w 944"/>
                <a:gd name="T13" fmla="*/ 543 h 945"/>
                <a:gd name="T14" fmla="*/ 611 w 944"/>
                <a:gd name="T15" fmla="*/ 741 h 945"/>
                <a:gd name="T16" fmla="*/ 439 w 944"/>
                <a:gd name="T17" fmla="*/ 773 h 945"/>
                <a:gd name="T18" fmla="*/ 402 w 944"/>
                <a:gd name="T19" fmla="*/ 575 h 945"/>
                <a:gd name="T20" fmla="*/ 204 w 944"/>
                <a:gd name="T21" fmla="*/ 612 h 945"/>
                <a:gd name="T22" fmla="*/ 172 w 944"/>
                <a:gd name="T23" fmla="*/ 440 h 945"/>
                <a:gd name="T24" fmla="*/ 370 w 944"/>
                <a:gd name="T25" fmla="*/ 403 h 945"/>
                <a:gd name="T26" fmla="*/ 332 w 944"/>
                <a:gd name="T27" fmla="*/ 205 h 945"/>
                <a:gd name="T28" fmla="*/ 505 w 944"/>
                <a:gd name="T29" fmla="*/ 172 h 945"/>
                <a:gd name="T30" fmla="*/ 542 w 944"/>
                <a:gd name="T31" fmla="*/ 370 h 945"/>
                <a:gd name="T32" fmla="*/ 740 w 944"/>
                <a:gd name="T33" fmla="*/ 333 h 945"/>
                <a:gd name="T34" fmla="*/ 772 w 944"/>
                <a:gd name="T35" fmla="*/ 505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4" h="945">
                  <a:moveTo>
                    <a:pt x="392" y="45"/>
                  </a:moveTo>
                  <a:cubicBezTo>
                    <a:pt x="155" y="89"/>
                    <a:pt x="0" y="317"/>
                    <a:pt x="44" y="553"/>
                  </a:cubicBezTo>
                  <a:cubicBezTo>
                    <a:pt x="88" y="789"/>
                    <a:pt x="316" y="945"/>
                    <a:pt x="552" y="901"/>
                  </a:cubicBezTo>
                  <a:cubicBezTo>
                    <a:pt x="789" y="856"/>
                    <a:pt x="944" y="629"/>
                    <a:pt x="900" y="392"/>
                  </a:cubicBezTo>
                  <a:cubicBezTo>
                    <a:pt x="856" y="156"/>
                    <a:pt x="628" y="0"/>
                    <a:pt x="392" y="45"/>
                  </a:cubicBezTo>
                  <a:close/>
                  <a:moveTo>
                    <a:pt x="772" y="505"/>
                  </a:moveTo>
                  <a:cubicBezTo>
                    <a:pt x="574" y="543"/>
                    <a:pt x="574" y="543"/>
                    <a:pt x="574" y="543"/>
                  </a:cubicBezTo>
                  <a:cubicBezTo>
                    <a:pt x="611" y="741"/>
                    <a:pt x="611" y="741"/>
                    <a:pt x="611" y="741"/>
                  </a:cubicBezTo>
                  <a:cubicBezTo>
                    <a:pt x="439" y="773"/>
                    <a:pt x="439" y="773"/>
                    <a:pt x="439" y="773"/>
                  </a:cubicBezTo>
                  <a:cubicBezTo>
                    <a:pt x="402" y="575"/>
                    <a:pt x="402" y="575"/>
                    <a:pt x="402" y="575"/>
                  </a:cubicBezTo>
                  <a:cubicBezTo>
                    <a:pt x="204" y="612"/>
                    <a:pt x="204" y="612"/>
                    <a:pt x="204" y="612"/>
                  </a:cubicBezTo>
                  <a:cubicBezTo>
                    <a:pt x="172" y="440"/>
                    <a:pt x="172" y="440"/>
                    <a:pt x="172" y="440"/>
                  </a:cubicBezTo>
                  <a:cubicBezTo>
                    <a:pt x="370" y="403"/>
                    <a:pt x="370" y="403"/>
                    <a:pt x="370" y="403"/>
                  </a:cubicBezTo>
                  <a:cubicBezTo>
                    <a:pt x="332" y="205"/>
                    <a:pt x="332" y="205"/>
                    <a:pt x="332" y="205"/>
                  </a:cubicBezTo>
                  <a:cubicBezTo>
                    <a:pt x="505" y="172"/>
                    <a:pt x="505" y="172"/>
                    <a:pt x="505" y="172"/>
                  </a:cubicBezTo>
                  <a:cubicBezTo>
                    <a:pt x="542" y="370"/>
                    <a:pt x="542" y="370"/>
                    <a:pt x="542" y="370"/>
                  </a:cubicBezTo>
                  <a:cubicBezTo>
                    <a:pt x="740" y="333"/>
                    <a:pt x="740" y="333"/>
                    <a:pt x="740" y="333"/>
                  </a:cubicBezTo>
                  <a:lnTo>
                    <a:pt x="772" y="505"/>
                  </a:lnTo>
                  <a:close/>
                </a:path>
              </a:pathLst>
            </a:custGeom>
            <a:solidFill>
              <a:srgbClr val="DB4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79" name="Freeform 64"/>
            <p:cNvSpPr>
              <a:spLocks/>
            </p:cNvSpPr>
            <p:nvPr/>
          </p:nvSpPr>
          <p:spPr bwMode="auto">
            <a:xfrm>
              <a:off x="2582863" y="2990850"/>
              <a:ext cx="434975" cy="204787"/>
            </a:xfrm>
            <a:custGeom>
              <a:avLst/>
              <a:gdLst>
                <a:gd name="T0" fmla="*/ 1580 w 1786"/>
                <a:gd name="T1" fmla="*/ 0 h 837"/>
                <a:gd name="T2" fmla="*/ 795 w 1786"/>
                <a:gd name="T3" fmla="*/ 183 h 837"/>
                <a:gd name="T4" fmla="*/ 0 w 1786"/>
                <a:gd name="T5" fmla="*/ 319 h 837"/>
                <a:gd name="T6" fmla="*/ 10 w 1786"/>
                <a:gd name="T7" fmla="*/ 837 h 837"/>
                <a:gd name="T8" fmla="*/ 860 w 1786"/>
                <a:gd name="T9" fmla="*/ 666 h 837"/>
                <a:gd name="T10" fmla="*/ 922 w 1786"/>
                <a:gd name="T11" fmla="*/ 653 h 837"/>
                <a:gd name="T12" fmla="*/ 1786 w 1786"/>
                <a:gd name="T13" fmla="*/ 479 h 837"/>
                <a:gd name="T14" fmla="*/ 1580 w 1786"/>
                <a:gd name="T15" fmla="*/ 0 h 8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6" h="837">
                  <a:moveTo>
                    <a:pt x="1580" y="0"/>
                  </a:moveTo>
                  <a:cubicBezTo>
                    <a:pt x="795" y="183"/>
                    <a:pt x="795" y="183"/>
                    <a:pt x="795" y="183"/>
                  </a:cubicBezTo>
                  <a:cubicBezTo>
                    <a:pt x="0" y="319"/>
                    <a:pt x="0" y="319"/>
                    <a:pt x="0" y="319"/>
                  </a:cubicBezTo>
                  <a:cubicBezTo>
                    <a:pt x="0" y="319"/>
                    <a:pt x="91" y="570"/>
                    <a:pt x="10" y="837"/>
                  </a:cubicBezTo>
                  <a:cubicBezTo>
                    <a:pt x="860" y="666"/>
                    <a:pt x="860" y="666"/>
                    <a:pt x="860" y="666"/>
                  </a:cubicBezTo>
                  <a:cubicBezTo>
                    <a:pt x="922" y="653"/>
                    <a:pt x="922" y="653"/>
                    <a:pt x="922" y="653"/>
                  </a:cubicBezTo>
                  <a:cubicBezTo>
                    <a:pt x="1786" y="479"/>
                    <a:pt x="1786" y="479"/>
                    <a:pt x="1786" y="479"/>
                  </a:cubicBezTo>
                  <a:cubicBezTo>
                    <a:pt x="1608" y="264"/>
                    <a:pt x="1580" y="0"/>
                    <a:pt x="1580" y="0"/>
                  </a:cubicBezTo>
                  <a:close/>
                </a:path>
              </a:pathLst>
            </a:custGeom>
            <a:solidFill>
              <a:srgbClr val="3050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65"/>
            <p:cNvSpPr>
              <a:spLocks/>
            </p:cNvSpPr>
            <p:nvPr/>
          </p:nvSpPr>
          <p:spPr bwMode="auto">
            <a:xfrm>
              <a:off x="2574925" y="3082925"/>
              <a:ext cx="447675" cy="130175"/>
            </a:xfrm>
            <a:custGeom>
              <a:avLst/>
              <a:gdLst>
                <a:gd name="T0" fmla="*/ 1829 w 1839"/>
                <a:gd name="T1" fmla="*/ 84 h 535"/>
                <a:gd name="T2" fmla="*/ 1755 w 1839"/>
                <a:gd name="T3" fmla="*/ 195 h 535"/>
                <a:gd name="T4" fmla="*/ 122 w 1839"/>
                <a:gd name="T5" fmla="*/ 525 h 535"/>
                <a:gd name="T6" fmla="*/ 11 w 1839"/>
                <a:gd name="T7" fmla="*/ 451 h 535"/>
                <a:gd name="T8" fmla="*/ 11 w 1839"/>
                <a:gd name="T9" fmla="*/ 451 h 535"/>
                <a:gd name="T10" fmla="*/ 84 w 1839"/>
                <a:gd name="T11" fmla="*/ 340 h 535"/>
                <a:gd name="T12" fmla="*/ 1718 w 1839"/>
                <a:gd name="T13" fmla="*/ 10 h 535"/>
                <a:gd name="T14" fmla="*/ 1829 w 1839"/>
                <a:gd name="T15" fmla="*/ 84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9" h="535">
                  <a:moveTo>
                    <a:pt x="1829" y="84"/>
                  </a:moveTo>
                  <a:cubicBezTo>
                    <a:pt x="1839" y="135"/>
                    <a:pt x="1806" y="185"/>
                    <a:pt x="1755" y="195"/>
                  </a:cubicBezTo>
                  <a:cubicBezTo>
                    <a:pt x="122" y="525"/>
                    <a:pt x="122" y="525"/>
                    <a:pt x="122" y="525"/>
                  </a:cubicBezTo>
                  <a:cubicBezTo>
                    <a:pt x="71" y="535"/>
                    <a:pt x="21" y="502"/>
                    <a:pt x="11" y="451"/>
                  </a:cubicBezTo>
                  <a:cubicBezTo>
                    <a:pt x="11" y="451"/>
                    <a:pt x="11" y="451"/>
                    <a:pt x="11" y="451"/>
                  </a:cubicBezTo>
                  <a:cubicBezTo>
                    <a:pt x="0" y="400"/>
                    <a:pt x="33" y="350"/>
                    <a:pt x="84" y="340"/>
                  </a:cubicBezTo>
                  <a:cubicBezTo>
                    <a:pt x="1718" y="10"/>
                    <a:pt x="1718" y="10"/>
                    <a:pt x="1718" y="10"/>
                  </a:cubicBezTo>
                  <a:cubicBezTo>
                    <a:pt x="1769" y="0"/>
                    <a:pt x="1818" y="33"/>
                    <a:pt x="1829" y="84"/>
                  </a:cubicBez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1" name="Freeform 66"/>
            <p:cNvSpPr>
              <a:spLocks/>
            </p:cNvSpPr>
            <p:nvPr/>
          </p:nvSpPr>
          <p:spPr bwMode="auto">
            <a:xfrm>
              <a:off x="2573338" y="2973388"/>
              <a:ext cx="404812" cy="117475"/>
            </a:xfrm>
            <a:custGeom>
              <a:avLst/>
              <a:gdLst>
                <a:gd name="T0" fmla="*/ 1651 w 1660"/>
                <a:gd name="T1" fmla="*/ 75 h 483"/>
                <a:gd name="T2" fmla="*/ 1585 w 1660"/>
                <a:gd name="T3" fmla="*/ 176 h 483"/>
                <a:gd name="T4" fmla="*/ 109 w 1660"/>
                <a:gd name="T5" fmla="*/ 473 h 483"/>
                <a:gd name="T6" fmla="*/ 9 w 1660"/>
                <a:gd name="T7" fmla="*/ 407 h 483"/>
                <a:gd name="T8" fmla="*/ 9 w 1660"/>
                <a:gd name="T9" fmla="*/ 407 h 483"/>
                <a:gd name="T10" fmla="*/ 75 w 1660"/>
                <a:gd name="T11" fmla="*/ 307 h 483"/>
                <a:gd name="T12" fmla="*/ 1551 w 1660"/>
                <a:gd name="T13" fmla="*/ 9 h 483"/>
                <a:gd name="T14" fmla="*/ 1651 w 1660"/>
                <a:gd name="T15" fmla="*/ 75 h 4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0" h="483">
                  <a:moveTo>
                    <a:pt x="1651" y="75"/>
                  </a:moveTo>
                  <a:cubicBezTo>
                    <a:pt x="1660" y="121"/>
                    <a:pt x="1631" y="166"/>
                    <a:pt x="1585" y="176"/>
                  </a:cubicBezTo>
                  <a:cubicBezTo>
                    <a:pt x="109" y="473"/>
                    <a:pt x="109" y="473"/>
                    <a:pt x="109" y="473"/>
                  </a:cubicBezTo>
                  <a:cubicBezTo>
                    <a:pt x="63" y="483"/>
                    <a:pt x="18" y="453"/>
                    <a:pt x="9" y="407"/>
                  </a:cubicBezTo>
                  <a:cubicBezTo>
                    <a:pt x="9" y="407"/>
                    <a:pt x="9" y="407"/>
                    <a:pt x="9" y="407"/>
                  </a:cubicBezTo>
                  <a:cubicBezTo>
                    <a:pt x="0" y="361"/>
                    <a:pt x="29" y="316"/>
                    <a:pt x="75" y="307"/>
                  </a:cubicBezTo>
                  <a:cubicBezTo>
                    <a:pt x="1551" y="9"/>
                    <a:pt x="1551" y="9"/>
                    <a:pt x="1551" y="9"/>
                  </a:cubicBezTo>
                  <a:cubicBezTo>
                    <a:pt x="1597" y="0"/>
                    <a:pt x="1642" y="29"/>
                    <a:pt x="1651" y="75"/>
                  </a:cubicBez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2" name="Freeform 67"/>
            <p:cNvSpPr>
              <a:spLocks noEditPoints="1"/>
            </p:cNvSpPr>
            <p:nvPr/>
          </p:nvSpPr>
          <p:spPr bwMode="auto">
            <a:xfrm>
              <a:off x="2640013" y="2874963"/>
              <a:ext cx="250825" cy="185737"/>
            </a:xfrm>
            <a:custGeom>
              <a:avLst/>
              <a:gdLst>
                <a:gd name="T0" fmla="*/ 1003 w 1032"/>
                <a:gd name="T1" fmla="*/ 432 h 764"/>
                <a:gd name="T2" fmla="*/ 432 w 1032"/>
                <a:gd name="T3" fmla="*/ 53 h 764"/>
                <a:gd name="T4" fmla="*/ 53 w 1032"/>
                <a:gd name="T5" fmla="*/ 624 h 764"/>
                <a:gd name="T6" fmla="*/ 82 w 1032"/>
                <a:gd name="T7" fmla="*/ 764 h 764"/>
                <a:gd name="T8" fmla="*/ 1032 w 1032"/>
                <a:gd name="T9" fmla="*/ 572 h 764"/>
                <a:gd name="T10" fmla="*/ 1003 w 1032"/>
                <a:gd name="T11" fmla="*/ 432 h 764"/>
                <a:gd name="T12" fmla="*/ 535 w 1032"/>
                <a:gd name="T13" fmla="*/ 559 h 764"/>
                <a:gd name="T14" fmla="*/ 313 w 1032"/>
                <a:gd name="T15" fmla="*/ 411 h 764"/>
                <a:gd name="T16" fmla="*/ 460 w 1032"/>
                <a:gd name="T17" fmla="*/ 190 h 764"/>
                <a:gd name="T18" fmla="*/ 682 w 1032"/>
                <a:gd name="T19" fmla="*/ 337 h 764"/>
                <a:gd name="T20" fmla="*/ 535 w 1032"/>
                <a:gd name="T21" fmla="*/ 559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2" h="764">
                  <a:moveTo>
                    <a:pt x="1003" y="432"/>
                  </a:moveTo>
                  <a:cubicBezTo>
                    <a:pt x="950" y="170"/>
                    <a:pt x="695" y="0"/>
                    <a:pt x="432" y="53"/>
                  </a:cubicBezTo>
                  <a:cubicBezTo>
                    <a:pt x="170" y="106"/>
                    <a:pt x="0" y="362"/>
                    <a:pt x="53" y="624"/>
                  </a:cubicBezTo>
                  <a:cubicBezTo>
                    <a:pt x="82" y="764"/>
                    <a:pt x="82" y="764"/>
                    <a:pt x="82" y="764"/>
                  </a:cubicBezTo>
                  <a:cubicBezTo>
                    <a:pt x="1032" y="572"/>
                    <a:pt x="1032" y="572"/>
                    <a:pt x="1032" y="572"/>
                  </a:cubicBezTo>
                  <a:lnTo>
                    <a:pt x="1003" y="432"/>
                  </a:lnTo>
                  <a:close/>
                  <a:moveTo>
                    <a:pt x="535" y="559"/>
                  </a:moveTo>
                  <a:cubicBezTo>
                    <a:pt x="433" y="579"/>
                    <a:pt x="333" y="513"/>
                    <a:pt x="313" y="411"/>
                  </a:cubicBezTo>
                  <a:cubicBezTo>
                    <a:pt x="292" y="310"/>
                    <a:pt x="358" y="210"/>
                    <a:pt x="460" y="190"/>
                  </a:cubicBezTo>
                  <a:cubicBezTo>
                    <a:pt x="562" y="169"/>
                    <a:pt x="661" y="235"/>
                    <a:pt x="682" y="337"/>
                  </a:cubicBezTo>
                  <a:cubicBezTo>
                    <a:pt x="702" y="439"/>
                    <a:pt x="636" y="538"/>
                    <a:pt x="535" y="559"/>
                  </a:cubicBezTo>
                  <a:close/>
                </a:path>
              </a:pathLst>
            </a:custGeom>
            <a:solidFill>
              <a:srgbClr val="2D4A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3" name="Freeform 68"/>
            <p:cNvSpPr>
              <a:spLocks/>
            </p:cNvSpPr>
            <p:nvPr/>
          </p:nvSpPr>
          <p:spPr bwMode="auto">
            <a:xfrm>
              <a:off x="3865563" y="4081463"/>
              <a:ext cx="95250" cy="287337"/>
            </a:xfrm>
            <a:custGeom>
              <a:avLst/>
              <a:gdLst>
                <a:gd name="T0" fmla="*/ 134 w 387"/>
                <a:gd name="T1" fmla="*/ 0 h 1183"/>
                <a:gd name="T2" fmla="*/ 387 w 387"/>
                <a:gd name="T3" fmla="*/ 126 h 1183"/>
                <a:gd name="T4" fmla="*/ 331 w 387"/>
                <a:gd name="T5" fmla="*/ 1142 h 1183"/>
                <a:gd name="T6" fmla="*/ 0 w 387"/>
                <a:gd name="T7" fmla="*/ 1183 h 1183"/>
                <a:gd name="T8" fmla="*/ 134 w 387"/>
                <a:gd name="T9" fmla="*/ 0 h 1183"/>
              </a:gdLst>
              <a:ahLst/>
              <a:cxnLst>
                <a:cxn ang="0">
                  <a:pos x="T0" y="T1"/>
                </a:cxn>
                <a:cxn ang="0">
                  <a:pos x="T2" y="T3"/>
                </a:cxn>
                <a:cxn ang="0">
                  <a:pos x="T4" y="T5"/>
                </a:cxn>
                <a:cxn ang="0">
                  <a:pos x="T6" y="T7"/>
                </a:cxn>
                <a:cxn ang="0">
                  <a:pos x="T8" y="T9"/>
                </a:cxn>
              </a:cxnLst>
              <a:rect l="0" t="0" r="r" b="b"/>
              <a:pathLst>
                <a:path w="387" h="1183">
                  <a:moveTo>
                    <a:pt x="134" y="0"/>
                  </a:moveTo>
                  <a:cubicBezTo>
                    <a:pt x="134" y="0"/>
                    <a:pt x="202" y="76"/>
                    <a:pt x="387" y="126"/>
                  </a:cubicBezTo>
                  <a:cubicBezTo>
                    <a:pt x="331" y="1142"/>
                    <a:pt x="331" y="1142"/>
                    <a:pt x="331" y="1142"/>
                  </a:cubicBezTo>
                  <a:cubicBezTo>
                    <a:pt x="331" y="1142"/>
                    <a:pt x="163" y="1110"/>
                    <a:pt x="0" y="1183"/>
                  </a:cubicBezTo>
                  <a:lnTo>
                    <a:pt x="134" y="0"/>
                  </a:ln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4" name="Freeform 69"/>
            <p:cNvSpPr>
              <a:spLocks/>
            </p:cNvSpPr>
            <p:nvPr/>
          </p:nvSpPr>
          <p:spPr bwMode="auto">
            <a:xfrm>
              <a:off x="3917950" y="4073525"/>
              <a:ext cx="157162" cy="304800"/>
            </a:xfrm>
            <a:custGeom>
              <a:avLst/>
              <a:gdLst>
                <a:gd name="T0" fmla="*/ 549 w 646"/>
                <a:gd name="T1" fmla="*/ 22 h 1255"/>
                <a:gd name="T2" fmla="*/ 157 w 646"/>
                <a:gd name="T3" fmla="*/ 3 h 1255"/>
                <a:gd name="T4" fmla="*/ 53 w 646"/>
                <a:gd name="T5" fmla="*/ 97 h 1255"/>
                <a:gd name="T6" fmla="*/ 28 w 646"/>
                <a:gd name="T7" fmla="*/ 613 h 1255"/>
                <a:gd name="T8" fmla="*/ 3 w 646"/>
                <a:gd name="T9" fmla="*/ 1130 h 1255"/>
                <a:gd name="T10" fmla="*/ 97 w 646"/>
                <a:gd name="T11" fmla="*/ 1233 h 1255"/>
                <a:gd name="T12" fmla="*/ 490 w 646"/>
                <a:gd name="T13" fmla="*/ 1252 h 1255"/>
                <a:gd name="T14" fmla="*/ 593 w 646"/>
                <a:gd name="T15" fmla="*/ 1158 h 1255"/>
                <a:gd name="T16" fmla="*/ 618 w 646"/>
                <a:gd name="T17" fmla="*/ 642 h 1255"/>
                <a:gd name="T18" fmla="*/ 643 w 646"/>
                <a:gd name="T19" fmla="*/ 125 h 1255"/>
                <a:gd name="T20" fmla="*/ 549 w 646"/>
                <a:gd name="T21" fmla="*/ 22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6" h="1255">
                  <a:moveTo>
                    <a:pt x="549" y="22"/>
                  </a:moveTo>
                  <a:cubicBezTo>
                    <a:pt x="157" y="3"/>
                    <a:pt x="157" y="3"/>
                    <a:pt x="157" y="3"/>
                  </a:cubicBezTo>
                  <a:cubicBezTo>
                    <a:pt x="102" y="0"/>
                    <a:pt x="56" y="42"/>
                    <a:pt x="53" y="97"/>
                  </a:cubicBezTo>
                  <a:cubicBezTo>
                    <a:pt x="28" y="613"/>
                    <a:pt x="28" y="613"/>
                    <a:pt x="28" y="613"/>
                  </a:cubicBezTo>
                  <a:cubicBezTo>
                    <a:pt x="3" y="1130"/>
                    <a:pt x="3" y="1130"/>
                    <a:pt x="3" y="1130"/>
                  </a:cubicBezTo>
                  <a:cubicBezTo>
                    <a:pt x="0" y="1184"/>
                    <a:pt x="42" y="1230"/>
                    <a:pt x="97" y="1233"/>
                  </a:cubicBezTo>
                  <a:cubicBezTo>
                    <a:pt x="490" y="1252"/>
                    <a:pt x="490" y="1252"/>
                    <a:pt x="490" y="1252"/>
                  </a:cubicBezTo>
                  <a:cubicBezTo>
                    <a:pt x="544" y="1255"/>
                    <a:pt x="590" y="1213"/>
                    <a:pt x="593" y="1158"/>
                  </a:cubicBezTo>
                  <a:cubicBezTo>
                    <a:pt x="618" y="642"/>
                    <a:pt x="618" y="642"/>
                    <a:pt x="618" y="642"/>
                  </a:cubicBezTo>
                  <a:cubicBezTo>
                    <a:pt x="643" y="125"/>
                    <a:pt x="643" y="125"/>
                    <a:pt x="643" y="125"/>
                  </a:cubicBezTo>
                  <a:cubicBezTo>
                    <a:pt x="646" y="71"/>
                    <a:pt x="604" y="25"/>
                    <a:pt x="549"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5" name="Freeform 70"/>
            <p:cNvSpPr>
              <a:spLocks/>
            </p:cNvSpPr>
            <p:nvPr/>
          </p:nvSpPr>
          <p:spPr bwMode="auto">
            <a:xfrm>
              <a:off x="3360738" y="3940175"/>
              <a:ext cx="544512" cy="438150"/>
            </a:xfrm>
            <a:custGeom>
              <a:avLst/>
              <a:gdLst>
                <a:gd name="T0" fmla="*/ 912 w 2233"/>
                <a:gd name="T1" fmla="*/ 1590 h 1805"/>
                <a:gd name="T2" fmla="*/ 1068 w 2233"/>
                <a:gd name="T3" fmla="*/ 1440 h 1805"/>
                <a:gd name="T4" fmla="*/ 1067 w 2233"/>
                <a:gd name="T5" fmla="*/ 1438 h 1805"/>
                <a:gd name="T6" fmla="*/ 919 w 2233"/>
                <a:gd name="T7" fmla="*/ 1431 h 1805"/>
                <a:gd name="T8" fmla="*/ 768 w 2233"/>
                <a:gd name="T9" fmla="*/ 1264 h 1805"/>
                <a:gd name="T10" fmla="*/ 935 w 2233"/>
                <a:gd name="T11" fmla="*/ 1113 h 1805"/>
                <a:gd name="T12" fmla="*/ 776 w 2233"/>
                <a:gd name="T13" fmla="*/ 1105 h 1805"/>
                <a:gd name="T14" fmla="*/ 624 w 2233"/>
                <a:gd name="T15" fmla="*/ 939 h 1805"/>
                <a:gd name="T16" fmla="*/ 791 w 2233"/>
                <a:gd name="T17" fmla="*/ 787 h 1805"/>
                <a:gd name="T18" fmla="*/ 155 w 2233"/>
                <a:gd name="T19" fmla="*/ 757 h 1805"/>
                <a:gd name="T20" fmla="*/ 4 w 2233"/>
                <a:gd name="T21" fmla="*/ 590 h 1805"/>
                <a:gd name="T22" fmla="*/ 171 w 2233"/>
                <a:gd name="T23" fmla="*/ 439 h 1805"/>
                <a:gd name="T24" fmla="*/ 272 w 2233"/>
                <a:gd name="T25" fmla="*/ 444 h 1805"/>
                <a:gd name="T26" fmla="*/ 1125 w 2233"/>
                <a:gd name="T27" fmla="*/ 485 h 1805"/>
                <a:gd name="T28" fmla="*/ 1239 w 2233"/>
                <a:gd name="T29" fmla="*/ 491 h 1805"/>
                <a:gd name="T30" fmla="*/ 1283 w 2233"/>
                <a:gd name="T31" fmla="*/ 456 h 1805"/>
                <a:gd name="T32" fmla="*/ 1268 w 2233"/>
                <a:gd name="T33" fmla="*/ 404 h 1805"/>
                <a:gd name="T34" fmla="*/ 978 w 2233"/>
                <a:gd name="T35" fmla="*/ 111 h 1805"/>
                <a:gd name="T36" fmla="*/ 1037 w 2233"/>
                <a:gd name="T37" fmla="*/ 18 h 1805"/>
                <a:gd name="T38" fmla="*/ 1147 w 2233"/>
                <a:gd name="T39" fmla="*/ 22 h 1805"/>
                <a:gd name="T40" fmla="*/ 2195 w 2233"/>
                <a:gd name="T41" fmla="*/ 572 h 1805"/>
                <a:gd name="T42" fmla="*/ 2232 w 2233"/>
                <a:gd name="T43" fmla="*/ 644 h 1805"/>
                <a:gd name="T44" fmla="*/ 2187 w 2233"/>
                <a:gd name="T45" fmla="*/ 1572 h 1805"/>
                <a:gd name="T46" fmla="*/ 1937 w 2233"/>
                <a:gd name="T47" fmla="*/ 1799 h 1805"/>
                <a:gd name="T48" fmla="*/ 1063 w 2233"/>
                <a:gd name="T49" fmla="*/ 1757 h 1805"/>
                <a:gd name="T50" fmla="*/ 912 w 2233"/>
                <a:gd name="T51" fmla="*/ 1590 h 1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3" h="1805">
                  <a:moveTo>
                    <a:pt x="912" y="1590"/>
                  </a:moveTo>
                  <a:cubicBezTo>
                    <a:pt x="916" y="1506"/>
                    <a:pt x="985" y="1442"/>
                    <a:pt x="1068" y="1440"/>
                  </a:cubicBezTo>
                  <a:cubicBezTo>
                    <a:pt x="1068" y="1439"/>
                    <a:pt x="1067" y="1439"/>
                    <a:pt x="1067" y="1438"/>
                  </a:cubicBezTo>
                  <a:cubicBezTo>
                    <a:pt x="919" y="1431"/>
                    <a:pt x="919" y="1431"/>
                    <a:pt x="919" y="1431"/>
                  </a:cubicBezTo>
                  <a:cubicBezTo>
                    <a:pt x="832" y="1427"/>
                    <a:pt x="764" y="1352"/>
                    <a:pt x="768" y="1264"/>
                  </a:cubicBezTo>
                  <a:cubicBezTo>
                    <a:pt x="772" y="1177"/>
                    <a:pt x="847" y="1109"/>
                    <a:pt x="935" y="1113"/>
                  </a:cubicBezTo>
                  <a:cubicBezTo>
                    <a:pt x="776" y="1105"/>
                    <a:pt x="776" y="1105"/>
                    <a:pt x="776" y="1105"/>
                  </a:cubicBezTo>
                  <a:cubicBezTo>
                    <a:pt x="688" y="1101"/>
                    <a:pt x="620" y="1026"/>
                    <a:pt x="624" y="939"/>
                  </a:cubicBezTo>
                  <a:cubicBezTo>
                    <a:pt x="629" y="851"/>
                    <a:pt x="704" y="783"/>
                    <a:pt x="791" y="787"/>
                  </a:cubicBezTo>
                  <a:cubicBezTo>
                    <a:pt x="155" y="757"/>
                    <a:pt x="155" y="757"/>
                    <a:pt x="155" y="757"/>
                  </a:cubicBezTo>
                  <a:cubicBezTo>
                    <a:pt x="68" y="752"/>
                    <a:pt x="0" y="677"/>
                    <a:pt x="4" y="590"/>
                  </a:cubicBezTo>
                  <a:cubicBezTo>
                    <a:pt x="8" y="503"/>
                    <a:pt x="83" y="434"/>
                    <a:pt x="171" y="439"/>
                  </a:cubicBezTo>
                  <a:cubicBezTo>
                    <a:pt x="272" y="444"/>
                    <a:pt x="272" y="444"/>
                    <a:pt x="272" y="444"/>
                  </a:cubicBezTo>
                  <a:cubicBezTo>
                    <a:pt x="1125" y="485"/>
                    <a:pt x="1125" y="485"/>
                    <a:pt x="1125" y="485"/>
                  </a:cubicBezTo>
                  <a:cubicBezTo>
                    <a:pt x="1239" y="491"/>
                    <a:pt x="1239" y="491"/>
                    <a:pt x="1239" y="491"/>
                  </a:cubicBezTo>
                  <a:cubicBezTo>
                    <a:pt x="1259" y="492"/>
                    <a:pt x="1277" y="475"/>
                    <a:pt x="1283" y="456"/>
                  </a:cubicBezTo>
                  <a:cubicBezTo>
                    <a:pt x="1290" y="438"/>
                    <a:pt x="1284" y="415"/>
                    <a:pt x="1268" y="404"/>
                  </a:cubicBezTo>
                  <a:cubicBezTo>
                    <a:pt x="1121" y="279"/>
                    <a:pt x="970" y="279"/>
                    <a:pt x="978" y="111"/>
                  </a:cubicBezTo>
                  <a:cubicBezTo>
                    <a:pt x="980" y="72"/>
                    <a:pt x="1003" y="36"/>
                    <a:pt x="1037" y="18"/>
                  </a:cubicBezTo>
                  <a:cubicBezTo>
                    <a:pt x="1072" y="0"/>
                    <a:pt x="1114" y="1"/>
                    <a:pt x="1147" y="22"/>
                  </a:cubicBezTo>
                  <a:cubicBezTo>
                    <a:pt x="2195" y="572"/>
                    <a:pt x="2195" y="572"/>
                    <a:pt x="2195" y="572"/>
                  </a:cubicBezTo>
                  <a:cubicBezTo>
                    <a:pt x="2219" y="587"/>
                    <a:pt x="2233" y="615"/>
                    <a:pt x="2232" y="644"/>
                  </a:cubicBezTo>
                  <a:cubicBezTo>
                    <a:pt x="2225" y="783"/>
                    <a:pt x="2201" y="1273"/>
                    <a:pt x="2187" y="1572"/>
                  </a:cubicBezTo>
                  <a:cubicBezTo>
                    <a:pt x="2181" y="1704"/>
                    <a:pt x="2069" y="1805"/>
                    <a:pt x="1937" y="1799"/>
                  </a:cubicBezTo>
                  <a:cubicBezTo>
                    <a:pt x="1511" y="1778"/>
                    <a:pt x="1063" y="1757"/>
                    <a:pt x="1063" y="1757"/>
                  </a:cubicBezTo>
                  <a:cubicBezTo>
                    <a:pt x="975" y="1752"/>
                    <a:pt x="907" y="1677"/>
                    <a:pt x="912" y="1590"/>
                  </a:cubicBezTo>
                  <a:close/>
                </a:path>
              </a:pathLst>
            </a:custGeom>
            <a:solidFill>
              <a:srgbClr val="E3B9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6" name="Freeform 71"/>
            <p:cNvSpPr>
              <a:spLocks/>
            </p:cNvSpPr>
            <p:nvPr/>
          </p:nvSpPr>
          <p:spPr bwMode="auto">
            <a:xfrm>
              <a:off x="3963988" y="3662363"/>
              <a:ext cx="1085850" cy="776287"/>
            </a:xfrm>
            <a:custGeom>
              <a:avLst/>
              <a:gdLst>
                <a:gd name="T0" fmla="*/ 3732 w 4458"/>
                <a:gd name="T1" fmla="*/ 3197 h 3197"/>
                <a:gd name="T2" fmla="*/ 3704 w 4458"/>
                <a:gd name="T3" fmla="*/ 3196 h 3197"/>
                <a:gd name="T4" fmla="*/ 0 w 4458"/>
                <a:gd name="T5" fmla="*/ 3042 h 3197"/>
                <a:gd name="T6" fmla="*/ 58 w 4458"/>
                <a:gd name="T7" fmla="*/ 1664 h 3197"/>
                <a:gd name="T8" fmla="*/ 2873 w 4458"/>
                <a:gd name="T9" fmla="*/ 1886 h 3197"/>
                <a:gd name="T10" fmla="*/ 2267 w 4458"/>
                <a:gd name="T11" fmla="*/ 451 h 3197"/>
                <a:gd name="T12" fmla="*/ 3450 w 4458"/>
                <a:gd name="T13" fmla="*/ 0 h 3197"/>
                <a:gd name="T14" fmla="*/ 4345 w 4458"/>
                <a:gd name="T15" fmla="*/ 2191 h 3197"/>
                <a:gd name="T16" fmla="*/ 4314 w 4458"/>
                <a:gd name="T17" fmla="*/ 2878 h 3197"/>
                <a:gd name="T18" fmla="*/ 3732 w 4458"/>
                <a:gd name="T19" fmla="*/ 3197 h 3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8" h="3197">
                  <a:moveTo>
                    <a:pt x="3732" y="3197"/>
                  </a:moveTo>
                  <a:cubicBezTo>
                    <a:pt x="3723" y="3197"/>
                    <a:pt x="3713" y="3197"/>
                    <a:pt x="3704" y="3196"/>
                  </a:cubicBezTo>
                  <a:cubicBezTo>
                    <a:pt x="0" y="3042"/>
                    <a:pt x="0" y="3042"/>
                    <a:pt x="0" y="3042"/>
                  </a:cubicBezTo>
                  <a:cubicBezTo>
                    <a:pt x="58" y="1664"/>
                    <a:pt x="58" y="1664"/>
                    <a:pt x="58" y="1664"/>
                  </a:cubicBezTo>
                  <a:cubicBezTo>
                    <a:pt x="2873" y="1886"/>
                    <a:pt x="2873" y="1886"/>
                    <a:pt x="2873" y="1886"/>
                  </a:cubicBezTo>
                  <a:cubicBezTo>
                    <a:pt x="2267" y="451"/>
                    <a:pt x="2267" y="451"/>
                    <a:pt x="2267" y="451"/>
                  </a:cubicBezTo>
                  <a:cubicBezTo>
                    <a:pt x="3450" y="0"/>
                    <a:pt x="3450" y="0"/>
                    <a:pt x="3450" y="0"/>
                  </a:cubicBezTo>
                  <a:cubicBezTo>
                    <a:pt x="4345" y="2191"/>
                    <a:pt x="4345" y="2191"/>
                    <a:pt x="4345" y="2191"/>
                  </a:cubicBezTo>
                  <a:cubicBezTo>
                    <a:pt x="4458" y="2409"/>
                    <a:pt x="4446" y="2671"/>
                    <a:pt x="4314" y="2878"/>
                  </a:cubicBezTo>
                  <a:cubicBezTo>
                    <a:pt x="4187" y="3077"/>
                    <a:pt x="3967" y="3197"/>
                    <a:pt x="3732" y="3197"/>
                  </a:cubicBezTo>
                  <a:close/>
                </a:path>
              </a:pathLst>
            </a:custGeom>
            <a:solidFill>
              <a:srgbClr val="F9F9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34" name="Text Placeholder 33"/>
          <p:cNvSpPr>
            <a:spLocks noGrp="1"/>
          </p:cNvSpPr>
          <p:nvPr>
            <p:ph type="body" sz="quarter" idx="11"/>
          </p:nvPr>
        </p:nvSpPr>
        <p:spPr/>
        <p:txBody>
          <a:bodyPr>
            <a:normAutofit lnSpcReduction="10000"/>
          </a:bodyPr>
          <a:lstStyle/>
          <a:p>
            <a:r>
              <a:rPr lang="en-US" dirty="0" smtClean="0"/>
              <a:t>NEXT STEPS</a:t>
            </a:r>
            <a:endParaRPr lang="en-US" dirty="0"/>
          </a:p>
        </p:txBody>
      </p:sp>
      <p:sp>
        <p:nvSpPr>
          <p:cNvPr id="35" name="Text Placeholder 34"/>
          <p:cNvSpPr>
            <a:spLocks noGrp="1"/>
          </p:cNvSpPr>
          <p:nvPr>
            <p:ph type="body" sz="quarter" idx="12"/>
          </p:nvPr>
        </p:nvSpPr>
        <p:spPr/>
        <p:txBody>
          <a:bodyPr/>
          <a:lstStyle/>
          <a:p>
            <a:r>
              <a:rPr lang="en-US" dirty="0" smtClean="0">
                <a:ea typeface="Open Sans Light" panose="020B0306030504020204" pitchFamily="34" charset="0"/>
                <a:cs typeface="Open Sans Light" panose="020B0306030504020204" pitchFamily="34" charset="0"/>
              </a:rPr>
              <a:t>Bringing the data to life</a:t>
            </a:r>
            <a:endParaRPr lang="id-ID" dirty="0">
              <a:ea typeface="Open Sans Light" panose="020B0306030504020204" pitchFamily="34" charset="0"/>
              <a:cs typeface="Open Sans Light" panose="020B0306030504020204" pitchFamily="34" charset="0"/>
            </a:endParaRPr>
          </a:p>
        </p:txBody>
      </p:sp>
      <p:sp>
        <p:nvSpPr>
          <p:cNvPr id="2" name="TextBox 1"/>
          <p:cNvSpPr txBox="1"/>
          <p:nvPr/>
        </p:nvSpPr>
        <p:spPr>
          <a:xfrm>
            <a:off x="5372100" y="2832100"/>
            <a:ext cx="6362700" cy="1477328"/>
          </a:xfrm>
          <a:prstGeom prst="rect">
            <a:avLst/>
          </a:prstGeom>
          <a:noFill/>
        </p:spPr>
        <p:txBody>
          <a:bodyPr wrap="square" rtlCol="0">
            <a:spAutoFit/>
          </a:bodyPr>
          <a:lstStyle/>
          <a:p>
            <a:r>
              <a:rPr lang="en-US" dirty="0" smtClean="0"/>
              <a:t>The treatment of addiction required understanding the cause and effect of conscious and unconscious behaviors. Dr. Martinez is please to share his expertise in behavioral health as it relates to the development of artificial intelligence applications.</a:t>
            </a:r>
            <a:endParaRPr lang="en-US" dirty="0"/>
          </a:p>
        </p:txBody>
      </p:sp>
    </p:spTree>
    <p:extLst>
      <p:ext uri="{BB962C8B-B14F-4D97-AF65-F5344CB8AC3E}">
        <p14:creationId xmlns:p14="http://schemas.microsoft.com/office/powerpoint/2010/main" val="343780300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up)">
                                      <p:cBhvr>
                                        <p:cTn id="11" dur="500"/>
                                        <p:tgtEl>
                                          <p:spTgt spid="48"/>
                                        </p:tgtEl>
                                      </p:cBhvr>
                                    </p:animEffect>
                                  </p:childTnLst>
                                </p:cTn>
                              </p:par>
                              <p:par>
                                <p:cTn id="12" presetID="53" presetClass="entr" presetSubtype="16" fill="hold" nodeType="withEffect">
                                  <p:stCondLst>
                                    <p:cond delay="0"/>
                                  </p:stCondLst>
                                  <p:childTnLst>
                                    <p:set>
                                      <p:cBhvr>
                                        <p:cTn id="13" dur="1" fill="hold">
                                          <p:stCondLst>
                                            <p:cond delay="0"/>
                                          </p:stCondLst>
                                        </p:cTn>
                                        <p:tgtEl>
                                          <p:spTgt spid="87"/>
                                        </p:tgtEl>
                                        <p:attrNameLst>
                                          <p:attrName>style.visibility</p:attrName>
                                        </p:attrNameLst>
                                      </p:cBhvr>
                                      <p:to>
                                        <p:strVal val="visible"/>
                                      </p:to>
                                    </p:set>
                                    <p:anim calcmode="lin" valueType="num">
                                      <p:cBhvr>
                                        <p:cTn id="14" dur="500" fill="hold"/>
                                        <p:tgtEl>
                                          <p:spTgt spid="87"/>
                                        </p:tgtEl>
                                        <p:attrNameLst>
                                          <p:attrName>ppt_w</p:attrName>
                                        </p:attrNameLst>
                                      </p:cBhvr>
                                      <p:tavLst>
                                        <p:tav tm="0">
                                          <p:val>
                                            <p:fltVal val="0"/>
                                          </p:val>
                                        </p:tav>
                                        <p:tav tm="100000">
                                          <p:val>
                                            <p:strVal val="#ppt_w"/>
                                          </p:val>
                                        </p:tav>
                                      </p:tavLst>
                                    </p:anim>
                                    <p:anim calcmode="lin" valueType="num">
                                      <p:cBhvr>
                                        <p:cTn id="15" dur="500" fill="hold"/>
                                        <p:tgtEl>
                                          <p:spTgt spid="87"/>
                                        </p:tgtEl>
                                        <p:attrNameLst>
                                          <p:attrName>ppt_h</p:attrName>
                                        </p:attrNameLst>
                                      </p:cBhvr>
                                      <p:tavLst>
                                        <p:tav tm="0">
                                          <p:val>
                                            <p:fltVal val="0"/>
                                          </p:val>
                                        </p:tav>
                                        <p:tav tm="100000">
                                          <p:val>
                                            <p:strVal val="#ppt_h"/>
                                          </p:val>
                                        </p:tav>
                                      </p:tavLst>
                                    </p:anim>
                                    <p:animEffect transition="in" filter="fade">
                                      <p:cBhvr>
                                        <p:cTn id="1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6361194" y="3336312"/>
            <a:ext cx="4829530" cy="1588770"/>
            <a:chOff x="1199311" y="2762573"/>
            <a:chExt cx="4829530" cy="1588770"/>
          </a:xfrm>
        </p:grpSpPr>
        <p:sp>
          <p:nvSpPr>
            <p:cNvPr id="7" name="Freeform: Shape 6"/>
            <p:cNvSpPr/>
            <p:nvPr/>
          </p:nvSpPr>
          <p:spPr>
            <a:xfrm rot="10800000">
              <a:off x="1199311" y="2762573"/>
              <a:ext cx="4829530" cy="1588770"/>
            </a:xfrm>
            <a:custGeom>
              <a:avLst/>
              <a:gdLst>
                <a:gd name="connsiteX0" fmla="*/ 5577840 w 5577840"/>
                <a:gd name="connsiteY0" fmla="*/ 1588770 h 1588770"/>
                <a:gd name="connsiteX1" fmla="*/ 0 w 5577840"/>
                <a:gd name="connsiteY1" fmla="*/ 1588770 h 1588770"/>
                <a:gd name="connsiteX2" fmla="*/ 0 w 5577840"/>
                <a:gd name="connsiteY2" fmla="*/ 262890 h 1588770"/>
                <a:gd name="connsiteX3" fmla="*/ 2563586 w 5577840"/>
                <a:gd name="connsiteY3" fmla="*/ 262890 h 1588770"/>
                <a:gd name="connsiteX4" fmla="*/ 2788920 w 5577840"/>
                <a:gd name="connsiteY4" fmla="*/ 0 h 1588770"/>
                <a:gd name="connsiteX5" fmla="*/ 3014254 w 5577840"/>
                <a:gd name="connsiteY5" fmla="*/ 262890 h 1588770"/>
                <a:gd name="connsiteX6" fmla="*/ 5577840 w 5577840"/>
                <a:gd name="connsiteY6" fmla="*/ 262890 h 158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7840" h="1588770">
                  <a:moveTo>
                    <a:pt x="5577840" y="1588770"/>
                  </a:moveTo>
                  <a:lnTo>
                    <a:pt x="0" y="1588770"/>
                  </a:lnTo>
                  <a:lnTo>
                    <a:pt x="0" y="262890"/>
                  </a:lnTo>
                  <a:lnTo>
                    <a:pt x="2563586" y="262890"/>
                  </a:lnTo>
                  <a:lnTo>
                    <a:pt x="2788920" y="0"/>
                  </a:lnTo>
                  <a:lnTo>
                    <a:pt x="3014254" y="262890"/>
                  </a:lnTo>
                  <a:lnTo>
                    <a:pt x="5577840" y="262890"/>
                  </a:lnTo>
                  <a:close/>
                </a:path>
              </a:pathLst>
            </a:cu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Freeform 13"/>
            <p:cNvSpPr>
              <a:spLocks noEditPoints="1"/>
            </p:cNvSpPr>
            <p:nvPr/>
          </p:nvSpPr>
          <p:spPr bwMode="auto">
            <a:xfrm>
              <a:off x="1815811" y="3180225"/>
              <a:ext cx="362117" cy="524866"/>
            </a:xfrm>
            <a:custGeom>
              <a:avLst/>
              <a:gdLst>
                <a:gd name="T0" fmla="*/ 76 w 152"/>
                <a:gd name="T1" fmla="*/ 0 h 223"/>
                <a:gd name="T2" fmla="*/ 0 w 152"/>
                <a:gd name="T3" fmla="*/ 77 h 223"/>
                <a:gd name="T4" fmla="*/ 76 w 152"/>
                <a:gd name="T5" fmla="*/ 223 h 223"/>
                <a:gd name="T6" fmla="*/ 152 w 152"/>
                <a:gd name="T7" fmla="*/ 77 h 223"/>
                <a:gd name="T8" fmla="*/ 76 w 152"/>
                <a:gd name="T9" fmla="*/ 0 h 223"/>
                <a:gd name="T10" fmla="*/ 76 w 152"/>
                <a:gd name="T11" fmla="*/ 133 h 223"/>
                <a:gd name="T12" fmla="*/ 27 w 152"/>
                <a:gd name="T13" fmla="*/ 84 h 223"/>
                <a:gd name="T14" fmla="*/ 76 w 152"/>
                <a:gd name="T15" fmla="*/ 35 h 223"/>
                <a:gd name="T16" fmla="*/ 125 w 152"/>
                <a:gd name="T17" fmla="*/ 84 h 223"/>
                <a:gd name="T18" fmla="*/ 76 w 152"/>
                <a:gd name="T19" fmla="*/ 13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223">
                  <a:moveTo>
                    <a:pt x="76" y="0"/>
                  </a:moveTo>
                  <a:cubicBezTo>
                    <a:pt x="34" y="0"/>
                    <a:pt x="0" y="34"/>
                    <a:pt x="0" y="77"/>
                  </a:cubicBezTo>
                  <a:cubicBezTo>
                    <a:pt x="0" y="119"/>
                    <a:pt x="49" y="223"/>
                    <a:pt x="76" y="223"/>
                  </a:cubicBezTo>
                  <a:cubicBezTo>
                    <a:pt x="102" y="223"/>
                    <a:pt x="152" y="119"/>
                    <a:pt x="152" y="77"/>
                  </a:cubicBezTo>
                  <a:cubicBezTo>
                    <a:pt x="152" y="34"/>
                    <a:pt x="118" y="0"/>
                    <a:pt x="76" y="0"/>
                  </a:cubicBezTo>
                  <a:close/>
                  <a:moveTo>
                    <a:pt x="76" y="133"/>
                  </a:moveTo>
                  <a:cubicBezTo>
                    <a:pt x="49" y="133"/>
                    <a:pt x="27" y="111"/>
                    <a:pt x="27" y="84"/>
                  </a:cubicBezTo>
                  <a:cubicBezTo>
                    <a:pt x="27" y="56"/>
                    <a:pt x="49" y="35"/>
                    <a:pt x="76" y="35"/>
                  </a:cubicBezTo>
                  <a:cubicBezTo>
                    <a:pt x="103" y="35"/>
                    <a:pt x="125" y="56"/>
                    <a:pt x="125" y="84"/>
                  </a:cubicBezTo>
                  <a:cubicBezTo>
                    <a:pt x="125" y="111"/>
                    <a:pt x="103" y="133"/>
                    <a:pt x="76" y="133"/>
                  </a:cubicBezTo>
                  <a:close/>
                </a:path>
              </a:pathLst>
            </a:custGeom>
            <a:solidFill>
              <a:schemeClr val="accent1"/>
            </a:solidFill>
            <a:ln>
              <a:noFill/>
            </a:ln>
            <a:effectLst>
              <a:outerShdw blurRad="76200" dir="18900000" sy="23000" kx="-1200000" algn="bl" rotWithShape="0">
                <a:prstClr val="black">
                  <a:alpha val="20000"/>
                </a:prstClr>
              </a:outerShdw>
            </a:effectLst>
            <a:extLst/>
          </p:spPr>
          <p:txBody>
            <a:bodyPr vert="horz" wrap="square" lIns="91440" tIns="45720" rIns="91440" bIns="45720" numCol="1" anchor="t" anchorCtr="0" compatLnSpc="1">
              <a:prstTxWarp prst="textNoShape">
                <a:avLst/>
              </a:prstTxWarp>
            </a:bodyPr>
            <a:lstStyle/>
            <a:p>
              <a:endParaRPr lang="en-GB" dirty="0"/>
            </a:p>
          </p:txBody>
        </p:sp>
        <p:sp>
          <p:nvSpPr>
            <p:cNvPr id="10" name="TextBox 9"/>
            <p:cNvSpPr txBox="1"/>
            <p:nvPr/>
          </p:nvSpPr>
          <p:spPr>
            <a:xfrm>
              <a:off x="2577686" y="2851256"/>
              <a:ext cx="2970474" cy="1043875"/>
            </a:xfrm>
            <a:prstGeom prst="rect">
              <a:avLst/>
            </a:prstGeom>
            <a:noFill/>
          </p:spPr>
          <p:txBody>
            <a:bodyPr wrap="square" rtlCol="0">
              <a:spAutoFit/>
            </a:bodyPr>
            <a:lstStyle/>
            <a:p>
              <a:pPr>
                <a:lnSpc>
                  <a:spcPct val="150000"/>
                </a:lnSpc>
              </a:pPr>
              <a:r>
                <a:rPr lang="id-ID" sz="1400" dirty="0" smtClean="0">
                  <a:solidFill>
                    <a:schemeClr val="tx2"/>
                  </a:solidFill>
                  <a:ea typeface="Open Sans" panose="020B0606030504020204" pitchFamily="34" charset="0"/>
                  <a:cs typeface="Open Sans" panose="020B0606030504020204" pitchFamily="34" charset="0"/>
                </a:rPr>
                <a:t>10921 Wilshire Blvd. Suite 412</a:t>
              </a:r>
            </a:p>
            <a:p>
              <a:pPr>
                <a:lnSpc>
                  <a:spcPct val="150000"/>
                </a:lnSpc>
              </a:pPr>
              <a:r>
                <a:rPr lang="id-ID" sz="1400" dirty="0" smtClean="0">
                  <a:solidFill>
                    <a:schemeClr val="tx2"/>
                  </a:solidFill>
                  <a:ea typeface="Open Sans" panose="020B0606030504020204" pitchFamily="34" charset="0"/>
                  <a:cs typeface="Open Sans" panose="020B0606030504020204" pitchFamily="34" charset="0"/>
                </a:rPr>
                <a:t>Los Angeles, CA 90024</a:t>
              </a:r>
            </a:p>
            <a:p>
              <a:pPr>
                <a:lnSpc>
                  <a:spcPct val="150000"/>
                </a:lnSpc>
              </a:pPr>
              <a:r>
                <a:rPr lang="id-ID" sz="1400" dirty="0" smtClean="0">
                  <a:solidFill>
                    <a:schemeClr val="tx2"/>
                  </a:solidFill>
                  <a:ea typeface="Open Sans" panose="020B0606030504020204" pitchFamily="34" charset="0"/>
                  <a:cs typeface="Open Sans" panose="020B0606030504020204" pitchFamily="34" charset="0"/>
                </a:rPr>
                <a:t>626-227-6020</a:t>
              </a:r>
              <a:endParaRPr lang="id-ID" sz="1400" dirty="0">
                <a:solidFill>
                  <a:schemeClr val="tx2"/>
                </a:solidFill>
                <a:ea typeface="Open Sans" panose="020B0606030504020204" pitchFamily="34" charset="0"/>
                <a:cs typeface="Open Sans" panose="020B0606030504020204" pitchFamily="34" charset="0"/>
              </a:endParaRPr>
            </a:p>
          </p:txBody>
        </p:sp>
      </p:grpSp>
      <p:sp>
        <p:nvSpPr>
          <p:cNvPr id="26" name="TextBox 25"/>
          <p:cNvSpPr txBox="1"/>
          <p:nvPr/>
        </p:nvSpPr>
        <p:spPr>
          <a:xfrm>
            <a:off x="758666" y="1068244"/>
            <a:ext cx="5096033" cy="789960"/>
          </a:xfrm>
          <a:prstGeom prst="rect">
            <a:avLst/>
          </a:prstGeom>
          <a:noFill/>
        </p:spPr>
        <p:txBody>
          <a:bodyPr wrap="square" rtlCol="0">
            <a:spAutoFit/>
          </a:bodyPr>
          <a:lstStyle/>
          <a:p>
            <a:pPr>
              <a:lnSpc>
                <a:spcPct val="150000"/>
              </a:lnSpc>
            </a:pPr>
            <a:r>
              <a:rPr lang="en-GB" sz="3200" b="1" dirty="0" smtClean="0">
                <a:latin typeface="+mj-lt"/>
                <a:ea typeface="Open Sans Light" panose="020B0306030504020204" pitchFamily="34" charset="0"/>
                <a:cs typeface="Open Sans Light" panose="020B0306030504020204" pitchFamily="34" charset="0"/>
              </a:rPr>
              <a:t>Jeremy D. </a:t>
            </a:r>
            <a:r>
              <a:rPr lang="en-GB" sz="3200" b="1" dirty="0">
                <a:latin typeface="+mj-lt"/>
                <a:ea typeface="Open Sans Light" panose="020B0306030504020204" pitchFamily="34" charset="0"/>
                <a:cs typeface="Open Sans Light" panose="020B0306030504020204" pitchFamily="34" charset="0"/>
              </a:rPr>
              <a:t>M</a:t>
            </a:r>
            <a:r>
              <a:rPr lang="en-GB" sz="3200" b="1" dirty="0" smtClean="0">
                <a:latin typeface="+mj-lt"/>
                <a:ea typeface="Open Sans Light" panose="020B0306030504020204" pitchFamily="34" charset="0"/>
                <a:cs typeface="Open Sans Light" panose="020B0306030504020204" pitchFamily="34" charset="0"/>
              </a:rPr>
              <a:t>artinez, M.D.</a:t>
            </a:r>
            <a:endParaRPr lang="en-GB" sz="3200" b="1" dirty="0">
              <a:latin typeface="+mj-lt"/>
            </a:endParaRPr>
          </a:p>
        </p:txBody>
      </p:sp>
      <p:sp>
        <p:nvSpPr>
          <p:cNvPr id="28" name="Freeform 9"/>
          <p:cNvSpPr>
            <a:spLocks/>
          </p:cNvSpPr>
          <p:nvPr/>
        </p:nvSpPr>
        <p:spPr bwMode="auto">
          <a:xfrm>
            <a:off x="846704" y="2867068"/>
            <a:ext cx="806450" cy="31750"/>
          </a:xfrm>
          <a:custGeom>
            <a:avLst/>
            <a:gdLst>
              <a:gd name="T0" fmla="*/ 287 w 293"/>
              <a:gd name="T1" fmla="*/ 0 h 10"/>
              <a:gd name="T2" fmla="*/ 287 w 293"/>
              <a:gd name="T3" fmla="*/ 0 h 10"/>
              <a:gd name="T4" fmla="*/ 273 w 293"/>
              <a:gd name="T5" fmla="*/ 0 h 10"/>
              <a:gd name="T6" fmla="*/ 20 w 293"/>
              <a:gd name="T7" fmla="*/ 0 h 10"/>
              <a:gd name="T8" fmla="*/ 20 w 293"/>
              <a:gd name="T9" fmla="*/ 0 h 10"/>
              <a:gd name="T10" fmla="*/ 6 w 293"/>
              <a:gd name="T11" fmla="*/ 0 h 10"/>
              <a:gd name="T12" fmla="*/ 0 w 293"/>
              <a:gd name="T13" fmla="*/ 5 h 10"/>
              <a:gd name="T14" fmla="*/ 6 w 293"/>
              <a:gd name="T15" fmla="*/ 10 h 10"/>
              <a:gd name="T16" fmla="*/ 20 w 293"/>
              <a:gd name="T17" fmla="*/ 10 h 10"/>
              <a:gd name="T18" fmla="*/ 273 w 293"/>
              <a:gd name="T19" fmla="*/ 10 h 10"/>
              <a:gd name="T20" fmla="*/ 273 w 293"/>
              <a:gd name="T21" fmla="*/ 10 h 10"/>
              <a:gd name="T22" fmla="*/ 287 w 293"/>
              <a:gd name="T23" fmla="*/ 10 h 10"/>
              <a:gd name="T24" fmla="*/ 293 w 293"/>
              <a:gd name="T25" fmla="*/ 5 h 10"/>
              <a:gd name="T26" fmla="*/ 287 w 293"/>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10">
                <a:moveTo>
                  <a:pt x="287" y="0"/>
                </a:moveTo>
                <a:cubicBezTo>
                  <a:pt x="287" y="0"/>
                  <a:pt x="287" y="0"/>
                  <a:pt x="287" y="0"/>
                </a:cubicBezTo>
                <a:cubicBezTo>
                  <a:pt x="273" y="0"/>
                  <a:pt x="273" y="0"/>
                  <a:pt x="273" y="0"/>
                </a:cubicBezTo>
                <a:cubicBezTo>
                  <a:pt x="20" y="0"/>
                  <a:pt x="20" y="0"/>
                  <a:pt x="20" y="0"/>
                </a:cubicBezTo>
                <a:cubicBezTo>
                  <a:pt x="20" y="0"/>
                  <a:pt x="20" y="0"/>
                  <a:pt x="20" y="0"/>
                </a:cubicBezTo>
                <a:cubicBezTo>
                  <a:pt x="6" y="0"/>
                  <a:pt x="6" y="0"/>
                  <a:pt x="6" y="0"/>
                </a:cubicBezTo>
                <a:cubicBezTo>
                  <a:pt x="2" y="0"/>
                  <a:pt x="0" y="2"/>
                  <a:pt x="0" y="5"/>
                </a:cubicBezTo>
                <a:cubicBezTo>
                  <a:pt x="0" y="8"/>
                  <a:pt x="2" y="10"/>
                  <a:pt x="6" y="10"/>
                </a:cubicBezTo>
                <a:cubicBezTo>
                  <a:pt x="20" y="10"/>
                  <a:pt x="20" y="10"/>
                  <a:pt x="20" y="10"/>
                </a:cubicBezTo>
                <a:cubicBezTo>
                  <a:pt x="273" y="10"/>
                  <a:pt x="273" y="10"/>
                  <a:pt x="273" y="10"/>
                </a:cubicBezTo>
                <a:cubicBezTo>
                  <a:pt x="273" y="10"/>
                  <a:pt x="273" y="10"/>
                  <a:pt x="273" y="10"/>
                </a:cubicBezTo>
                <a:cubicBezTo>
                  <a:pt x="287" y="10"/>
                  <a:pt x="287" y="10"/>
                  <a:pt x="287" y="10"/>
                </a:cubicBezTo>
                <a:cubicBezTo>
                  <a:pt x="290" y="10"/>
                  <a:pt x="293" y="8"/>
                  <a:pt x="293" y="5"/>
                </a:cubicBezTo>
                <a:cubicBezTo>
                  <a:pt x="293" y="2"/>
                  <a:pt x="290" y="0"/>
                  <a:pt x="287" y="0"/>
                </a:cubicBezTo>
                <a:close/>
              </a:path>
            </a:pathLst>
          </a:custGeom>
          <a:solidFill>
            <a:schemeClr val="accent1"/>
          </a:solidFill>
          <a:ln w="190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9" name="TextBox 28"/>
          <p:cNvSpPr txBox="1"/>
          <p:nvPr/>
        </p:nvSpPr>
        <p:spPr>
          <a:xfrm>
            <a:off x="758666" y="3180000"/>
            <a:ext cx="3622834" cy="830997"/>
          </a:xfrm>
          <a:prstGeom prst="rect">
            <a:avLst/>
          </a:prstGeom>
          <a:noFill/>
        </p:spPr>
        <p:txBody>
          <a:bodyPr wrap="square" rtlCol="0">
            <a:spAutoFit/>
          </a:bodyPr>
          <a:lstStyle/>
          <a:p>
            <a:r>
              <a:rPr lang="en-GB" sz="1600" b="1" dirty="0" smtClean="0">
                <a:latin typeface="+mj-lt"/>
                <a:ea typeface="Open Sans Light" panose="020B0306030504020204" pitchFamily="34" charset="0"/>
                <a:cs typeface="Open Sans Light" panose="020B0306030504020204" pitchFamily="34" charset="0"/>
              </a:rPr>
              <a:t>www.jeremymartinezmd.com</a:t>
            </a:r>
          </a:p>
          <a:p>
            <a:endParaRPr lang="en-GB" sz="1600" b="1" dirty="0">
              <a:latin typeface="+mj-lt"/>
              <a:ea typeface="Open Sans Light" panose="020B0306030504020204" pitchFamily="34" charset="0"/>
              <a:cs typeface="Open Sans Light" panose="020B0306030504020204" pitchFamily="34" charset="0"/>
            </a:endParaRPr>
          </a:p>
          <a:p>
            <a:r>
              <a:rPr lang="en-GB" sz="1600" b="1" dirty="0" smtClean="0">
                <a:latin typeface="+mj-lt"/>
                <a:ea typeface="Open Sans Light" panose="020B0306030504020204" pitchFamily="34" charset="0"/>
                <a:cs typeface="Open Sans Light" panose="020B0306030504020204" pitchFamily="34" charset="0"/>
              </a:rPr>
              <a:t>jdmartinez@mednet.ucla.edu</a:t>
            </a:r>
            <a:endParaRPr lang="en-GB" sz="1600" b="1" dirty="0">
              <a:latin typeface="+mj-lt"/>
            </a:endParaRPr>
          </a:p>
        </p:txBody>
      </p:sp>
      <p:sp>
        <p:nvSpPr>
          <p:cNvPr id="6" name="TextBox 5"/>
          <p:cNvSpPr txBox="1"/>
          <p:nvPr/>
        </p:nvSpPr>
        <p:spPr>
          <a:xfrm>
            <a:off x="762000" y="1968500"/>
            <a:ext cx="4687927" cy="923330"/>
          </a:xfrm>
          <a:prstGeom prst="rect">
            <a:avLst/>
          </a:prstGeom>
          <a:noFill/>
        </p:spPr>
        <p:txBody>
          <a:bodyPr wrap="none" rtlCol="0">
            <a:spAutoFit/>
          </a:bodyPr>
          <a:lstStyle/>
          <a:p>
            <a:r>
              <a:rPr lang="en-US" dirty="0" smtClean="0"/>
              <a:t>Addiction Psychiatrist</a:t>
            </a:r>
          </a:p>
          <a:p>
            <a:r>
              <a:rPr lang="en-US" dirty="0" smtClean="0"/>
              <a:t>Clinical Instructor, UCLA School of Medicine</a:t>
            </a:r>
          </a:p>
          <a:p>
            <a:endParaRPr lang="en-US" dirty="0"/>
          </a:p>
        </p:txBody>
      </p:sp>
    </p:spTree>
    <p:extLst>
      <p:ext uri="{BB962C8B-B14F-4D97-AF65-F5344CB8AC3E}">
        <p14:creationId xmlns:p14="http://schemas.microsoft.com/office/powerpoint/2010/main" val="164433314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outVertical)">
                                      <p:cBhvr>
                                        <p:cTn id="17" dur="500"/>
                                        <p:tgtEl>
                                          <p:spTgt spid="2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animBg="1"/>
      <p:bldP spid="29" grpId="0"/>
    </p:bldLst>
  </p:timing>
</p:sld>
</file>

<file path=ppt/theme/theme1.xml><?xml version="1.0" encoding="utf-8"?>
<a:theme xmlns:a="http://schemas.openxmlformats.org/drawingml/2006/main" name="Mono Fresh Theme">
  <a:themeElements>
    <a:clrScheme name="Health Andri Dark">
      <a:dk1>
        <a:srgbClr val="FFFFFF"/>
      </a:dk1>
      <a:lt1>
        <a:srgbClr val="3F3F3F"/>
      </a:lt1>
      <a:dk2>
        <a:srgbClr val="313C41"/>
      </a:dk2>
      <a:lt2>
        <a:srgbClr val="FFFFFF"/>
      </a:lt2>
      <a:accent1>
        <a:srgbClr val="00B0F0"/>
      </a:accent1>
      <a:accent2>
        <a:srgbClr val="0C9FBE"/>
      </a:accent2>
      <a:accent3>
        <a:srgbClr val="0B779A"/>
      </a:accent3>
      <a:accent4>
        <a:srgbClr val="002D40"/>
      </a:accent4>
      <a:accent5>
        <a:srgbClr val="262626"/>
      </a:accent5>
      <a:accent6>
        <a:srgbClr val="3C3C3C"/>
      </a:accent6>
      <a:hlink>
        <a:srgbClr val="0563C1"/>
      </a:hlink>
      <a:folHlink>
        <a:srgbClr val="954F72"/>
      </a:folHlink>
    </a:clrScheme>
    <a:fontScheme name="Medical Font">
      <a:majorFont>
        <a:latin typeface="Open Sans"/>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10614</TotalTime>
  <Words>698</Words>
  <Application>Microsoft Macintosh PowerPoint</Application>
  <PresentationFormat>Custom</PresentationFormat>
  <Paragraphs>162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Mono Fresh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Jeremy Martinez</dc:creator>
  <cp:keywords/>
  <dc:description/>
  <cp:lastModifiedBy>Jeremy Martinez</cp:lastModifiedBy>
  <cp:revision>450</cp:revision>
  <dcterms:created xsi:type="dcterms:W3CDTF">2016-09-08T04:20:16Z</dcterms:created>
  <dcterms:modified xsi:type="dcterms:W3CDTF">2018-08-25T18:11:16Z</dcterms:modified>
  <cp:category/>
</cp:coreProperties>
</file>