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5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C18A-2D7E-4543-937E-E00C01DC1D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A6DAEA-6CD5-4160-A5EC-1BC179A2D4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0368C5-A5BE-40F8-BB80-7C0072E15B84}"/>
              </a:ext>
            </a:extLst>
          </p:cNvPr>
          <p:cNvSpPr>
            <a:spLocks noGrp="1"/>
          </p:cNvSpPr>
          <p:nvPr>
            <p:ph type="dt" sz="half" idx="10"/>
          </p:nvPr>
        </p:nvSpPr>
        <p:spPr/>
        <p:txBody>
          <a:bodyPr/>
          <a:lstStyle/>
          <a:p>
            <a:fld id="{B406C5BB-D642-4AFA-87CA-75FE27562933}" type="datetimeFigureOut">
              <a:rPr lang="en-US" smtClean="0"/>
              <a:t>7/21/2018</a:t>
            </a:fld>
            <a:endParaRPr lang="en-US"/>
          </a:p>
        </p:txBody>
      </p:sp>
      <p:sp>
        <p:nvSpPr>
          <p:cNvPr id="5" name="Footer Placeholder 4">
            <a:extLst>
              <a:ext uri="{FF2B5EF4-FFF2-40B4-BE49-F238E27FC236}">
                <a16:creationId xmlns:a16="http://schemas.microsoft.com/office/drawing/2014/main" id="{3D802EC8-7B0B-4C2B-9304-AC9B0D2F3D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91CD04-3E00-4EEA-B963-FFDAF328B245}"/>
              </a:ext>
            </a:extLst>
          </p:cNvPr>
          <p:cNvSpPr>
            <a:spLocks noGrp="1"/>
          </p:cNvSpPr>
          <p:nvPr>
            <p:ph type="sldNum" sz="quarter" idx="12"/>
          </p:nvPr>
        </p:nvSpPr>
        <p:spPr/>
        <p:txBody>
          <a:bodyPr/>
          <a:lstStyle/>
          <a:p>
            <a:fld id="{A2F804FA-1AEE-4537-9D59-D6FAF5A2417B}" type="slidenum">
              <a:rPr lang="en-US" smtClean="0"/>
              <a:t>‹#›</a:t>
            </a:fld>
            <a:endParaRPr lang="en-US"/>
          </a:p>
        </p:txBody>
      </p:sp>
    </p:spTree>
    <p:extLst>
      <p:ext uri="{BB962C8B-B14F-4D97-AF65-F5344CB8AC3E}">
        <p14:creationId xmlns:p14="http://schemas.microsoft.com/office/powerpoint/2010/main" val="3794675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7FB70-1582-4F71-805C-515666EB5B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CD2E78-2DDA-4282-B345-63E99BC352B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C37EF1-96A8-4305-BD38-F190E0597637}"/>
              </a:ext>
            </a:extLst>
          </p:cNvPr>
          <p:cNvSpPr>
            <a:spLocks noGrp="1"/>
          </p:cNvSpPr>
          <p:nvPr>
            <p:ph type="dt" sz="half" idx="10"/>
          </p:nvPr>
        </p:nvSpPr>
        <p:spPr/>
        <p:txBody>
          <a:bodyPr/>
          <a:lstStyle/>
          <a:p>
            <a:fld id="{B406C5BB-D642-4AFA-87CA-75FE27562933}" type="datetimeFigureOut">
              <a:rPr lang="en-US" smtClean="0"/>
              <a:t>7/21/2018</a:t>
            </a:fld>
            <a:endParaRPr lang="en-US"/>
          </a:p>
        </p:txBody>
      </p:sp>
      <p:sp>
        <p:nvSpPr>
          <p:cNvPr id="5" name="Footer Placeholder 4">
            <a:extLst>
              <a:ext uri="{FF2B5EF4-FFF2-40B4-BE49-F238E27FC236}">
                <a16:creationId xmlns:a16="http://schemas.microsoft.com/office/drawing/2014/main" id="{EA99B00D-0E11-4800-AD20-8375BAFAFC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670594-D6B7-4941-9F30-E32F95A2815C}"/>
              </a:ext>
            </a:extLst>
          </p:cNvPr>
          <p:cNvSpPr>
            <a:spLocks noGrp="1"/>
          </p:cNvSpPr>
          <p:nvPr>
            <p:ph type="sldNum" sz="quarter" idx="12"/>
          </p:nvPr>
        </p:nvSpPr>
        <p:spPr/>
        <p:txBody>
          <a:bodyPr/>
          <a:lstStyle/>
          <a:p>
            <a:fld id="{A2F804FA-1AEE-4537-9D59-D6FAF5A2417B}" type="slidenum">
              <a:rPr lang="en-US" smtClean="0"/>
              <a:t>‹#›</a:t>
            </a:fld>
            <a:endParaRPr lang="en-US"/>
          </a:p>
        </p:txBody>
      </p:sp>
    </p:spTree>
    <p:extLst>
      <p:ext uri="{BB962C8B-B14F-4D97-AF65-F5344CB8AC3E}">
        <p14:creationId xmlns:p14="http://schemas.microsoft.com/office/powerpoint/2010/main" val="906032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D9ED1-5806-481B-9ACF-46294D2741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F11883-0DDA-43FF-AB6A-44F7C5F5DE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D9FAD03-AB4C-4EAB-89D6-F0CE0A16F247}"/>
              </a:ext>
            </a:extLst>
          </p:cNvPr>
          <p:cNvSpPr>
            <a:spLocks noGrp="1"/>
          </p:cNvSpPr>
          <p:nvPr>
            <p:ph type="dt" sz="half" idx="10"/>
          </p:nvPr>
        </p:nvSpPr>
        <p:spPr/>
        <p:txBody>
          <a:bodyPr/>
          <a:lstStyle/>
          <a:p>
            <a:fld id="{B406C5BB-D642-4AFA-87CA-75FE27562933}" type="datetimeFigureOut">
              <a:rPr lang="en-US" smtClean="0"/>
              <a:t>7/21/2018</a:t>
            </a:fld>
            <a:endParaRPr lang="en-US"/>
          </a:p>
        </p:txBody>
      </p:sp>
      <p:sp>
        <p:nvSpPr>
          <p:cNvPr id="5" name="Footer Placeholder 4">
            <a:extLst>
              <a:ext uri="{FF2B5EF4-FFF2-40B4-BE49-F238E27FC236}">
                <a16:creationId xmlns:a16="http://schemas.microsoft.com/office/drawing/2014/main" id="{A69607EB-4DD2-4123-B81F-D8F12954C7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62E09-E99C-41F3-BDC3-CBCD2CECBDA9}"/>
              </a:ext>
            </a:extLst>
          </p:cNvPr>
          <p:cNvSpPr>
            <a:spLocks noGrp="1"/>
          </p:cNvSpPr>
          <p:nvPr>
            <p:ph type="sldNum" sz="quarter" idx="12"/>
          </p:nvPr>
        </p:nvSpPr>
        <p:spPr/>
        <p:txBody>
          <a:bodyPr/>
          <a:lstStyle/>
          <a:p>
            <a:fld id="{A2F804FA-1AEE-4537-9D59-D6FAF5A2417B}" type="slidenum">
              <a:rPr lang="en-US" smtClean="0"/>
              <a:t>‹#›</a:t>
            </a:fld>
            <a:endParaRPr lang="en-US"/>
          </a:p>
        </p:txBody>
      </p:sp>
    </p:spTree>
    <p:extLst>
      <p:ext uri="{BB962C8B-B14F-4D97-AF65-F5344CB8AC3E}">
        <p14:creationId xmlns:p14="http://schemas.microsoft.com/office/powerpoint/2010/main" val="102888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75006-075F-4B0A-B6F7-431D870623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ED45E8-D2C4-4071-A818-E8038A0941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428B09-AC71-43B9-B829-5CD37E315CF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E53228-7187-4B06-8889-F202BF07DFCB}"/>
              </a:ext>
            </a:extLst>
          </p:cNvPr>
          <p:cNvSpPr>
            <a:spLocks noGrp="1"/>
          </p:cNvSpPr>
          <p:nvPr>
            <p:ph type="dt" sz="half" idx="10"/>
          </p:nvPr>
        </p:nvSpPr>
        <p:spPr/>
        <p:txBody>
          <a:bodyPr/>
          <a:lstStyle/>
          <a:p>
            <a:fld id="{B406C5BB-D642-4AFA-87CA-75FE27562933}" type="datetimeFigureOut">
              <a:rPr lang="en-US" smtClean="0"/>
              <a:t>7/21/2018</a:t>
            </a:fld>
            <a:endParaRPr lang="en-US"/>
          </a:p>
        </p:txBody>
      </p:sp>
      <p:sp>
        <p:nvSpPr>
          <p:cNvPr id="6" name="Footer Placeholder 5">
            <a:extLst>
              <a:ext uri="{FF2B5EF4-FFF2-40B4-BE49-F238E27FC236}">
                <a16:creationId xmlns:a16="http://schemas.microsoft.com/office/drawing/2014/main" id="{50CF7270-73AA-4E32-9A51-21D7CA1473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AB9F8B-F0C3-4F54-BBA1-4BB4C51C1D40}"/>
              </a:ext>
            </a:extLst>
          </p:cNvPr>
          <p:cNvSpPr>
            <a:spLocks noGrp="1"/>
          </p:cNvSpPr>
          <p:nvPr>
            <p:ph type="sldNum" sz="quarter" idx="12"/>
          </p:nvPr>
        </p:nvSpPr>
        <p:spPr/>
        <p:txBody>
          <a:bodyPr/>
          <a:lstStyle/>
          <a:p>
            <a:fld id="{A2F804FA-1AEE-4537-9D59-D6FAF5A2417B}" type="slidenum">
              <a:rPr lang="en-US" smtClean="0"/>
              <a:t>‹#›</a:t>
            </a:fld>
            <a:endParaRPr lang="en-US"/>
          </a:p>
        </p:txBody>
      </p:sp>
    </p:spTree>
    <p:extLst>
      <p:ext uri="{BB962C8B-B14F-4D97-AF65-F5344CB8AC3E}">
        <p14:creationId xmlns:p14="http://schemas.microsoft.com/office/powerpoint/2010/main" val="2021293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C739B-51AE-4DDA-B398-BAF585005E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7430F3-7060-4228-9032-2B94587AF0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9009673-7079-48A9-83D3-C033C9C4E28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D516CF-FE4D-4260-A8D9-9285DE58AD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A841A14-367C-49F5-B46B-FCFDBB279B3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BAF288-00EE-4F97-A482-A77FE5CB1B62}"/>
              </a:ext>
            </a:extLst>
          </p:cNvPr>
          <p:cNvSpPr>
            <a:spLocks noGrp="1"/>
          </p:cNvSpPr>
          <p:nvPr>
            <p:ph type="dt" sz="half" idx="10"/>
          </p:nvPr>
        </p:nvSpPr>
        <p:spPr/>
        <p:txBody>
          <a:bodyPr/>
          <a:lstStyle/>
          <a:p>
            <a:fld id="{B406C5BB-D642-4AFA-87CA-75FE27562933}" type="datetimeFigureOut">
              <a:rPr lang="en-US" smtClean="0"/>
              <a:t>7/21/2018</a:t>
            </a:fld>
            <a:endParaRPr lang="en-US"/>
          </a:p>
        </p:txBody>
      </p:sp>
      <p:sp>
        <p:nvSpPr>
          <p:cNvPr id="8" name="Footer Placeholder 7">
            <a:extLst>
              <a:ext uri="{FF2B5EF4-FFF2-40B4-BE49-F238E27FC236}">
                <a16:creationId xmlns:a16="http://schemas.microsoft.com/office/drawing/2014/main" id="{0AF50C44-F9AC-4BA8-9D75-0C2650B24E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32DEDD-068A-4323-91C7-2759551D4C2E}"/>
              </a:ext>
            </a:extLst>
          </p:cNvPr>
          <p:cNvSpPr>
            <a:spLocks noGrp="1"/>
          </p:cNvSpPr>
          <p:nvPr>
            <p:ph type="sldNum" sz="quarter" idx="12"/>
          </p:nvPr>
        </p:nvSpPr>
        <p:spPr/>
        <p:txBody>
          <a:bodyPr/>
          <a:lstStyle/>
          <a:p>
            <a:fld id="{A2F804FA-1AEE-4537-9D59-D6FAF5A2417B}" type="slidenum">
              <a:rPr lang="en-US" smtClean="0"/>
              <a:t>‹#›</a:t>
            </a:fld>
            <a:endParaRPr lang="en-US"/>
          </a:p>
        </p:txBody>
      </p:sp>
    </p:spTree>
    <p:extLst>
      <p:ext uri="{BB962C8B-B14F-4D97-AF65-F5344CB8AC3E}">
        <p14:creationId xmlns:p14="http://schemas.microsoft.com/office/powerpoint/2010/main" val="2177441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AA6A6-2244-4231-8CE6-90E9FA191E6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0ECB7E-9A17-46FB-A2BE-C511371DEE7A}"/>
              </a:ext>
            </a:extLst>
          </p:cNvPr>
          <p:cNvSpPr>
            <a:spLocks noGrp="1"/>
          </p:cNvSpPr>
          <p:nvPr>
            <p:ph type="dt" sz="half" idx="10"/>
          </p:nvPr>
        </p:nvSpPr>
        <p:spPr/>
        <p:txBody>
          <a:bodyPr/>
          <a:lstStyle/>
          <a:p>
            <a:fld id="{B406C5BB-D642-4AFA-87CA-75FE27562933}" type="datetimeFigureOut">
              <a:rPr lang="en-US" smtClean="0"/>
              <a:t>7/21/2018</a:t>
            </a:fld>
            <a:endParaRPr lang="en-US"/>
          </a:p>
        </p:txBody>
      </p:sp>
      <p:sp>
        <p:nvSpPr>
          <p:cNvPr id="4" name="Footer Placeholder 3">
            <a:extLst>
              <a:ext uri="{FF2B5EF4-FFF2-40B4-BE49-F238E27FC236}">
                <a16:creationId xmlns:a16="http://schemas.microsoft.com/office/drawing/2014/main" id="{47244B94-A6C5-4686-82D8-2712B72680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F5BA07-6486-41DE-A292-C868809CF21D}"/>
              </a:ext>
            </a:extLst>
          </p:cNvPr>
          <p:cNvSpPr>
            <a:spLocks noGrp="1"/>
          </p:cNvSpPr>
          <p:nvPr>
            <p:ph type="sldNum" sz="quarter" idx="12"/>
          </p:nvPr>
        </p:nvSpPr>
        <p:spPr/>
        <p:txBody>
          <a:bodyPr/>
          <a:lstStyle/>
          <a:p>
            <a:fld id="{A2F804FA-1AEE-4537-9D59-D6FAF5A2417B}" type="slidenum">
              <a:rPr lang="en-US" smtClean="0"/>
              <a:t>‹#›</a:t>
            </a:fld>
            <a:endParaRPr lang="en-US"/>
          </a:p>
        </p:txBody>
      </p:sp>
    </p:spTree>
    <p:extLst>
      <p:ext uri="{BB962C8B-B14F-4D97-AF65-F5344CB8AC3E}">
        <p14:creationId xmlns:p14="http://schemas.microsoft.com/office/powerpoint/2010/main" val="3190507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FCB442-8FDB-4250-8BC5-A94EF4966181}"/>
              </a:ext>
            </a:extLst>
          </p:cNvPr>
          <p:cNvSpPr>
            <a:spLocks noGrp="1"/>
          </p:cNvSpPr>
          <p:nvPr>
            <p:ph type="dt" sz="half" idx="10"/>
          </p:nvPr>
        </p:nvSpPr>
        <p:spPr/>
        <p:txBody>
          <a:bodyPr/>
          <a:lstStyle/>
          <a:p>
            <a:fld id="{B406C5BB-D642-4AFA-87CA-75FE27562933}" type="datetimeFigureOut">
              <a:rPr lang="en-US" smtClean="0"/>
              <a:t>7/21/2018</a:t>
            </a:fld>
            <a:endParaRPr lang="en-US"/>
          </a:p>
        </p:txBody>
      </p:sp>
      <p:sp>
        <p:nvSpPr>
          <p:cNvPr id="3" name="Footer Placeholder 2">
            <a:extLst>
              <a:ext uri="{FF2B5EF4-FFF2-40B4-BE49-F238E27FC236}">
                <a16:creationId xmlns:a16="http://schemas.microsoft.com/office/drawing/2014/main" id="{19A57A25-6645-4FDF-9C41-15B74FF458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7EA84C-388A-455F-A1B6-3127B5D31B8B}"/>
              </a:ext>
            </a:extLst>
          </p:cNvPr>
          <p:cNvSpPr>
            <a:spLocks noGrp="1"/>
          </p:cNvSpPr>
          <p:nvPr>
            <p:ph type="sldNum" sz="quarter" idx="12"/>
          </p:nvPr>
        </p:nvSpPr>
        <p:spPr/>
        <p:txBody>
          <a:bodyPr/>
          <a:lstStyle/>
          <a:p>
            <a:fld id="{A2F804FA-1AEE-4537-9D59-D6FAF5A2417B}" type="slidenum">
              <a:rPr lang="en-US" smtClean="0"/>
              <a:t>‹#›</a:t>
            </a:fld>
            <a:endParaRPr lang="en-US"/>
          </a:p>
        </p:txBody>
      </p:sp>
    </p:spTree>
    <p:extLst>
      <p:ext uri="{BB962C8B-B14F-4D97-AF65-F5344CB8AC3E}">
        <p14:creationId xmlns:p14="http://schemas.microsoft.com/office/powerpoint/2010/main" val="2315112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0E9DF-B7C1-467F-9F36-133895D2C8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8FF3C8-C911-4FED-AC7D-357ACC1130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CAD08B-A0CE-4E14-8648-E039B1C260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4E43D6C-FF1C-485B-8CB4-2A2ED814F62F}"/>
              </a:ext>
            </a:extLst>
          </p:cNvPr>
          <p:cNvSpPr>
            <a:spLocks noGrp="1"/>
          </p:cNvSpPr>
          <p:nvPr>
            <p:ph type="dt" sz="half" idx="10"/>
          </p:nvPr>
        </p:nvSpPr>
        <p:spPr/>
        <p:txBody>
          <a:bodyPr/>
          <a:lstStyle/>
          <a:p>
            <a:fld id="{B406C5BB-D642-4AFA-87CA-75FE27562933}" type="datetimeFigureOut">
              <a:rPr lang="en-US" smtClean="0"/>
              <a:t>7/21/2018</a:t>
            </a:fld>
            <a:endParaRPr lang="en-US"/>
          </a:p>
        </p:txBody>
      </p:sp>
      <p:sp>
        <p:nvSpPr>
          <p:cNvPr id="6" name="Footer Placeholder 5">
            <a:extLst>
              <a:ext uri="{FF2B5EF4-FFF2-40B4-BE49-F238E27FC236}">
                <a16:creationId xmlns:a16="http://schemas.microsoft.com/office/drawing/2014/main" id="{7375B26D-E055-4C5C-AEC0-54A5F43F75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C75238-5F26-48AD-B2E3-46FF2DC6E34E}"/>
              </a:ext>
            </a:extLst>
          </p:cNvPr>
          <p:cNvSpPr>
            <a:spLocks noGrp="1"/>
          </p:cNvSpPr>
          <p:nvPr>
            <p:ph type="sldNum" sz="quarter" idx="12"/>
          </p:nvPr>
        </p:nvSpPr>
        <p:spPr/>
        <p:txBody>
          <a:bodyPr/>
          <a:lstStyle/>
          <a:p>
            <a:fld id="{A2F804FA-1AEE-4537-9D59-D6FAF5A2417B}" type="slidenum">
              <a:rPr lang="en-US" smtClean="0"/>
              <a:t>‹#›</a:t>
            </a:fld>
            <a:endParaRPr lang="en-US"/>
          </a:p>
        </p:txBody>
      </p:sp>
    </p:spTree>
    <p:extLst>
      <p:ext uri="{BB962C8B-B14F-4D97-AF65-F5344CB8AC3E}">
        <p14:creationId xmlns:p14="http://schemas.microsoft.com/office/powerpoint/2010/main" val="2047035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698CA-FF74-42F3-A0C7-D83CAEDD77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8B30E7-9D13-4B20-9AF7-44F9CCF6AC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57D3FD-A688-46C1-9734-0D03F6E75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CADB12B-C380-47EA-A866-3CFA636DEF94}"/>
              </a:ext>
            </a:extLst>
          </p:cNvPr>
          <p:cNvSpPr>
            <a:spLocks noGrp="1"/>
          </p:cNvSpPr>
          <p:nvPr>
            <p:ph type="dt" sz="half" idx="10"/>
          </p:nvPr>
        </p:nvSpPr>
        <p:spPr/>
        <p:txBody>
          <a:bodyPr/>
          <a:lstStyle/>
          <a:p>
            <a:fld id="{B406C5BB-D642-4AFA-87CA-75FE27562933}" type="datetimeFigureOut">
              <a:rPr lang="en-US" smtClean="0"/>
              <a:t>7/21/2018</a:t>
            </a:fld>
            <a:endParaRPr lang="en-US"/>
          </a:p>
        </p:txBody>
      </p:sp>
      <p:sp>
        <p:nvSpPr>
          <p:cNvPr id="6" name="Footer Placeholder 5">
            <a:extLst>
              <a:ext uri="{FF2B5EF4-FFF2-40B4-BE49-F238E27FC236}">
                <a16:creationId xmlns:a16="http://schemas.microsoft.com/office/drawing/2014/main" id="{C704B0DB-5624-4183-8B80-204C4E86C6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972C84-008E-431F-8C0F-63F6B545554A}"/>
              </a:ext>
            </a:extLst>
          </p:cNvPr>
          <p:cNvSpPr>
            <a:spLocks noGrp="1"/>
          </p:cNvSpPr>
          <p:nvPr>
            <p:ph type="sldNum" sz="quarter" idx="12"/>
          </p:nvPr>
        </p:nvSpPr>
        <p:spPr/>
        <p:txBody>
          <a:bodyPr/>
          <a:lstStyle/>
          <a:p>
            <a:fld id="{A2F804FA-1AEE-4537-9D59-D6FAF5A2417B}" type="slidenum">
              <a:rPr lang="en-US" smtClean="0"/>
              <a:t>‹#›</a:t>
            </a:fld>
            <a:endParaRPr lang="en-US"/>
          </a:p>
        </p:txBody>
      </p:sp>
    </p:spTree>
    <p:extLst>
      <p:ext uri="{BB962C8B-B14F-4D97-AF65-F5344CB8AC3E}">
        <p14:creationId xmlns:p14="http://schemas.microsoft.com/office/powerpoint/2010/main" val="560371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CD507-A413-4B24-B172-88B53FA73C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084C8A-6B4F-4481-A2C0-5DC3B3EF75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A9BB07-1D3B-42DE-AB44-97C046D53B87}"/>
              </a:ext>
            </a:extLst>
          </p:cNvPr>
          <p:cNvSpPr>
            <a:spLocks noGrp="1"/>
          </p:cNvSpPr>
          <p:nvPr>
            <p:ph type="dt" sz="half" idx="10"/>
          </p:nvPr>
        </p:nvSpPr>
        <p:spPr/>
        <p:txBody>
          <a:bodyPr/>
          <a:lstStyle/>
          <a:p>
            <a:fld id="{B406C5BB-D642-4AFA-87CA-75FE27562933}" type="datetimeFigureOut">
              <a:rPr lang="en-US" smtClean="0"/>
              <a:t>7/21/2018</a:t>
            </a:fld>
            <a:endParaRPr lang="en-US"/>
          </a:p>
        </p:txBody>
      </p:sp>
      <p:sp>
        <p:nvSpPr>
          <p:cNvPr id="5" name="Footer Placeholder 4">
            <a:extLst>
              <a:ext uri="{FF2B5EF4-FFF2-40B4-BE49-F238E27FC236}">
                <a16:creationId xmlns:a16="http://schemas.microsoft.com/office/drawing/2014/main" id="{F6E9CAA6-14E8-42CC-967E-B31405548A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083005-6434-4D5E-A838-A6AC0A36890F}"/>
              </a:ext>
            </a:extLst>
          </p:cNvPr>
          <p:cNvSpPr>
            <a:spLocks noGrp="1"/>
          </p:cNvSpPr>
          <p:nvPr>
            <p:ph type="sldNum" sz="quarter" idx="12"/>
          </p:nvPr>
        </p:nvSpPr>
        <p:spPr/>
        <p:txBody>
          <a:bodyPr/>
          <a:lstStyle/>
          <a:p>
            <a:fld id="{A2F804FA-1AEE-4537-9D59-D6FAF5A2417B}" type="slidenum">
              <a:rPr lang="en-US" smtClean="0"/>
              <a:t>‹#›</a:t>
            </a:fld>
            <a:endParaRPr lang="en-US"/>
          </a:p>
        </p:txBody>
      </p:sp>
    </p:spTree>
    <p:extLst>
      <p:ext uri="{BB962C8B-B14F-4D97-AF65-F5344CB8AC3E}">
        <p14:creationId xmlns:p14="http://schemas.microsoft.com/office/powerpoint/2010/main" val="684027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A5B58A-56F2-4F0F-A038-5E80721560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FCD84E-E2E2-477C-9D95-AA85ED6017D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CA6796-DC23-4A6D-9F3A-0046F8E4D6F2}"/>
              </a:ext>
            </a:extLst>
          </p:cNvPr>
          <p:cNvSpPr>
            <a:spLocks noGrp="1"/>
          </p:cNvSpPr>
          <p:nvPr>
            <p:ph type="dt" sz="half" idx="10"/>
          </p:nvPr>
        </p:nvSpPr>
        <p:spPr/>
        <p:txBody>
          <a:bodyPr/>
          <a:lstStyle/>
          <a:p>
            <a:fld id="{B406C5BB-D642-4AFA-87CA-75FE27562933}" type="datetimeFigureOut">
              <a:rPr lang="en-US" smtClean="0"/>
              <a:t>7/21/2018</a:t>
            </a:fld>
            <a:endParaRPr lang="en-US"/>
          </a:p>
        </p:txBody>
      </p:sp>
      <p:sp>
        <p:nvSpPr>
          <p:cNvPr id="5" name="Footer Placeholder 4">
            <a:extLst>
              <a:ext uri="{FF2B5EF4-FFF2-40B4-BE49-F238E27FC236}">
                <a16:creationId xmlns:a16="http://schemas.microsoft.com/office/drawing/2014/main" id="{01AAD8A0-ADC1-4449-8ABA-114F026966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B3AB89-4665-459A-97E8-28F32431E6E8}"/>
              </a:ext>
            </a:extLst>
          </p:cNvPr>
          <p:cNvSpPr>
            <a:spLocks noGrp="1"/>
          </p:cNvSpPr>
          <p:nvPr>
            <p:ph type="sldNum" sz="quarter" idx="12"/>
          </p:nvPr>
        </p:nvSpPr>
        <p:spPr/>
        <p:txBody>
          <a:bodyPr/>
          <a:lstStyle/>
          <a:p>
            <a:fld id="{A2F804FA-1AEE-4537-9D59-D6FAF5A2417B}" type="slidenum">
              <a:rPr lang="en-US" smtClean="0"/>
              <a:t>‹#›</a:t>
            </a:fld>
            <a:endParaRPr lang="en-US"/>
          </a:p>
        </p:txBody>
      </p:sp>
    </p:spTree>
    <p:extLst>
      <p:ext uri="{BB962C8B-B14F-4D97-AF65-F5344CB8AC3E}">
        <p14:creationId xmlns:p14="http://schemas.microsoft.com/office/powerpoint/2010/main" val="3395909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57BA02-F389-4D11-80AB-0FF3919060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E889CB-9A0E-41C6-ADD7-A8FFA3D508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42AD8-58E3-4EDB-94D5-D630391D3C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06C5BB-D642-4AFA-87CA-75FE27562933}" type="datetimeFigureOut">
              <a:rPr lang="en-US" smtClean="0"/>
              <a:t>7/21/2018</a:t>
            </a:fld>
            <a:endParaRPr lang="en-US"/>
          </a:p>
        </p:txBody>
      </p:sp>
      <p:sp>
        <p:nvSpPr>
          <p:cNvPr id="5" name="Footer Placeholder 4">
            <a:extLst>
              <a:ext uri="{FF2B5EF4-FFF2-40B4-BE49-F238E27FC236}">
                <a16:creationId xmlns:a16="http://schemas.microsoft.com/office/drawing/2014/main" id="{5A43F452-E481-4069-B611-A10D5AB440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F60DD8-C5F5-4EEE-B458-E0FE04BE3F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F804FA-1AEE-4537-9D59-D6FAF5A2417B}" type="slidenum">
              <a:rPr lang="en-US" smtClean="0"/>
              <a:t>‹#›</a:t>
            </a:fld>
            <a:endParaRPr lang="en-US"/>
          </a:p>
        </p:txBody>
      </p:sp>
    </p:spTree>
    <p:extLst>
      <p:ext uri="{BB962C8B-B14F-4D97-AF65-F5344CB8AC3E}">
        <p14:creationId xmlns:p14="http://schemas.microsoft.com/office/powerpoint/2010/main" val="1874125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DB8959-03E5-4888-8442-3219B585BCCC}"/>
              </a:ext>
            </a:extLst>
          </p:cNvPr>
          <p:cNvSpPr txBox="1"/>
          <p:nvPr/>
        </p:nvSpPr>
        <p:spPr>
          <a:xfrm>
            <a:off x="272995" y="25360"/>
            <a:ext cx="11338560" cy="6832640"/>
          </a:xfrm>
          <a:prstGeom prst="rect">
            <a:avLst/>
          </a:prstGeom>
          <a:noFill/>
        </p:spPr>
        <p:txBody>
          <a:bodyPr wrap="square" rtlCol="0">
            <a:spAutoFit/>
          </a:bodyPr>
          <a:lstStyle/>
          <a:p>
            <a:r>
              <a:rPr lang="en-US" sz="2400" b="1" dirty="0"/>
              <a:t>Introduction </a:t>
            </a:r>
          </a:p>
          <a:p>
            <a:r>
              <a:rPr lang="en-US" dirty="0"/>
              <a:t>We propose an advanced window shade that works with the window as a system to reduce heat load during hot weather and maximize heat gain during cold weather. If fully implemented in commercial and residential buildings, the proposed technology would result in at least 1 quad of energy savings with additional savings from natural daylighting. The proposed window shades will incorporate flexible photovoltaic material and optical coatings that reject infrared (IR) light. Visible light will be passed to both the PV cells (~90%) and the interior of the building (~10%) for daylighting benefits and an outdoor view. An automated control system will raise and lower the shades as needed to reduce or enhance solar heat gain. The window shade is best suited for windows without infrared light rejecting coatings, such as clear or high solar gain, low-E glass (currently in place in many existing buildings and is less expensive to incorporate into new buildings or retrofits), to allow active control of IR light rejection or transmission. The photovoltaic materials of interest (amorphous silicon and/or perovskite materials) have higher bandgaps than crystalline silicon and are particularly well matched to the visible portion of the solar spectrum. In fact, the conversion efficiency of amorphous silicon cells could be as high as 28% and perovskite solar cells as high as 45% if calculated based on the solar spectrum remaining after the IR light rejection (half of the incident solar power is in the IR spectrum) [1]. This means that when combined with at least a SEER 16 AC system, for amorphous silicon, or at least a SEER 10 AC system, for perovskite cells, the electricity provided by the window shades more than offsets the heat gain due to thermalization of the visible solar radiation in the solar cells and the visible light allowed into the building. Ultimately, this allows modulation of the Solar Heat Gain Coefficient (SHGC) from a low of less than zero, if the solar energy produced is considered along with an adequately efficient AC system, to 0.75 or more depending on the window transmission. These values exceed the FOA SHGC modulation goals for low gain (FOA goal: 0.1) and high gain (FOA goal: 0.5). We have already developed and commercialized window shades that provide significant heat load reduction for high-end commercial and residential buildings [2,3] and are actively installing them in the Chicago area. This product includes motors and controllers so occupants can raise or lower the window shades with their smart phones. We install these window shades in one day (including running wires for the motors) without disturbing the building occupants. </a:t>
            </a:r>
          </a:p>
        </p:txBody>
      </p:sp>
    </p:spTree>
    <p:extLst>
      <p:ext uri="{BB962C8B-B14F-4D97-AF65-F5344CB8AC3E}">
        <p14:creationId xmlns:p14="http://schemas.microsoft.com/office/powerpoint/2010/main" val="1209464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DB8959-03E5-4888-8442-3219B585BCCC}"/>
              </a:ext>
            </a:extLst>
          </p:cNvPr>
          <p:cNvSpPr txBox="1"/>
          <p:nvPr/>
        </p:nvSpPr>
        <p:spPr>
          <a:xfrm>
            <a:off x="312751" y="117693"/>
            <a:ext cx="11338560" cy="6740307"/>
          </a:xfrm>
          <a:prstGeom prst="rect">
            <a:avLst/>
          </a:prstGeom>
          <a:noFill/>
        </p:spPr>
        <p:txBody>
          <a:bodyPr wrap="square" rtlCol="0">
            <a:spAutoFit/>
          </a:bodyPr>
          <a:lstStyle/>
          <a:p>
            <a:r>
              <a:rPr lang="en-US" dirty="0"/>
              <a:t>We install these window shades in one day (including running wires for the motors) without disturbing the building occupants. We have also developed early functional prototypes of window shades that incorporate flexible amorphous silicon PV cells (see Fig. 1 in Addendum) [5,6]. In the proposed work, we will advance the amorphous silicon PV shades, incorporate intelligent controls to maximize the benefit of the heat load modulation and energy generation, and work to advance window shades that utilized perovskite material in a roll-to-roll process for commercialization (resulting in a significant improvement over amorphous silicon). 2.0 Current State-of-the-Art While there are several window shade products on the market that are designed to reduce solar heat load, our patented window shade [2] is a market leader with a certified SHGC change from 0.75 with a base glass window to 0.26 with our current solar shade product, independently tested according to the NFRC 201-2014 standard [4]. There are electrochromic solutions available for modulating the SHGC directly in a window. However, electrochromic light blocking or any other window-glass-integrated technology that we are aware of that allows SHGC modulation directly in window glass will be limited to a similar SHGC modulation capacity of our already available commercial window shade product and will be more expensive. Furthermore, the cost and time of a window retrofit is much higher than a window shade retrofit.  </a:t>
            </a:r>
          </a:p>
          <a:p>
            <a:r>
              <a:rPr lang="en-US" dirty="0"/>
              <a:t>Extending the modulated SHGC values beyond what our current window shade product provides is challenging without incorporating advanced wavelength dependent reflective optical films into the window shades. Furthermore, there is no way to provide a SHGC of less than zero without utilizing the energy in the light to actively remove heat from the building as proposed here. There are no current products that incorporate flexible solar PV cells into window shades. Our patent-pending prototypes are, to our knowledge, the first of their kind [5,6]. 2.0 Development Plan and Technical Risks In the proposed work, we will significantly mature the prototype amorphous silicon window shades we have developed. We will integrate optical coatings/films to reject IR light, introduce millimeter-scale holes in the photovoltaic material for 5-10% of visible light to pass through, providing daylighting and an outdoor view even with the shades down. We will design the cell interconnection network and power electronics required to allow the window shade to operate at the maximum power point. We will improve manufacturability of the shades by developing a preliminary roll-to-roll process to produce the shades.</a:t>
            </a:r>
          </a:p>
        </p:txBody>
      </p:sp>
    </p:spTree>
    <p:extLst>
      <p:ext uri="{BB962C8B-B14F-4D97-AF65-F5344CB8AC3E}">
        <p14:creationId xmlns:p14="http://schemas.microsoft.com/office/powerpoint/2010/main" val="3215409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DB8959-03E5-4888-8442-3219B585BCCC}"/>
              </a:ext>
            </a:extLst>
          </p:cNvPr>
          <p:cNvSpPr txBox="1"/>
          <p:nvPr/>
        </p:nvSpPr>
        <p:spPr>
          <a:xfrm>
            <a:off x="365760" y="239151"/>
            <a:ext cx="11338560" cy="7017306"/>
          </a:xfrm>
          <a:prstGeom prst="rect">
            <a:avLst/>
          </a:prstGeom>
          <a:noFill/>
        </p:spPr>
        <p:txBody>
          <a:bodyPr wrap="square" rtlCol="0">
            <a:spAutoFit/>
          </a:bodyPr>
          <a:lstStyle/>
          <a:p>
            <a:r>
              <a:rPr lang="en-US" dirty="0"/>
              <a:t>We will develop a smart control system to automatically operate the shades to maximize the impact of the extreme SHGC modulation based on weather conditions. Finally, we will take advantage of advancements in perovskite cell technology to introduce flexible perovskite solar cells into the window shade, doubling the window shade power output. At the end of the project, we will demonstrate SHGC modulation of a window with our window shade from a low of less than zero to a high of at least 0.75. There are several technical risks associated with the proposed work. To mitigate these risks, our plan takes advantage of our existing products and technology as much as possible and leverages other “off the shelf” technologies and techniques (e.g., the smart control system will use existing cloud-based tools to determine local weather conditions and the power electronics used for the prototypes will be existing micro-inverters or power optimizers). The highest risk element in the proposed work is the incorporation of perovskite solar cells, however, the benefit would be significant. Given the rapid rate of maturation of perovskite cells, we believe the best approach to mitigate this risk is to use a go/no-go decision point on this task. If there is a flexible perovskite cell technology that can be adopted with minimal risk when we need it, we will launch that task, otherwise we will continue development with amorphous silicon. 3.0 Impact The proposed PV window shade will provide the highest SHGC modulation ever demonstrated. It will be constructed using materials and technologies that are economical and scalable, allowing a clear pathway to commercialization with a cost similar to the current ~$1000 cost for high-end commercial window shades that are commonly installed. If implemented in both commercial and residential buildings across the US, we estimate that the energy savings would be at least one quad annually. The proposed technology is a high-risk/high-reward effort. The availability of EERE funds to pursue the proposed R&amp;D will be necessary to reduce risk to the point where private investment would become available for full commercialization. References 1. https://www.nrel.gov/pv/assets/images/efficiency-chart.png 2. Westby, D., Window Insulating System, Granted Patent, Patent Number 6918426, 2003. 3. http://totalshade.com/ 4. Intertek Architectural Testing, Test Report No.: F9628.01-301-41, July 18, 2016. 5. Westby, D., Window Insulating and Power Generation System, Patent Application, 20160359069, 2016. 6. https://www.youtube.com/watch?v=N_-4crRPQDs&amp;feature=youtu.be   </a:t>
            </a:r>
          </a:p>
          <a:p>
            <a:r>
              <a:rPr lang="en-US" dirty="0"/>
              <a:t> </a:t>
            </a:r>
          </a:p>
          <a:p>
            <a:endParaRPr lang="en-US" dirty="0"/>
          </a:p>
        </p:txBody>
      </p:sp>
    </p:spTree>
    <p:extLst>
      <p:ext uri="{BB962C8B-B14F-4D97-AF65-F5344CB8AC3E}">
        <p14:creationId xmlns:p14="http://schemas.microsoft.com/office/powerpoint/2010/main" val="2106275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4EAAC1-7C3B-4C58-8E44-331C1E646CE7}"/>
              </a:ext>
            </a:extLst>
          </p:cNvPr>
          <p:cNvSpPr txBox="1"/>
          <p:nvPr/>
        </p:nvSpPr>
        <p:spPr>
          <a:xfrm>
            <a:off x="662609" y="583095"/>
            <a:ext cx="11145078" cy="5632311"/>
          </a:xfrm>
          <a:prstGeom prst="rect">
            <a:avLst/>
          </a:prstGeom>
          <a:noFill/>
        </p:spPr>
        <p:txBody>
          <a:bodyPr wrap="square" rtlCol="0">
            <a:spAutoFit/>
          </a:bodyPr>
          <a:lstStyle/>
          <a:p>
            <a:r>
              <a:rPr lang="en-US" dirty="0"/>
              <a:t>Addendum: Team, Experience, and Market Our team includes experts that cover all aspects of the work required for the proposed project, including amorphous silicon and perovskite cell, module, and scalability expertise (Dr. Maikel Van Hest, NREL, Golden, CO), roll-to-roll manufacturing (Mr. Todd Arndorfer, Carestream Contract Manufacturing, Ft. Collins, CO), PV product development, system design, and deployment (Dr. Gregory N. Nielson, Nielson Scientific, Lehi, UT, previously Chief Scientist of Vivint Solar), and the window shade industry, including manufacturing and deployment (Mr. David Westby, Total Shade, Chicago, IL). Mr. David Westby (Principal Investigator) has already successfully developed an advanced, energy efficient window shade that provides a certified SHGC modulation from a low of 0.26 to a high of 0.75 [2-4]. Total Shade has commercialized this product and is deploying it in many high-end commercial and residential high-rise buildings in Chicago. This product incorporates motors for the window treatments and a smartphone app to control the shades. Mr. David Westby has conducted a market survey to assess the demand for the proposed product. As part of this survey, he and various team members have developed functioning prototype PV integrated window shades using flexible amorphous silicon cells and have demonstrated them in a high-end condominium, Lake Point Tower, in Chicago (See Figure 1). Conversations with architects (the decision makers about what window treatments are used in higher-end buildings, the initial target market) about PV integrated window shades have been very positive.  We have already filed two patent applications covering different aspects of the proposed solar cell-enabled window shades [2,5]. We are pursuing domestic and international coverage of intellectual property rights. While all team member have not worked together simultaneously on the same project in the past, the team members have experience working together on either the amorphous silicon prototype window shades or other related efforts.  </a:t>
            </a:r>
          </a:p>
          <a:p>
            <a:endParaRPr lang="en-US" dirty="0"/>
          </a:p>
        </p:txBody>
      </p:sp>
    </p:spTree>
    <p:extLst>
      <p:ext uri="{BB962C8B-B14F-4D97-AF65-F5344CB8AC3E}">
        <p14:creationId xmlns:p14="http://schemas.microsoft.com/office/powerpoint/2010/main" val="92291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320EB2-9A88-4C5C-9339-FCAA80E9A52E}"/>
              </a:ext>
            </a:extLst>
          </p:cNvPr>
          <p:cNvPicPr>
            <a:picLocks noChangeAspect="1"/>
          </p:cNvPicPr>
          <p:nvPr/>
        </p:nvPicPr>
        <p:blipFill>
          <a:blip r:embed="rId2"/>
          <a:stretch>
            <a:fillRect/>
          </a:stretch>
        </p:blipFill>
        <p:spPr>
          <a:xfrm>
            <a:off x="317771" y="348250"/>
            <a:ext cx="11874229" cy="6161499"/>
          </a:xfrm>
          <a:prstGeom prst="rect">
            <a:avLst/>
          </a:prstGeom>
        </p:spPr>
      </p:pic>
    </p:spTree>
    <p:extLst>
      <p:ext uri="{BB962C8B-B14F-4D97-AF65-F5344CB8AC3E}">
        <p14:creationId xmlns:p14="http://schemas.microsoft.com/office/powerpoint/2010/main" val="19130530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1784</Words>
  <Application>Microsoft Office PowerPoint</Application>
  <PresentationFormat>Widescreen</PresentationFormat>
  <Paragraphs>7</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Westby</dc:creator>
  <cp:lastModifiedBy>Dave Westby</cp:lastModifiedBy>
  <cp:revision>1</cp:revision>
  <dcterms:created xsi:type="dcterms:W3CDTF">2018-07-21T16:37:25Z</dcterms:created>
  <dcterms:modified xsi:type="dcterms:W3CDTF">2018-07-21T16:44:24Z</dcterms:modified>
</cp:coreProperties>
</file>