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50" r:id="rId6"/>
  </p:sldMasterIdLst>
  <p:notesMasterIdLst>
    <p:notesMasterId r:id="rId25"/>
  </p:notesMasterIdLst>
  <p:handoutMasterIdLst>
    <p:handoutMasterId r:id="rId26"/>
  </p:handoutMasterIdLst>
  <p:sldIdLst>
    <p:sldId id="349" r:id="rId7"/>
    <p:sldId id="357" r:id="rId8"/>
    <p:sldId id="364" r:id="rId9"/>
    <p:sldId id="365" r:id="rId10"/>
    <p:sldId id="356" r:id="rId11"/>
    <p:sldId id="368" r:id="rId12"/>
    <p:sldId id="369" r:id="rId13"/>
    <p:sldId id="370" r:id="rId14"/>
    <p:sldId id="291" r:id="rId15"/>
    <p:sldId id="371" r:id="rId16"/>
    <p:sldId id="372" r:id="rId17"/>
    <p:sldId id="373" r:id="rId18"/>
    <p:sldId id="374" r:id="rId19"/>
    <p:sldId id="375" r:id="rId20"/>
    <p:sldId id="376" r:id="rId21"/>
    <p:sldId id="377" r:id="rId22"/>
    <p:sldId id="378" r:id="rId23"/>
    <p:sldId id="359"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294">
          <p15:clr>
            <a:srgbClr val="A4A3A4"/>
          </p15:clr>
        </p15:guide>
        <p15:guide id="4" pos="2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5656"/>
    <a:srgbClr val="1E5B5B"/>
    <a:srgbClr val="CFCDC9"/>
    <a:srgbClr val="093D78"/>
    <a:srgbClr val="EDBA44"/>
    <a:srgbClr val="FFCD5B"/>
    <a:srgbClr val="727272"/>
    <a:srgbClr val="113966"/>
    <a:srgbClr val="E5001C"/>
    <a:srgbClr val="6C646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96" autoAdjust="0"/>
    <p:restoredTop sz="99745" autoAdjust="0"/>
  </p:normalViewPr>
  <p:slideViewPr>
    <p:cSldViewPr snapToGrid="0">
      <p:cViewPr varScale="1">
        <p:scale>
          <a:sx n="116" d="100"/>
          <a:sy n="116" d="100"/>
        </p:scale>
        <p:origin x="1584" y="108"/>
      </p:cViewPr>
      <p:guideLst>
        <p:guide orient="horz" pos="2160"/>
        <p:guide pos="2880"/>
        <p:guide orient="horz" pos="294"/>
        <p:guide pos="29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6025C02-7EDE-5F49-89AB-6FBDC41CBE52}" type="datetime1">
              <a:rPr lang="en-US" smtClean="0"/>
              <a:t>8/1/2017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10C2-C6DD-5A4A-BF1B-B012B8BA4284}" type="slidenum">
              <a:rPr lang="en-US" smtClean="0"/>
              <a:t>‹#›</a:t>
            </a:fld>
            <a:endParaRPr lang="en-US"/>
          </a:p>
        </p:txBody>
      </p:sp>
    </p:spTree>
    <p:extLst>
      <p:ext uri="{BB962C8B-B14F-4D97-AF65-F5344CB8AC3E}">
        <p14:creationId xmlns:p14="http://schemas.microsoft.com/office/powerpoint/2010/main" val="3097975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002368-2BD8-AE4D-83C6-CEBF62C6C7C2}" type="datetime1">
              <a:rPr lang="en-US" smtClean="0"/>
              <a:t>8/1/2017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A558B-E4E9-A94A-B9C1-029E46A76ABA}" type="slidenum">
              <a:rPr lang="en-US" smtClean="0"/>
              <a:t>‹#›</a:t>
            </a:fld>
            <a:endParaRPr lang="en-US"/>
          </a:p>
        </p:txBody>
      </p:sp>
    </p:spTree>
    <p:extLst>
      <p:ext uri="{BB962C8B-B14F-4D97-AF65-F5344CB8AC3E}">
        <p14:creationId xmlns:p14="http://schemas.microsoft.com/office/powerpoint/2010/main" val="30689379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ntry Directors Meeting Title Slide">
    <p:spTree>
      <p:nvGrpSpPr>
        <p:cNvPr id="1" name=""/>
        <p:cNvGrpSpPr/>
        <p:nvPr/>
      </p:nvGrpSpPr>
      <p:grpSpPr>
        <a:xfrm>
          <a:off x="0" y="0"/>
          <a:ext cx="0" cy="0"/>
          <a:chOff x="0" y="0"/>
          <a:chExt cx="0" cy="0"/>
        </a:xfrm>
      </p:grpSpPr>
      <p:pic>
        <p:nvPicPr>
          <p:cNvPr id="2" name="Picture 1" descr="42_USAID_Powerpoint_NewDesign_v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1278261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Bleed Photo">
    <p:bg>
      <p:bgPr>
        <a:solidFill>
          <a:schemeClr val="bg1"/>
        </a:solidFill>
        <a:effectLst/>
      </p:bgPr>
    </p:bg>
    <p:spTree>
      <p:nvGrpSpPr>
        <p:cNvPr id="1" name=""/>
        <p:cNvGrpSpPr/>
        <p:nvPr/>
      </p:nvGrpSpPr>
      <p:grpSpPr>
        <a:xfrm>
          <a:off x="0" y="0"/>
          <a:ext cx="0" cy="0"/>
          <a:chOff x="0" y="0"/>
          <a:chExt cx="0" cy="0"/>
        </a:xfrm>
      </p:grpSpPr>
      <p:pic>
        <p:nvPicPr>
          <p:cNvPr id="3" name="Picture 2" descr="3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388307722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alf Spread Photo 1">
    <p:spTree>
      <p:nvGrpSpPr>
        <p:cNvPr id="1" name=""/>
        <p:cNvGrpSpPr/>
        <p:nvPr/>
      </p:nvGrpSpPr>
      <p:grpSpPr>
        <a:xfrm>
          <a:off x="0" y="0"/>
          <a:ext cx="0" cy="0"/>
          <a:chOff x="0" y="0"/>
          <a:chExt cx="0" cy="0"/>
        </a:xfrm>
      </p:grpSpPr>
      <p:pic>
        <p:nvPicPr>
          <p:cNvPr id="5" name="Picture 4" descr="3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9696"/>
            <a:ext cx="9144000" cy="908304"/>
          </a:xfrm>
          <a:prstGeom prst="rect">
            <a:avLst/>
          </a:prstGeom>
        </p:spPr>
      </p:pic>
      <p:pic>
        <p:nvPicPr>
          <p:cNvPr id="2" name="Picture 1" descr="222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3904488"/>
          </a:xfrm>
          <a:prstGeom prst="rect">
            <a:avLst/>
          </a:prstGeom>
        </p:spPr>
      </p:pic>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588176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alf Spread Photo 2">
    <p:spTree>
      <p:nvGrpSpPr>
        <p:cNvPr id="1" name=""/>
        <p:cNvGrpSpPr/>
        <p:nvPr/>
      </p:nvGrpSpPr>
      <p:grpSpPr>
        <a:xfrm>
          <a:off x="0" y="0"/>
          <a:ext cx="0" cy="0"/>
          <a:chOff x="0" y="0"/>
          <a:chExt cx="0" cy="0"/>
        </a:xfrm>
      </p:grpSpPr>
      <p:pic>
        <p:nvPicPr>
          <p:cNvPr id="2" name="Picture 1" descr="232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3532632"/>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6648"/>
            <a:ext cx="9144000" cy="908304"/>
          </a:xfrm>
          <a:prstGeom prst="rect">
            <a:avLst/>
          </a:prstGeom>
        </p:spPr>
      </p:pic>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1202896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Background Footer">
    <p:spTree>
      <p:nvGrpSpPr>
        <p:cNvPr id="1" name=""/>
        <p:cNvGrpSpPr/>
        <p:nvPr/>
      </p:nvGrpSpPr>
      <p:grpSpPr>
        <a:xfrm>
          <a:off x="0" y="0"/>
          <a:ext cx="0" cy="0"/>
          <a:chOff x="0" y="0"/>
          <a:chExt cx="0" cy="0"/>
        </a:xfrm>
      </p:grpSpPr>
      <p:pic>
        <p:nvPicPr>
          <p:cNvPr id="7" name="Picture 6" descr="Foot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3600"/>
            <a:ext cx="9144000" cy="914400"/>
          </a:xfrm>
          <a:prstGeom prst="rect">
            <a:avLst/>
          </a:prstGeom>
        </p:spPr>
      </p:pic>
      <p:pic>
        <p:nvPicPr>
          <p:cNvPr id="4" name="Picture 3" descr="3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9696"/>
            <a:ext cx="9144000" cy="908304"/>
          </a:xfrm>
          <a:prstGeom prst="rect">
            <a:avLst/>
          </a:prstGeom>
        </p:spPr>
      </p:pic>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3768551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1 Opener">
    <p:spTree>
      <p:nvGrpSpPr>
        <p:cNvPr id="1" name=""/>
        <p:cNvGrpSpPr/>
        <p:nvPr/>
      </p:nvGrpSpPr>
      <p:grpSpPr>
        <a:xfrm>
          <a:off x="0" y="0"/>
          <a:ext cx="0" cy="0"/>
          <a:chOff x="0" y="0"/>
          <a:chExt cx="0" cy="0"/>
        </a:xfrm>
      </p:grpSpPr>
      <p:pic>
        <p:nvPicPr>
          <p:cNvPr id="2" name="Picture 1" descr="27.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9436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6648"/>
            <a:ext cx="9144000" cy="908304"/>
          </a:xfrm>
          <a:prstGeom prst="rect">
            <a:avLst/>
          </a:prstGeom>
        </p:spPr>
      </p:pic>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2101301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1 Interior">
    <p:spTree>
      <p:nvGrpSpPr>
        <p:cNvPr id="1" name=""/>
        <p:cNvGrpSpPr/>
        <p:nvPr/>
      </p:nvGrpSpPr>
      <p:grpSpPr>
        <a:xfrm>
          <a:off x="0" y="0"/>
          <a:ext cx="0" cy="0"/>
          <a:chOff x="0" y="0"/>
          <a:chExt cx="0" cy="0"/>
        </a:xfrm>
      </p:grpSpPr>
      <p:pic>
        <p:nvPicPr>
          <p:cNvPr id="2" name="Picture 1" descr="3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24728"/>
            <a:ext cx="9144000" cy="1033272"/>
          </a:xfrm>
          <a:prstGeom prst="rect">
            <a:avLst/>
          </a:prstGeom>
        </p:spPr>
      </p:pic>
      <p:pic>
        <p:nvPicPr>
          <p:cNvPr id="4" name="Picture 3" descr="3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9696"/>
            <a:ext cx="9144000" cy="908304"/>
          </a:xfrm>
          <a:prstGeom prst="rect">
            <a:avLst/>
          </a:prstGeom>
        </p:spPr>
      </p:pic>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3277303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2 Opener">
    <p:bg>
      <p:bgPr>
        <a:solidFill>
          <a:schemeClr val="bg1"/>
        </a:solidFill>
        <a:effectLst/>
      </p:bgPr>
    </p:bg>
    <p:spTree>
      <p:nvGrpSpPr>
        <p:cNvPr id="1" name=""/>
        <p:cNvGrpSpPr/>
        <p:nvPr/>
      </p:nvGrpSpPr>
      <p:grpSpPr>
        <a:xfrm>
          <a:off x="0" y="0"/>
          <a:ext cx="0" cy="0"/>
          <a:chOff x="0" y="0"/>
          <a:chExt cx="0" cy="0"/>
        </a:xfrm>
      </p:grpSpPr>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 name="Picture 1" descr="30.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940552"/>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6648"/>
            <a:ext cx="9144000" cy="908304"/>
          </a:xfrm>
          <a:prstGeom prst="rect">
            <a:avLst/>
          </a:prstGeom>
        </p:spPr>
      </p:pic>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325277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2 Interior">
    <p:bg>
      <p:bgPr>
        <a:solidFill>
          <a:schemeClr val="bg1"/>
        </a:solidFill>
        <a:effectLst/>
      </p:bgPr>
    </p:bg>
    <p:spTree>
      <p:nvGrpSpPr>
        <p:cNvPr id="1" name=""/>
        <p:cNvGrpSpPr/>
        <p:nvPr/>
      </p:nvGrpSpPr>
      <p:grpSpPr>
        <a:xfrm>
          <a:off x="0" y="0"/>
          <a:ext cx="0" cy="0"/>
          <a:chOff x="0" y="0"/>
          <a:chExt cx="0" cy="0"/>
        </a:xfrm>
      </p:grpSpPr>
      <p:pic>
        <p:nvPicPr>
          <p:cNvPr id="2" name="Picture 1" descr="2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24728"/>
            <a:ext cx="9144000" cy="1033272"/>
          </a:xfrm>
          <a:prstGeom prst="rect">
            <a:avLst/>
          </a:prstGeom>
        </p:spPr>
      </p:pic>
      <p:pic>
        <p:nvPicPr>
          <p:cNvPr id="4" name="Picture 3" descr="3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9696"/>
            <a:ext cx="9144000" cy="908304"/>
          </a:xfrm>
          <a:prstGeom prst="rect">
            <a:avLst/>
          </a:prstGeom>
        </p:spPr>
      </p:pic>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183496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3 Opener">
    <p:bg>
      <p:bgPr>
        <a:solidFill>
          <a:schemeClr val="bg1"/>
        </a:solidFill>
        <a:effectLst/>
      </p:bgPr>
    </p:bg>
    <p:spTree>
      <p:nvGrpSpPr>
        <p:cNvPr id="1" name=""/>
        <p:cNvGrpSpPr/>
        <p:nvPr/>
      </p:nvGrpSpPr>
      <p:grpSpPr>
        <a:xfrm>
          <a:off x="0" y="0"/>
          <a:ext cx="0" cy="0"/>
          <a:chOff x="0" y="0"/>
          <a:chExt cx="0" cy="0"/>
        </a:xfrm>
      </p:grpSpPr>
      <p:pic>
        <p:nvPicPr>
          <p:cNvPr id="2" name="Picture 1" descr="28.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9436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6648"/>
            <a:ext cx="9144000" cy="908304"/>
          </a:xfrm>
          <a:prstGeom prst="rect">
            <a:avLst/>
          </a:prstGeom>
        </p:spPr>
      </p:pic>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1226636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3 Interior">
    <p:bg>
      <p:bgPr>
        <a:solidFill>
          <a:schemeClr val="bg1"/>
        </a:solidFill>
        <a:effectLst/>
      </p:bgPr>
    </p:bg>
    <p:spTree>
      <p:nvGrpSpPr>
        <p:cNvPr id="1" name=""/>
        <p:cNvGrpSpPr/>
        <p:nvPr/>
      </p:nvGrpSpPr>
      <p:grpSpPr>
        <a:xfrm>
          <a:off x="0" y="0"/>
          <a:ext cx="0" cy="0"/>
          <a:chOff x="0" y="0"/>
          <a:chExt cx="0" cy="0"/>
        </a:xfrm>
      </p:grpSpPr>
      <p:pic>
        <p:nvPicPr>
          <p:cNvPr id="2" name="Picture 1" descr="2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21680"/>
            <a:ext cx="9144000" cy="1036320"/>
          </a:xfrm>
          <a:prstGeom prst="rect">
            <a:avLst/>
          </a:prstGeom>
        </p:spPr>
      </p:pic>
      <p:pic>
        <p:nvPicPr>
          <p:cNvPr id="4" name="Picture 3" descr="3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9696"/>
            <a:ext cx="9144000" cy="908304"/>
          </a:xfrm>
          <a:prstGeom prst="rect">
            <a:avLst/>
          </a:prstGeom>
        </p:spPr>
      </p:pic>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1116097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4 Opener">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46648"/>
            <a:ext cx="9144000" cy="908304"/>
          </a:xfrm>
          <a:prstGeom prst="rect">
            <a:avLst/>
          </a:prstGeom>
        </p:spPr>
      </p:pic>
      <p:pic>
        <p:nvPicPr>
          <p:cNvPr id="2" name="Picture 1" descr="29.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946648"/>
          </a:xfrm>
          <a:prstGeom prst="rect">
            <a:avLst/>
          </a:prstGeom>
        </p:spPr>
      </p:pic>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986042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4 Interior">
    <p:bg>
      <p:bgPr>
        <a:solidFill>
          <a:schemeClr val="bg1"/>
        </a:solidFill>
        <a:effectLst/>
      </p:bgPr>
    </p:bg>
    <p:spTree>
      <p:nvGrpSpPr>
        <p:cNvPr id="1" name=""/>
        <p:cNvGrpSpPr/>
        <p:nvPr/>
      </p:nvGrpSpPr>
      <p:grpSpPr>
        <a:xfrm>
          <a:off x="0" y="0"/>
          <a:ext cx="0" cy="0"/>
          <a:chOff x="0" y="0"/>
          <a:chExt cx="0" cy="0"/>
        </a:xfrm>
      </p:grpSpPr>
      <p:pic>
        <p:nvPicPr>
          <p:cNvPr id="2" name="Picture 1" descr="26.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15584"/>
            <a:ext cx="9144000" cy="1042416"/>
          </a:xfrm>
          <a:prstGeom prst="rect">
            <a:avLst/>
          </a:prstGeom>
        </p:spPr>
      </p:pic>
      <p:pic>
        <p:nvPicPr>
          <p:cNvPr id="4" name="Picture 3" descr="32.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49696"/>
            <a:ext cx="9144000" cy="908304"/>
          </a:xfrm>
          <a:prstGeom prst="rect">
            <a:avLst/>
          </a:prstGeom>
        </p:spPr>
      </p:pic>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a:t>
            </a:fld>
            <a:endParaRPr lang="en-US" dirty="0"/>
          </a:p>
        </p:txBody>
      </p:sp>
    </p:spTree>
    <p:extLst>
      <p:ext uri="{BB962C8B-B14F-4D97-AF65-F5344CB8AC3E}">
        <p14:creationId xmlns:p14="http://schemas.microsoft.com/office/powerpoint/2010/main" val="190966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E6F92B3-C0CC-8B41-8301-12FE1B2091FA}"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31014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6F92B3-C0CC-8B41-8301-12FE1B2091FA}"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1829588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6F92B3-C0CC-8B41-8301-12FE1B2091FA}"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2879178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6F92B3-C0CC-8B41-8301-12FE1B2091FA}"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17795271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6F92B3-C0CC-8B41-8301-12FE1B2091FA}" type="datetimeFigureOut">
              <a:rPr lang="en-US" smtClean="0"/>
              <a:t>8/1/2017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1684240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6F92B3-C0CC-8B41-8301-12FE1B2091FA}" type="datetimeFigureOut">
              <a:rPr lang="en-US" smtClean="0"/>
              <a:t>8/1/2017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17197277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F92B3-C0CC-8B41-8301-12FE1B2091FA}" type="datetimeFigureOut">
              <a:rPr lang="en-US" smtClean="0"/>
              <a:t>8/1/2017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1108819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6F92B3-C0CC-8B41-8301-12FE1B2091FA}"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223221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6F92B3-C0CC-8B41-8301-12FE1B2091FA}"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1108968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6F92B3-C0CC-8B41-8301-12FE1B2091FA}"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17818471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6F92B3-C0CC-8B41-8301-12FE1B2091FA}"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77A43-A4A2-1F4B-B7FA-DEDF26B6FBE2}" type="slidenum">
              <a:rPr lang="en-US" smtClean="0"/>
              <a:t>‹#›</a:t>
            </a:fld>
            <a:endParaRPr lang="en-US"/>
          </a:p>
        </p:txBody>
      </p:sp>
    </p:spTree>
    <p:extLst>
      <p:ext uri="{BB962C8B-B14F-4D97-AF65-F5344CB8AC3E}">
        <p14:creationId xmlns:p14="http://schemas.microsoft.com/office/powerpoint/2010/main" val="3906810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152400" y="0"/>
            <a:ext cx="8839200" cy="58665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6104" y="762000"/>
            <a:ext cx="7772400" cy="914400"/>
          </a:xfrm>
          <a:prstGeom prst="rect">
            <a:avLst/>
          </a:prstGeom>
        </p:spPr>
        <p:txBody>
          <a:bodyPr vert="horz" lIns="91440" tIns="45720" rIns="91440" bIns="45720" rtlCol="0" anchor="b" anchorCtr="0">
            <a:normAutofit/>
          </a:bodyPr>
          <a:lstStyle/>
          <a:p>
            <a:r>
              <a:rPr lang="en-US" dirty="0"/>
              <a:t>Click to edit Master title style</a:t>
            </a:r>
          </a:p>
        </p:txBody>
      </p:sp>
      <p:sp>
        <p:nvSpPr>
          <p:cNvPr id="3" name="Text Placeholder 2"/>
          <p:cNvSpPr>
            <a:spLocks noGrp="1"/>
          </p:cNvSpPr>
          <p:nvPr>
            <p:ph type="body" idx="1"/>
          </p:nvPr>
        </p:nvSpPr>
        <p:spPr>
          <a:xfrm>
            <a:off x="685800" y="1905000"/>
            <a:ext cx="7772400" cy="3886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7" name="Frame 6"/>
          <p:cNvSpPr/>
          <p:nvPr/>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881333492"/>
      </p:ext>
    </p:extLst>
  </p:cSld>
  <p:clrMap bg1="lt1" tx1="dk1" bg2="lt2" tx2="dk2" accent1="accent1" accent2="accent2" accent3="accent3" accent4="accent4" accent5="accent5" accent6="accent6" hlink="hlink" folHlink="folHlink"/>
  <p:sldLayoutIdLst>
    <p:sldLayoutId id="2147483741" r:id="rId1"/>
    <p:sldLayoutId id="2147483698" r:id="rId2"/>
    <p:sldLayoutId id="2147483743" r:id="rId3"/>
    <p:sldLayoutId id="2147483746" r:id="rId4"/>
    <p:sldLayoutId id="2147483747" r:id="rId5"/>
    <p:sldLayoutId id="2147483748" r:id="rId6"/>
    <p:sldLayoutId id="2147483749" r:id="rId7"/>
    <p:sldLayoutId id="2147483674" r:id="rId8"/>
    <p:sldLayoutId id="2147483654" r:id="rId9"/>
    <p:sldLayoutId id="2147483738" r:id="rId10"/>
    <p:sldLayoutId id="2147483708" r:id="rId11"/>
    <p:sldLayoutId id="2147483709" r:id="rId12"/>
    <p:sldLayoutId id="2147483710" r:id="rId13"/>
  </p:sldLayoutIdLst>
  <p:hf sldNum="0" hdr="0" dt="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35C5B"/>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F92B3-C0CC-8B41-8301-12FE1B2091FA}" type="datetimeFigureOut">
              <a:rPr lang="en-US" smtClean="0"/>
              <a:t>8/1/2017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77A43-A4A2-1F4B-B7FA-DEDF26B6FBE2}" type="slidenum">
              <a:rPr lang="en-US" smtClean="0"/>
              <a:t>‹#›</a:t>
            </a:fld>
            <a:endParaRPr lang="en-US" dirty="0"/>
          </a:p>
        </p:txBody>
      </p:sp>
    </p:spTree>
    <p:extLst>
      <p:ext uri="{BB962C8B-B14F-4D97-AF65-F5344CB8AC3E}">
        <p14:creationId xmlns:p14="http://schemas.microsoft.com/office/powerpoint/2010/main" val="591194958"/>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g"/><Relationship Id="rId1" Type="http://schemas.openxmlformats.org/officeDocument/2006/relationships/slideLayout" Target="../slideLayouts/slideLayout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jpg"/><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emf"/></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png"/><Relationship Id="rId2" Type="http://schemas.openxmlformats.org/officeDocument/2006/relationships/image" Target="../media/image17.jpg"/><Relationship Id="rId1" Type="http://schemas.openxmlformats.org/officeDocument/2006/relationships/slideLayout" Target="../slideLayouts/slideLayout5.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17.jp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image" Target="../media/image35.png"/><Relationship Id="rId1" Type="http://schemas.openxmlformats.org/officeDocument/2006/relationships/slideLayout" Target="../slideLayouts/slideLayout5.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jpe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6.png"/></Relationships>
</file>

<file path=ppt/slides/_rels/slide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7.jpg"/><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lmis.cmam.gov.mz/public/pages/login.html" TargetMode="External"/><Relationship Id="rId2" Type="http://schemas.openxmlformats.org/officeDocument/2006/relationships/image" Target="../media/image55.JPG"/><Relationship Id="rId1" Type="http://schemas.openxmlformats.org/officeDocument/2006/relationships/slideLayout" Target="../slideLayouts/slideLayout4.xml"/><Relationship Id="rId4" Type="http://schemas.openxmlformats.org/officeDocument/2006/relationships/hyperlink" Target="https://youtu.be/d61wKmVxq6Q"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5636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8404"/>
            <a:ext cx="9144000" cy="6858000"/>
          </a:xfrm>
          <a:prstGeom prst="rect">
            <a:avLst/>
          </a:prstGeom>
        </p:spPr>
      </p:pic>
      <p:sp>
        <p:nvSpPr>
          <p:cNvPr id="7" name="Rectangle 6"/>
          <p:cNvSpPr/>
          <p:nvPr/>
        </p:nvSpPr>
        <p:spPr>
          <a:xfrm>
            <a:off x="0" y="3579873"/>
            <a:ext cx="9144000" cy="1826444"/>
          </a:xfrm>
          <a:prstGeom prst="rect">
            <a:avLst/>
          </a:prstGeom>
          <a:solidFill>
            <a:schemeClr val="accent1">
              <a:alpha val="49000"/>
            </a:schemeClr>
          </a:solidFill>
          <a:ln>
            <a:noFill/>
          </a:ln>
          <a:effectLst>
            <a:outerShdw blurRad="40000" dist="23000" dir="5400000" rotWithShape="0">
              <a:srgbClr val="000000">
                <a:alpha val="35000"/>
              </a:srgbClr>
            </a:outerShdw>
            <a:reflection endPos="0" dist="508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2</a:t>
            </a:fld>
            <a:endParaRPr lang="en-US" dirty="0"/>
          </a:p>
        </p:txBody>
      </p:sp>
      <p:sp>
        <p:nvSpPr>
          <p:cNvPr id="2" name="Rectangle 1"/>
          <p:cNvSpPr/>
          <p:nvPr/>
        </p:nvSpPr>
        <p:spPr>
          <a:xfrm>
            <a:off x="0" y="3477433"/>
            <a:ext cx="8933664" cy="20313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SIGLUS Open LMIS</a:t>
            </a:r>
            <a:r>
              <a:rPr lang="en-US" sz="3000" b="1" dirty="0"/>
              <a:t> </a:t>
            </a:r>
            <a:r>
              <a:rPr lang="en-US" sz="3000" b="1" dirty="0" smtClean="0"/>
              <a:t>tablet-based solution for </a:t>
            </a:r>
          </a:p>
          <a:p>
            <a:pPr algn="l"/>
            <a:r>
              <a:rPr lang="en-US" sz="3000" b="1" dirty="0" smtClean="0"/>
              <a:t>commodities logistics management</a:t>
            </a:r>
          </a:p>
          <a:p>
            <a:pPr algn="l"/>
            <a:r>
              <a:rPr lang="en-US" sz="3000" b="1" dirty="0" smtClean="0"/>
              <a:t>at Health Facilities</a:t>
            </a:r>
          </a:p>
          <a:p>
            <a:pPr algn="l"/>
            <a:r>
              <a:rPr lang="en-US" b="1" dirty="0" smtClean="0"/>
              <a:t>Mozambique, Country Director Dimitri Peffer</a:t>
            </a:r>
            <a:endParaRPr lang="en-US" b="1" dirty="0"/>
          </a:p>
        </p:txBody>
      </p:sp>
    </p:spTree>
    <p:extLst>
      <p:ext uri="{BB962C8B-B14F-4D97-AF65-F5344CB8AC3E}">
        <p14:creationId xmlns:p14="http://schemas.microsoft.com/office/powerpoint/2010/main" val="8049774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3</a:t>
            </a:fld>
            <a:endParaRPr lang="en-US" dirty="0"/>
          </a:p>
        </p:txBody>
      </p:sp>
      <p:pic>
        <p:nvPicPr>
          <p:cNvPr id="6" name="Picture 5"/>
          <p:cNvPicPr>
            <a:picLocks noChangeAspect="1"/>
          </p:cNvPicPr>
          <p:nvPr/>
        </p:nvPicPr>
        <p:blipFill>
          <a:blip r:embed="rId2"/>
          <a:stretch>
            <a:fillRect/>
          </a:stretch>
        </p:blipFill>
        <p:spPr>
          <a:xfrm>
            <a:off x="612552" y="613992"/>
            <a:ext cx="5139571" cy="5295043"/>
          </a:xfrm>
          <a:prstGeom prst="rect">
            <a:avLst/>
          </a:prstGeom>
        </p:spPr>
      </p:pic>
      <p:sp>
        <p:nvSpPr>
          <p:cNvPr id="8" name="TextBox 7"/>
          <p:cNvSpPr txBox="1"/>
          <p:nvPr/>
        </p:nvSpPr>
        <p:spPr>
          <a:xfrm>
            <a:off x="6010031" y="1258277"/>
            <a:ext cx="3063631" cy="4216539"/>
          </a:xfrm>
          <a:prstGeom prst="rect">
            <a:avLst/>
          </a:prstGeom>
          <a:noFill/>
        </p:spPr>
        <p:txBody>
          <a:bodyPr wrap="square" rtlCol="0">
            <a:spAutoFit/>
          </a:bodyPr>
          <a:lstStyle/>
          <a:p>
            <a:endParaRPr lang="en-US" sz="2400" baseline="30000" dirty="0">
              <a:solidFill>
                <a:schemeClr val="tx1">
                  <a:lumMod val="50000"/>
                  <a:lumOff val="50000"/>
                </a:schemeClr>
              </a:solidFill>
            </a:endParaRPr>
          </a:p>
          <a:p>
            <a:pPr marL="285750" indent="-285750">
              <a:buFont typeface="Arial" panose="020B0604020202020204" pitchFamily="34" charset="0"/>
              <a:buChar char="•"/>
            </a:pPr>
            <a:r>
              <a:rPr lang="en-US" sz="2400" baseline="30000" dirty="0">
                <a:solidFill>
                  <a:schemeClr val="tx1">
                    <a:lumMod val="50000"/>
                    <a:lumOff val="50000"/>
                  </a:schemeClr>
                </a:solidFill>
              </a:rPr>
              <a:t>Supply Chain Structured in 4 levels; plus the community</a:t>
            </a:r>
          </a:p>
          <a:p>
            <a:pPr marL="285750" indent="-285750">
              <a:buFont typeface="Arial" panose="020B0604020202020204" pitchFamily="34" charset="0"/>
              <a:buChar char="•"/>
            </a:pPr>
            <a:endParaRPr lang="en-US" sz="2400" baseline="30000" dirty="0">
              <a:solidFill>
                <a:schemeClr val="tx1">
                  <a:lumMod val="50000"/>
                  <a:lumOff val="50000"/>
                </a:schemeClr>
              </a:solidFill>
            </a:endParaRPr>
          </a:p>
          <a:p>
            <a:pPr marL="285750" indent="-285750">
              <a:buFont typeface="Arial" panose="020B0604020202020204" pitchFamily="34" charset="0"/>
              <a:buChar char="•"/>
            </a:pPr>
            <a:r>
              <a:rPr lang="en-US" sz="2400" baseline="30000" dirty="0">
                <a:solidFill>
                  <a:schemeClr val="tx1">
                    <a:lumMod val="50000"/>
                    <a:lumOff val="50000"/>
                  </a:schemeClr>
                </a:solidFill>
              </a:rPr>
              <a:t>Central Level Central Medical Stores &amp; 3 Regional Warehouses </a:t>
            </a:r>
          </a:p>
          <a:p>
            <a:pPr marL="285750" indent="-285750">
              <a:buFont typeface="Arial" panose="020B0604020202020204" pitchFamily="34" charset="0"/>
              <a:buChar char="•"/>
            </a:pPr>
            <a:endParaRPr lang="en-US" sz="2400" baseline="30000" dirty="0">
              <a:solidFill>
                <a:schemeClr val="tx1">
                  <a:lumMod val="50000"/>
                  <a:lumOff val="50000"/>
                </a:schemeClr>
              </a:solidFill>
            </a:endParaRPr>
          </a:p>
          <a:p>
            <a:pPr marL="285750" indent="-285750">
              <a:buFont typeface="Arial" panose="020B0604020202020204" pitchFamily="34" charset="0"/>
              <a:buChar char="•"/>
            </a:pPr>
            <a:r>
              <a:rPr lang="en-US" sz="2400" baseline="30000" dirty="0">
                <a:solidFill>
                  <a:schemeClr val="tx1">
                    <a:lumMod val="50000"/>
                    <a:lumOff val="50000"/>
                  </a:schemeClr>
                </a:solidFill>
              </a:rPr>
              <a:t>11 Provincial Warehouses</a:t>
            </a:r>
          </a:p>
          <a:p>
            <a:pPr marL="285750" indent="-285750">
              <a:buFont typeface="Arial" panose="020B0604020202020204" pitchFamily="34" charset="0"/>
              <a:buChar char="•"/>
            </a:pPr>
            <a:endParaRPr lang="en-US" sz="2400" baseline="30000" dirty="0">
              <a:solidFill>
                <a:schemeClr val="tx1">
                  <a:lumMod val="50000"/>
                  <a:lumOff val="50000"/>
                </a:schemeClr>
              </a:solidFill>
            </a:endParaRPr>
          </a:p>
          <a:p>
            <a:pPr marL="285750" indent="-285750">
              <a:buFont typeface="Arial" panose="020B0604020202020204" pitchFamily="34" charset="0"/>
              <a:buChar char="•"/>
            </a:pPr>
            <a:r>
              <a:rPr lang="en-US" sz="2400" baseline="30000" dirty="0">
                <a:solidFill>
                  <a:schemeClr val="tx1">
                    <a:lumMod val="50000"/>
                    <a:lumOff val="50000"/>
                  </a:schemeClr>
                </a:solidFill>
              </a:rPr>
              <a:t>147 District warehouses</a:t>
            </a:r>
          </a:p>
          <a:p>
            <a:pPr marL="285750" indent="-285750">
              <a:buFont typeface="Arial" panose="020B0604020202020204" pitchFamily="34" charset="0"/>
              <a:buChar char="•"/>
            </a:pPr>
            <a:endParaRPr lang="en-US" sz="2400" baseline="30000" dirty="0">
              <a:solidFill>
                <a:schemeClr val="tx1">
                  <a:lumMod val="50000"/>
                  <a:lumOff val="50000"/>
                </a:schemeClr>
              </a:solidFill>
            </a:endParaRPr>
          </a:p>
          <a:p>
            <a:pPr marL="285750" indent="-285750">
              <a:buFont typeface="Arial" panose="020B0604020202020204" pitchFamily="34" charset="0"/>
              <a:buChar char="•"/>
            </a:pPr>
            <a:r>
              <a:rPr lang="en-US" sz="2400" baseline="30000" dirty="0">
                <a:solidFill>
                  <a:schemeClr val="tx1">
                    <a:lumMod val="50000"/>
                    <a:lumOff val="50000"/>
                  </a:schemeClr>
                </a:solidFill>
              </a:rPr>
              <a:t>1.596 Health Facilities</a:t>
            </a:r>
          </a:p>
          <a:p>
            <a:pPr marL="285750" indent="-285750">
              <a:buFont typeface="Arial" panose="020B0604020202020204" pitchFamily="34" charset="0"/>
              <a:buChar char="•"/>
            </a:pPr>
            <a:endParaRPr lang="en-US" sz="2400" baseline="30000" dirty="0">
              <a:solidFill>
                <a:schemeClr val="tx1">
                  <a:lumMod val="50000"/>
                  <a:lumOff val="50000"/>
                </a:schemeClr>
              </a:solidFill>
            </a:endParaRPr>
          </a:p>
          <a:p>
            <a:pPr marL="285750" indent="-285750">
              <a:buFont typeface="Arial" panose="020B0604020202020204" pitchFamily="34" charset="0"/>
              <a:buChar char="•"/>
            </a:pPr>
            <a:r>
              <a:rPr lang="en-US" sz="2400" baseline="30000" dirty="0">
                <a:solidFill>
                  <a:schemeClr val="tx1">
                    <a:lumMod val="50000"/>
                    <a:lumOff val="50000"/>
                  </a:schemeClr>
                </a:solidFill>
              </a:rPr>
              <a:t>3.500 plus Community health workers</a:t>
            </a:r>
          </a:p>
          <a:p>
            <a:endParaRPr lang="en-US" baseline="30000" dirty="0">
              <a:solidFill>
                <a:schemeClr val="tx1">
                  <a:lumMod val="50000"/>
                  <a:lumOff val="50000"/>
                </a:schemeClr>
              </a:solidFill>
            </a:endParaRPr>
          </a:p>
        </p:txBody>
      </p:sp>
      <p:sp>
        <p:nvSpPr>
          <p:cNvPr id="9" name="Rectangle 8"/>
          <p:cNvSpPr/>
          <p:nvPr/>
        </p:nvSpPr>
        <p:spPr>
          <a:xfrm>
            <a:off x="0" y="65203"/>
            <a:ext cx="4532923" cy="492443"/>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91440" rIns="91440" bIns="91440" rtlCol="0" anchor="ctr">
            <a:spAutoFit/>
          </a:bodyPr>
          <a:lstStyle/>
          <a:p>
            <a:pPr algn="ctr"/>
            <a:r>
              <a:rPr lang="en-US" sz="2000" b="0" dirty="0" smtClean="0"/>
              <a:t>Mozambique Supply Chain</a:t>
            </a:r>
            <a:endParaRPr lang="en-US" sz="2000" b="0" dirty="0"/>
          </a:p>
        </p:txBody>
      </p:sp>
    </p:spTree>
    <p:extLst>
      <p:ext uri="{BB962C8B-B14F-4D97-AF65-F5344CB8AC3E}">
        <p14:creationId xmlns:p14="http://schemas.microsoft.com/office/powerpoint/2010/main" val="2592555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8719"/>
            <a:ext cx="7594900" cy="677108"/>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2000" b="1" dirty="0" smtClean="0"/>
              <a:t>Mozambique Logistics Management Information Systems</a:t>
            </a:r>
            <a:endParaRPr lang="en-US" sz="2000" b="1" dirty="0"/>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4</a:t>
            </a:fld>
            <a:endParaRPr lang="en-US" dirty="0"/>
          </a:p>
        </p:txBody>
      </p:sp>
      <p:grpSp>
        <p:nvGrpSpPr>
          <p:cNvPr id="70" name="Group 69"/>
          <p:cNvGrpSpPr/>
          <p:nvPr/>
        </p:nvGrpSpPr>
        <p:grpSpPr>
          <a:xfrm>
            <a:off x="4434323" y="2069159"/>
            <a:ext cx="312582" cy="1005109"/>
            <a:chOff x="6447032" y="4897708"/>
            <a:chExt cx="1089992" cy="4527803"/>
          </a:xfrm>
        </p:grpSpPr>
        <p:grpSp>
          <p:nvGrpSpPr>
            <p:cNvPr id="71" name="Group 70"/>
            <p:cNvGrpSpPr/>
            <p:nvPr/>
          </p:nvGrpSpPr>
          <p:grpSpPr>
            <a:xfrm>
              <a:off x="6447032" y="4897708"/>
              <a:ext cx="1089992" cy="314498"/>
              <a:chOff x="6447032" y="4897708"/>
              <a:chExt cx="1089992" cy="314498"/>
            </a:xfrm>
          </p:grpSpPr>
          <p:pic>
            <p:nvPicPr>
              <p:cNvPr id="73" name="Picture 2" descr="http://www.janitza.com/files/topics/products/Software-und-IT-Loesungen/Datenbank-Server/Janitza-Datenbank-Server.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7015" t="74093" r="49638" b="20964"/>
              <a:stretch/>
            </p:blipFill>
            <p:spPr bwMode="auto">
              <a:xfrm>
                <a:off x="6447032" y="4907406"/>
                <a:ext cx="365760" cy="30480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http://www.janitza.com/files/topics/products/Software-und-IT-Loesungen/Datenbank-Server/Janitza-Datenbank-Server.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7015" t="74093" r="49638" b="20964"/>
              <a:stretch/>
            </p:blipFill>
            <p:spPr bwMode="auto">
              <a:xfrm>
                <a:off x="6809148" y="4897708"/>
                <a:ext cx="365760" cy="30480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www.janitza.com/files/topics/products/Software-und-IT-Loesungen/Datenbank-Server/Janitza-Datenbank-Server.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7015" t="74093" r="49638" b="20964"/>
              <a:stretch/>
            </p:blipFill>
            <p:spPr bwMode="auto">
              <a:xfrm>
                <a:off x="7171264" y="4907406"/>
                <a:ext cx="365760" cy="304800"/>
              </a:xfrm>
              <a:prstGeom prst="rect">
                <a:avLst/>
              </a:prstGeom>
              <a:noFill/>
              <a:extLst>
                <a:ext uri="{909E8E84-426E-40DD-AFC4-6F175D3DCCD1}">
                  <a14:hiddenFill xmlns:a14="http://schemas.microsoft.com/office/drawing/2010/main">
                    <a:solidFill>
                      <a:srgbClr val="FFFFFF"/>
                    </a:solidFill>
                  </a14:hiddenFill>
                </a:ext>
              </a:extLst>
            </p:spPr>
          </p:pic>
        </p:grpSp>
        <p:sp>
          <p:nvSpPr>
            <p:cNvPr id="72" name="TextBox 71"/>
            <p:cNvSpPr txBox="1"/>
            <p:nvPr/>
          </p:nvSpPr>
          <p:spPr>
            <a:xfrm>
              <a:off x="6630711" y="5483392"/>
              <a:ext cx="722629" cy="3942119"/>
            </a:xfrm>
            <a:prstGeom prst="rect">
              <a:avLst/>
            </a:prstGeom>
            <a:noFill/>
          </p:spPr>
          <p:txBody>
            <a:bodyPr wrap="none" rtlCol="0">
              <a:spAutoFit/>
            </a:bodyPr>
            <a:lstStyle/>
            <a:p>
              <a:pPr algn="ctr"/>
              <a:endParaRPr lang="en-US" sz="6000" b="1" dirty="0">
                <a:effectLst>
                  <a:glow rad="63500">
                    <a:schemeClr val="accent3">
                      <a:satMod val="175000"/>
                      <a:alpha val="40000"/>
                    </a:schemeClr>
                  </a:glow>
                </a:effectLst>
              </a:endParaRPr>
            </a:p>
          </p:txBody>
        </p:sp>
      </p:grpSp>
      <p:pic>
        <p:nvPicPr>
          <p:cNvPr id="76" name="Picture 75"/>
          <p:cNvPicPr>
            <a:picLocks noChangeAspect="1"/>
          </p:cNvPicPr>
          <p:nvPr/>
        </p:nvPicPr>
        <p:blipFill>
          <a:blip r:embed="rId4"/>
          <a:stretch>
            <a:fillRect/>
          </a:stretch>
        </p:blipFill>
        <p:spPr>
          <a:xfrm>
            <a:off x="3365323" y="5484357"/>
            <a:ext cx="1324476" cy="954998"/>
          </a:xfrm>
          <a:prstGeom prst="rect">
            <a:avLst/>
          </a:prstGeom>
          <a:effectLst>
            <a:glow rad="63500">
              <a:schemeClr val="accent3">
                <a:satMod val="175000"/>
                <a:alpha val="40000"/>
              </a:schemeClr>
            </a:glow>
          </a:effectLst>
        </p:spPr>
      </p:pic>
      <p:sp>
        <p:nvSpPr>
          <p:cNvPr id="77" name="Arrow: Up-Down 23"/>
          <p:cNvSpPr/>
          <p:nvPr/>
        </p:nvSpPr>
        <p:spPr>
          <a:xfrm rot="13290491">
            <a:off x="4899050" y="5380164"/>
            <a:ext cx="352682" cy="558937"/>
          </a:xfrm>
          <a:prstGeom prst="upDownArrow">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78" name="Group 77"/>
          <p:cNvGrpSpPr/>
          <p:nvPr/>
        </p:nvGrpSpPr>
        <p:grpSpPr>
          <a:xfrm>
            <a:off x="5711678" y="1714799"/>
            <a:ext cx="3422901" cy="633603"/>
            <a:chOff x="5711678" y="1714799"/>
            <a:chExt cx="3422901" cy="633603"/>
          </a:xfrm>
        </p:grpSpPr>
        <p:sp>
          <p:nvSpPr>
            <p:cNvPr id="79" name="Arrow: Up-Down 13"/>
            <p:cNvSpPr/>
            <p:nvPr/>
          </p:nvSpPr>
          <p:spPr>
            <a:xfrm rot="5400000">
              <a:off x="5991072" y="1533977"/>
              <a:ext cx="285792" cy="844580"/>
            </a:xfrm>
            <a:prstGeom prst="upDownArrow">
              <a:avLst/>
            </a:prstGeom>
            <a:solidFill>
              <a:srgbClr val="0070C0"/>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0" name="Picture 79"/>
            <p:cNvPicPr>
              <a:picLocks noChangeAspect="1"/>
            </p:cNvPicPr>
            <p:nvPr/>
          </p:nvPicPr>
          <p:blipFill>
            <a:blip r:embed="rId5"/>
            <a:stretch>
              <a:fillRect/>
            </a:stretch>
          </p:blipFill>
          <p:spPr>
            <a:xfrm>
              <a:off x="6590241" y="1714799"/>
              <a:ext cx="1079092" cy="633603"/>
            </a:xfrm>
            <a:prstGeom prst="rect">
              <a:avLst/>
            </a:prstGeom>
          </p:spPr>
        </p:pic>
        <p:sp>
          <p:nvSpPr>
            <p:cNvPr id="81" name="TextBox 80"/>
            <p:cNvSpPr txBox="1"/>
            <p:nvPr/>
          </p:nvSpPr>
          <p:spPr>
            <a:xfrm>
              <a:off x="7652570" y="1775838"/>
              <a:ext cx="1482009" cy="369332"/>
            </a:xfrm>
            <a:prstGeom prst="rect">
              <a:avLst/>
            </a:prstGeom>
            <a:noFill/>
          </p:spPr>
          <p:txBody>
            <a:bodyPr wrap="none" rtlCol="0">
              <a:spAutoFit/>
            </a:bodyPr>
            <a:lstStyle/>
            <a:p>
              <a:r>
                <a:rPr lang="en-US" b="1" dirty="0">
                  <a:solidFill>
                    <a:schemeClr val="accent3">
                      <a:lumMod val="75000"/>
                    </a:schemeClr>
                  </a:solidFill>
                </a:rPr>
                <a:t>Procurement </a:t>
              </a:r>
            </a:p>
          </p:txBody>
        </p:sp>
      </p:grpSp>
      <p:grpSp>
        <p:nvGrpSpPr>
          <p:cNvPr id="82" name="Group 81"/>
          <p:cNvGrpSpPr/>
          <p:nvPr/>
        </p:nvGrpSpPr>
        <p:grpSpPr>
          <a:xfrm>
            <a:off x="5535064" y="2395969"/>
            <a:ext cx="3580217" cy="759337"/>
            <a:chOff x="5535064" y="2395969"/>
            <a:chExt cx="3580217" cy="759337"/>
          </a:xfrm>
        </p:grpSpPr>
        <p:sp>
          <p:nvSpPr>
            <p:cNvPr id="83" name="Arrow: Up-Down 17"/>
            <p:cNvSpPr/>
            <p:nvPr/>
          </p:nvSpPr>
          <p:spPr>
            <a:xfrm rot="7785040">
              <a:off x="5876544" y="2054489"/>
              <a:ext cx="285792" cy="968751"/>
            </a:xfrm>
            <a:prstGeom prst="upDownArrow">
              <a:avLst/>
            </a:prstGeom>
            <a:solidFill>
              <a:srgbClr val="0070C0"/>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4" name="Picture 83"/>
            <p:cNvPicPr>
              <a:picLocks noChangeAspect="1"/>
            </p:cNvPicPr>
            <p:nvPr/>
          </p:nvPicPr>
          <p:blipFill>
            <a:blip r:embed="rId6"/>
            <a:stretch>
              <a:fillRect/>
            </a:stretch>
          </p:blipFill>
          <p:spPr>
            <a:xfrm>
              <a:off x="6590241" y="2477719"/>
              <a:ext cx="1152838" cy="677587"/>
            </a:xfrm>
            <a:prstGeom prst="rect">
              <a:avLst/>
            </a:prstGeom>
          </p:spPr>
        </p:pic>
        <p:sp>
          <p:nvSpPr>
            <p:cNvPr id="85" name="TextBox 84"/>
            <p:cNvSpPr txBox="1"/>
            <p:nvPr/>
          </p:nvSpPr>
          <p:spPr>
            <a:xfrm>
              <a:off x="7670334" y="2610946"/>
              <a:ext cx="1444947" cy="369332"/>
            </a:xfrm>
            <a:prstGeom prst="rect">
              <a:avLst/>
            </a:prstGeom>
            <a:noFill/>
          </p:spPr>
          <p:txBody>
            <a:bodyPr wrap="none" rtlCol="0">
              <a:spAutoFit/>
            </a:bodyPr>
            <a:lstStyle/>
            <a:p>
              <a:r>
                <a:rPr lang="en-US" b="1" dirty="0">
                  <a:solidFill>
                    <a:schemeClr val="accent3">
                      <a:lumMod val="75000"/>
                    </a:schemeClr>
                  </a:solidFill>
                </a:rPr>
                <a:t>Warehousing</a:t>
              </a:r>
            </a:p>
          </p:txBody>
        </p:sp>
      </p:grpSp>
      <p:sp>
        <p:nvSpPr>
          <p:cNvPr id="86" name="TextBox 85"/>
          <p:cNvSpPr txBox="1"/>
          <p:nvPr/>
        </p:nvSpPr>
        <p:spPr>
          <a:xfrm>
            <a:off x="4862026" y="5683582"/>
            <a:ext cx="1680385" cy="1200329"/>
          </a:xfrm>
          <a:prstGeom prst="rect">
            <a:avLst/>
          </a:prstGeom>
          <a:noFill/>
        </p:spPr>
        <p:txBody>
          <a:bodyPr wrap="square" rtlCol="0">
            <a:spAutoFit/>
          </a:bodyPr>
          <a:lstStyle/>
          <a:p>
            <a:pPr algn="ctr"/>
            <a:r>
              <a:rPr lang="en-US" b="1" dirty="0">
                <a:solidFill>
                  <a:schemeClr val="accent3">
                    <a:lumMod val="75000"/>
                  </a:schemeClr>
                </a:solidFill>
              </a:rPr>
              <a:t>Stock Management </a:t>
            </a:r>
          </a:p>
          <a:p>
            <a:pPr algn="ctr"/>
            <a:r>
              <a:rPr lang="en-US" b="1" dirty="0">
                <a:solidFill>
                  <a:schemeClr val="accent3">
                    <a:lumMod val="75000"/>
                  </a:schemeClr>
                </a:solidFill>
              </a:rPr>
              <a:t>&amp;</a:t>
            </a:r>
          </a:p>
          <a:p>
            <a:pPr algn="ctr"/>
            <a:r>
              <a:rPr lang="en-US" b="1" dirty="0">
                <a:solidFill>
                  <a:schemeClr val="accent3">
                    <a:lumMod val="75000"/>
                  </a:schemeClr>
                </a:solidFill>
              </a:rPr>
              <a:t>LMIS</a:t>
            </a:r>
          </a:p>
        </p:txBody>
      </p:sp>
      <p:sp>
        <p:nvSpPr>
          <p:cNvPr id="87" name="Arrow: Up-Down 35"/>
          <p:cNvSpPr/>
          <p:nvPr/>
        </p:nvSpPr>
        <p:spPr>
          <a:xfrm rot="5400000">
            <a:off x="2429041" y="1640993"/>
            <a:ext cx="285792" cy="590480"/>
          </a:xfrm>
          <a:prstGeom prst="upDownArrow">
            <a:avLst/>
          </a:prstGeom>
          <a:solidFill>
            <a:srgbClr val="0070C0"/>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8" name="Arrow: Up-Down 36"/>
          <p:cNvSpPr/>
          <p:nvPr/>
        </p:nvSpPr>
        <p:spPr>
          <a:xfrm rot="10800000">
            <a:off x="3809188" y="4149080"/>
            <a:ext cx="373473" cy="1264516"/>
          </a:xfrm>
          <a:prstGeom prst="upDownArrow">
            <a:avLst/>
          </a:prstGeom>
          <a:solidFill>
            <a:srgbClr val="0070C0"/>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89" name="Group 88"/>
          <p:cNvGrpSpPr/>
          <p:nvPr/>
        </p:nvGrpSpPr>
        <p:grpSpPr>
          <a:xfrm>
            <a:off x="222372" y="2103434"/>
            <a:ext cx="2839245" cy="4082423"/>
            <a:chOff x="222372" y="2103434"/>
            <a:chExt cx="2839245" cy="4082423"/>
          </a:xfrm>
        </p:grpSpPr>
        <p:sp>
          <p:nvSpPr>
            <p:cNvPr id="90" name="TextBox 89"/>
            <p:cNvSpPr txBox="1"/>
            <p:nvPr/>
          </p:nvSpPr>
          <p:spPr>
            <a:xfrm>
              <a:off x="1204346" y="2616805"/>
              <a:ext cx="925253" cy="400110"/>
            </a:xfrm>
            <a:prstGeom prst="rect">
              <a:avLst/>
            </a:prstGeom>
            <a:noFill/>
          </p:spPr>
          <p:txBody>
            <a:bodyPr wrap="none" rtlCol="0">
              <a:spAutoFit/>
            </a:bodyPr>
            <a:lstStyle/>
            <a:p>
              <a:r>
                <a:rPr lang="en-US" sz="2000" b="1" dirty="0">
                  <a:solidFill>
                    <a:schemeClr val="tx2">
                      <a:lumMod val="60000"/>
                      <a:lumOff val="40000"/>
                    </a:schemeClr>
                  </a:solidFill>
                </a:rPr>
                <a:t>CMAM</a:t>
              </a:r>
            </a:p>
          </p:txBody>
        </p:sp>
        <p:sp>
          <p:nvSpPr>
            <p:cNvPr id="91" name="TextBox 90"/>
            <p:cNvSpPr txBox="1"/>
            <p:nvPr/>
          </p:nvSpPr>
          <p:spPr>
            <a:xfrm>
              <a:off x="1204346" y="3685005"/>
              <a:ext cx="1680268" cy="400110"/>
            </a:xfrm>
            <a:prstGeom prst="rect">
              <a:avLst/>
            </a:prstGeom>
            <a:noFill/>
          </p:spPr>
          <p:txBody>
            <a:bodyPr wrap="none" rtlCol="0">
              <a:spAutoFit/>
            </a:bodyPr>
            <a:lstStyle/>
            <a:p>
              <a:r>
                <a:rPr lang="en-US" sz="2000" b="1" dirty="0">
                  <a:solidFill>
                    <a:schemeClr val="tx2">
                      <a:lumMod val="60000"/>
                      <a:lumOff val="40000"/>
                    </a:schemeClr>
                  </a:solidFill>
                </a:rPr>
                <a:t>DPM &amp; </a:t>
              </a:r>
              <a:r>
                <a:rPr lang="en-US" sz="2000" b="1" dirty="0" err="1">
                  <a:solidFill>
                    <a:schemeClr val="tx2">
                      <a:lumMod val="60000"/>
                      <a:lumOff val="40000"/>
                    </a:schemeClr>
                  </a:solidFill>
                </a:rPr>
                <a:t>CHosp</a:t>
              </a:r>
              <a:endParaRPr lang="en-US" sz="2000" b="1" dirty="0">
                <a:solidFill>
                  <a:schemeClr val="tx2">
                    <a:lumMod val="60000"/>
                    <a:lumOff val="40000"/>
                  </a:schemeClr>
                </a:solidFill>
              </a:endParaRPr>
            </a:p>
          </p:txBody>
        </p:sp>
        <p:sp>
          <p:nvSpPr>
            <p:cNvPr id="92" name="TextBox 91"/>
            <p:cNvSpPr txBox="1"/>
            <p:nvPr/>
          </p:nvSpPr>
          <p:spPr>
            <a:xfrm>
              <a:off x="1204346" y="4709997"/>
              <a:ext cx="1757212" cy="400110"/>
            </a:xfrm>
            <a:prstGeom prst="rect">
              <a:avLst/>
            </a:prstGeom>
            <a:noFill/>
          </p:spPr>
          <p:txBody>
            <a:bodyPr wrap="none" rtlCol="0">
              <a:spAutoFit/>
            </a:bodyPr>
            <a:lstStyle/>
            <a:p>
              <a:r>
                <a:rPr lang="en-US" sz="2000" b="1" dirty="0">
                  <a:solidFill>
                    <a:schemeClr val="tx2">
                      <a:lumMod val="60000"/>
                      <a:lumOff val="40000"/>
                    </a:schemeClr>
                  </a:solidFill>
                </a:rPr>
                <a:t>DDM, PH &amp; RH</a:t>
              </a:r>
            </a:p>
          </p:txBody>
        </p:sp>
        <p:sp>
          <p:nvSpPr>
            <p:cNvPr id="93" name="TextBox 92"/>
            <p:cNvSpPr txBox="1"/>
            <p:nvPr/>
          </p:nvSpPr>
          <p:spPr>
            <a:xfrm>
              <a:off x="1197581" y="5785747"/>
              <a:ext cx="1864036" cy="400110"/>
            </a:xfrm>
            <a:prstGeom prst="rect">
              <a:avLst/>
            </a:prstGeom>
            <a:noFill/>
          </p:spPr>
          <p:txBody>
            <a:bodyPr wrap="none" rtlCol="0">
              <a:spAutoFit/>
            </a:bodyPr>
            <a:lstStyle/>
            <a:p>
              <a:r>
                <a:rPr lang="en-US" sz="2000" b="1" dirty="0">
                  <a:solidFill>
                    <a:schemeClr val="tx2">
                      <a:lumMod val="60000"/>
                      <a:lumOff val="40000"/>
                    </a:schemeClr>
                  </a:solidFill>
                </a:rPr>
                <a:t>Health Facilities</a:t>
              </a:r>
            </a:p>
          </p:txBody>
        </p:sp>
        <p:cxnSp>
          <p:nvCxnSpPr>
            <p:cNvPr id="94" name="Connector: Elbow 34"/>
            <p:cNvCxnSpPr>
              <a:cxnSpLocks/>
              <a:endCxn id="93" idx="1"/>
            </p:cNvCxnSpPr>
            <p:nvPr/>
          </p:nvCxnSpPr>
          <p:spPr>
            <a:xfrm rot="16200000" flipH="1">
              <a:off x="-1228616" y="3559605"/>
              <a:ext cx="3877186" cy="975207"/>
            </a:xfrm>
            <a:prstGeom prst="bentConnector2">
              <a:avLst/>
            </a:prstGeom>
            <a:ln w="57150">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Connector: Elbow 38"/>
            <p:cNvCxnSpPr>
              <a:cxnSpLocks/>
              <a:endCxn id="92" idx="1"/>
            </p:cNvCxnSpPr>
            <p:nvPr/>
          </p:nvCxnSpPr>
          <p:spPr>
            <a:xfrm rot="16200000" flipH="1">
              <a:off x="-688181" y="3017525"/>
              <a:ext cx="2804918" cy="980136"/>
            </a:xfrm>
            <a:prstGeom prst="bentConnector2">
              <a:avLst/>
            </a:prstGeom>
            <a:ln w="57150">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Connector: Elbow 39"/>
            <p:cNvCxnSpPr>
              <a:cxnSpLocks/>
              <a:endCxn id="91" idx="1"/>
            </p:cNvCxnSpPr>
            <p:nvPr/>
          </p:nvCxnSpPr>
          <p:spPr>
            <a:xfrm rot="16200000" flipH="1">
              <a:off x="-175146" y="2505568"/>
              <a:ext cx="1781626" cy="977358"/>
            </a:xfrm>
            <a:prstGeom prst="bentConnector2">
              <a:avLst/>
            </a:prstGeom>
            <a:ln w="57150">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Connector: Elbow 40"/>
            <p:cNvCxnSpPr>
              <a:cxnSpLocks/>
              <a:endCxn id="90" idx="1"/>
            </p:cNvCxnSpPr>
            <p:nvPr/>
          </p:nvCxnSpPr>
          <p:spPr>
            <a:xfrm>
              <a:off x="222372" y="2111541"/>
              <a:ext cx="981974" cy="705319"/>
            </a:xfrm>
            <a:prstGeom prst="bentConnector3">
              <a:avLst>
                <a:gd name="adj1" fmla="val 337"/>
              </a:avLst>
            </a:prstGeom>
            <a:ln w="57150">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98" name="Group 97"/>
          <p:cNvGrpSpPr/>
          <p:nvPr/>
        </p:nvGrpSpPr>
        <p:grpSpPr>
          <a:xfrm>
            <a:off x="107133" y="1006688"/>
            <a:ext cx="2231281" cy="1436397"/>
            <a:chOff x="107133" y="1006688"/>
            <a:chExt cx="2231281" cy="1436397"/>
          </a:xfrm>
        </p:grpSpPr>
        <p:sp>
          <p:nvSpPr>
            <p:cNvPr id="99" name="Cloud 98"/>
            <p:cNvSpPr/>
            <p:nvPr/>
          </p:nvSpPr>
          <p:spPr>
            <a:xfrm rot="734780">
              <a:off x="107133" y="1006688"/>
              <a:ext cx="2102865" cy="1436397"/>
            </a:xfrm>
            <a:prstGeom prst="cloud">
              <a:avLst/>
            </a:prstGeom>
            <a:solidFill>
              <a:schemeClr val="bg1"/>
            </a:solidFill>
            <a:ln w="38100">
              <a:solidFill>
                <a:schemeClr val="accent1">
                  <a:lumMod val="75000"/>
                </a:schemeClr>
              </a:solidFill>
            </a:ln>
            <a:effectLst>
              <a:outerShdw blurRad="330200" sx="103000" sy="103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p:cNvSpPr txBox="1"/>
            <p:nvPr/>
          </p:nvSpPr>
          <p:spPr>
            <a:xfrm>
              <a:off x="428832" y="1828398"/>
              <a:ext cx="1847864" cy="369332"/>
            </a:xfrm>
            <a:prstGeom prst="rect">
              <a:avLst/>
            </a:prstGeom>
            <a:noFill/>
          </p:spPr>
          <p:txBody>
            <a:bodyPr wrap="square" rtlCol="0">
              <a:spAutoFit/>
            </a:bodyPr>
            <a:lstStyle/>
            <a:p>
              <a:r>
                <a:rPr lang="en-US" b="1" dirty="0">
                  <a:solidFill>
                    <a:schemeClr val="tx2">
                      <a:lumMod val="75000"/>
                    </a:schemeClr>
                  </a:solidFill>
                </a:rPr>
                <a:t>WEB PORTAL</a:t>
              </a:r>
            </a:p>
          </p:txBody>
        </p:sp>
        <p:grpSp>
          <p:nvGrpSpPr>
            <p:cNvPr id="101" name="Group 100"/>
            <p:cNvGrpSpPr/>
            <p:nvPr/>
          </p:nvGrpSpPr>
          <p:grpSpPr>
            <a:xfrm>
              <a:off x="383423" y="1190744"/>
              <a:ext cx="1954991" cy="684505"/>
              <a:chOff x="3358668" y="1620706"/>
              <a:chExt cx="10560109" cy="4614053"/>
            </a:xfrm>
          </p:grpSpPr>
          <p:pic>
            <p:nvPicPr>
              <p:cNvPr id="102" name="Picture 2" descr="https://static.thoughtworks.com/logos/open-lmis.png"/>
              <p:cNvPicPr>
                <a:picLocks noChangeAspect="1" noChangeArrowheads="1"/>
              </p:cNvPicPr>
              <p:nvPr/>
            </p:nvPicPr>
            <p:blipFill rotWithShape="1">
              <a:blip r:embed="rId7">
                <a:extLst>
                  <a:ext uri="{28A0092B-C50C-407E-A947-70E740481C1C}">
                    <a14:useLocalDpi xmlns:a14="http://schemas.microsoft.com/office/drawing/2010/main" val="0"/>
                  </a:ext>
                </a:extLst>
              </a:blip>
              <a:srcRect l="12130" t="5660" r="60084" b="5832"/>
              <a:stretch/>
            </p:blipFill>
            <p:spPr bwMode="auto">
              <a:xfrm>
                <a:off x="3358668" y="1620706"/>
                <a:ext cx="3581682" cy="4614053"/>
              </a:xfrm>
              <a:prstGeom prst="ellipse">
                <a:avLst/>
              </a:prstGeom>
              <a:noFill/>
              <a:extLst>
                <a:ext uri="{909E8E84-426E-40DD-AFC4-6F175D3DCCD1}">
                  <a14:hiddenFill xmlns:a14="http://schemas.microsoft.com/office/drawing/2010/main">
                    <a:solidFill>
                      <a:srgbClr val="FFFFFF"/>
                    </a:solidFill>
                  </a14:hiddenFill>
                </a:ext>
              </a:extLst>
            </p:spPr>
          </p:pic>
          <p:sp>
            <p:nvSpPr>
              <p:cNvPr id="103" name="TextBox 102"/>
              <p:cNvSpPr txBox="1"/>
              <p:nvPr/>
            </p:nvSpPr>
            <p:spPr>
              <a:xfrm>
                <a:off x="6505800" y="2346553"/>
                <a:ext cx="7412977" cy="3111952"/>
              </a:xfrm>
              <a:prstGeom prst="rect">
                <a:avLst/>
              </a:prstGeom>
              <a:noFill/>
            </p:spPr>
            <p:txBody>
              <a:bodyPr wrap="square" rtlCol="0">
                <a:spAutoFit/>
              </a:bodyPr>
              <a:lstStyle/>
              <a:p>
                <a:r>
                  <a:rPr lang="en-US" sz="2400" b="1" dirty="0">
                    <a:solidFill>
                      <a:schemeClr val="tx2">
                        <a:lumMod val="75000"/>
                      </a:schemeClr>
                    </a:solidFill>
                    <a:effectLst>
                      <a:outerShdw blurRad="38100" dist="38100" dir="2700000" algn="tl">
                        <a:srgbClr val="000000">
                          <a:alpha val="43137"/>
                        </a:srgbClr>
                      </a:outerShdw>
                    </a:effectLst>
                  </a:rPr>
                  <a:t>SIGLUS</a:t>
                </a:r>
              </a:p>
            </p:txBody>
          </p:sp>
        </p:grpSp>
      </p:grpSp>
      <p:grpSp>
        <p:nvGrpSpPr>
          <p:cNvPr id="104" name="Group 103"/>
          <p:cNvGrpSpPr/>
          <p:nvPr/>
        </p:nvGrpSpPr>
        <p:grpSpPr>
          <a:xfrm>
            <a:off x="5640011" y="930033"/>
            <a:ext cx="3530330" cy="651775"/>
            <a:chOff x="5640011" y="930033"/>
            <a:chExt cx="3530330" cy="651775"/>
          </a:xfrm>
        </p:grpSpPr>
        <p:pic>
          <p:nvPicPr>
            <p:cNvPr id="105" name="Picture 104"/>
            <p:cNvPicPr>
              <a:picLocks noChangeAspect="1"/>
            </p:cNvPicPr>
            <p:nvPr/>
          </p:nvPicPr>
          <p:blipFill>
            <a:blip r:embed="rId8"/>
            <a:stretch>
              <a:fillRect/>
            </a:stretch>
          </p:blipFill>
          <p:spPr>
            <a:xfrm>
              <a:off x="6590241" y="930033"/>
              <a:ext cx="1079092" cy="634241"/>
            </a:xfrm>
            <a:prstGeom prst="rect">
              <a:avLst/>
            </a:prstGeom>
          </p:spPr>
        </p:pic>
        <p:sp>
          <p:nvSpPr>
            <p:cNvPr id="106" name="Arrow: Up-Down 16"/>
            <p:cNvSpPr/>
            <p:nvPr/>
          </p:nvSpPr>
          <p:spPr>
            <a:xfrm rot="3314127">
              <a:off x="5946778" y="989249"/>
              <a:ext cx="285792" cy="899325"/>
            </a:xfrm>
            <a:prstGeom prst="upDownArrow">
              <a:avLst/>
            </a:prstGeom>
            <a:solidFill>
              <a:schemeClr val="accent5">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7" name="TextBox 106"/>
            <p:cNvSpPr txBox="1"/>
            <p:nvPr/>
          </p:nvSpPr>
          <p:spPr>
            <a:xfrm>
              <a:off x="7612670" y="1126597"/>
              <a:ext cx="1557671" cy="369332"/>
            </a:xfrm>
            <a:prstGeom prst="rect">
              <a:avLst/>
            </a:prstGeom>
            <a:noFill/>
          </p:spPr>
          <p:txBody>
            <a:bodyPr wrap="none" rtlCol="0">
              <a:spAutoFit/>
            </a:bodyPr>
            <a:lstStyle/>
            <a:p>
              <a:r>
                <a:rPr lang="en-US" b="1" dirty="0">
                  <a:solidFill>
                    <a:schemeClr val="accent3">
                      <a:lumMod val="75000"/>
                    </a:schemeClr>
                  </a:solidFill>
                </a:rPr>
                <a:t>Quantification</a:t>
              </a:r>
            </a:p>
          </p:txBody>
        </p:sp>
      </p:grpSp>
      <p:grpSp>
        <p:nvGrpSpPr>
          <p:cNvPr id="108" name="Group 107"/>
          <p:cNvGrpSpPr/>
          <p:nvPr/>
        </p:nvGrpSpPr>
        <p:grpSpPr>
          <a:xfrm>
            <a:off x="5973338" y="3203040"/>
            <a:ext cx="2881906" cy="3654960"/>
            <a:chOff x="5973338" y="3203040"/>
            <a:chExt cx="2881906" cy="3654960"/>
          </a:xfrm>
        </p:grpSpPr>
        <p:sp>
          <p:nvSpPr>
            <p:cNvPr id="109" name="Arrow: Up-Down 8"/>
            <p:cNvSpPr/>
            <p:nvPr/>
          </p:nvSpPr>
          <p:spPr>
            <a:xfrm rot="8455168">
              <a:off x="5977084" y="3203040"/>
              <a:ext cx="380025" cy="2704040"/>
            </a:xfrm>
            <a:prstGeom prst="upDownArrow">
              <a:avLst>
                <a:gd name="adj1" fmla="val 26199"/>
                <a:gd name="adj2" fmla="val 34932"/>
              </a:avLst>
            </a:prstGeom>
            <a:solidFill>
              <a:schemeClr val="bg1">
                <a:lumMod val="8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0" name="Arrow: Up-Down 9"/>
            <p:cNvSpPr/>
            <p:nvPr/>
          </p:nvSpPr>
          <p:spPr>
            <a:xfrm rot="7070248">
              <a:off x="6215370" y="5177526"/>
              <a:ext cx="402516" cy="886579"/>
            </a:xfrm>
            <a:prstGeom prst="upDownArrow">
              <a:avLst>
                <a:gd name="adj1" fmla="val 26199"/>
                <a:gd name="adj2" fmla="val 34932"/>
              </a:avLst>
            </a:prstGeom>
            <a:solidFill>
              <a:schemeClr val="bg1">
                <a:lumMod val="8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1" name="TextBox 110"/>
            <p:cNvSpPr txBox="1"/>
            <p:nvPr/>
          </p:nvSpPr>
          <p:spPr>
            <a:xfrm>
              <a:off x="7665989" y="5816188"/>
              <a:ext cx="1189255" cy="923330"/>
            </a:xfrm>
            <a:prstGeom prst="rect">
              <a:avLst/>
            </a:prstGeom>
            <a:noFill/>
          </p:spPr>
          <p:txBody>
            <a:bodyPr wrap="square" rtlCol="0">
              <a:spAutoFit/>
            </a:bodyPr>
            <a:lstStyle/>
            <a:p>
              <a:pPr algn="ctr"/>
              <a:r>
                <a:rPr lang="en-US" b="1" dirty="0">
                  <a:solidFill>
                    <a:schemeClr val="accent3">
                      <a:lumMod val="75000"/>
                    </a:schemeClr>
                  </a:solidFill>
                </a:rPr>
                <a:t>Paper Based</a:t>
              </a:r>
            </a:p>
            <a:p>
              <a:pPr algn="ctr"/>
              <a:r>
                <a:rPr lang="en-US" b="1" dirty="0">
                  <a:solidFill>
                    <a:schemeClr val="accent3">
                      <a:lumMod val="75000"/>
                    </a:schemeClr>
                  </a:solidFill>
                </a:rPr>
                <a:t>LMIS</a:t>
              </a:r>
            </a:p>
          </p:txBody>
        </p:sp>
        <p:pic>
          <p:nvPicPr>
            <p:cNvPr id="112" name="Picture 111"/>
            <p:cNvPicPr>
              <a:picLocks noChangeAspect="1"/>
            </p:cNvPicPr>
            <p:nvPr/>
          </p:nvPicPr>
          <p:blipFill>
            <a:blip r:embed="rId9"/>
            <a:stretch>
              <a:fillRect/>
            </a:stretch>
          </p:blipFill>
          <p:spPr>
            <a:xfrm>
              <a:off x="6786896" y="5697706"/>
              <a:ext cx="1105990" cy="1160294"/>
            </a:xfrm>
            <a:prstGeom prst="rect">
              <a:avLst/>
            </a:prstGeom>
          </p:spPr>
        </p:pic>
      </p:grpSp>
      <p:grpSp>
        <p:nvGrpSpPr>
          <p:cNvPr id="113" name="Group 112"/>
          <p:cNvGrpSpPr/>
          <p:nvPr/>
        </p:nvGrpSpPr>
        <p:grpSpPr>
          <a:xfrm>
            <a:off x="3056150" y="1056954"/>
            <a:ext cx="2642484" cy="1753034"/>
            <a:chOff x="3056150" y="1056954"/>
            <a:chExt cx="2642484" cy="1753034"/>
          </a:xfrm>
        </p:grpSpPr>
        <p:sp>
          <p:nvSpPr>
            <p:cNvPr id="114" name="TextBox 113"/>
            <p:cNvSpPr txBox="1"/>
            <p:nvPr/>
          </p:nvSpPr>
          <p:spPr>
            <a:xfrm>
              <a:off x="3314401" y="1056954"/>
              <a:ext cx="2239844" cy="400110"/>
            </a:xfrm>
            <a:prstGeom prst="rect">
              <a:avLst/>
            </a:prstGeom>
            <a:noFill/>
          </p:spPr>
          <p:txBody>
            <a:bodyPr wrap="none" rtlCol="0">
              <a:spAutoFit/>
            </a:bodyPr>
            <a:lstStyle/>
            <a:p>
              <a:r>
                <a:rPr lang="en-US" sz="2000" b="1" dirty="0">
                  <a:solidFill>
                    <a:schemeClr val="accent3">
                      <a:lumMod val="75000"/>
                    </a:schemeClr>
                  </a:solidFill>
                </a:rPr>
                <a:t>Ferramenta Central</a:t>
              </a:r>
            </a:p>
          </p:txBody>
        </p:sp>
        <p:pic>
          <p:nvPicPr>
            <p:cNvPr id="115" name="Picture 114"/>
            <p:cNvPicPr>
              <a:picLocks noChangeAspect="1"/>
            </p:cNvPicPr>
            <p:nvPr/>
          </p:nvPicPr>
          <p:blipFill>
            <a:blip r:embed="rId10"/>
            <a:stretch>
              <a:fillRect/>
            </a:stretch>
          </p:blipFill>
          <p:spPr>
            <a:xfrm>
              <a:off x="3056150" y="1438269"/>
              <a:ext cx="2642484" cy="1371719"/>
            </a:xfrm>
            <a:prstGeom prst="rect">
              <a:avLst/>
            </a:prstGeom>
          </p:spPr>
        </p:pic>
      </p:grpSp>
      <p:grpSp>
        <p:nvGrpSpPr>
          <p:cNvPr id="116" name="Group 115"/>
          <p:cNvGrpSpPr/>
          <p:nvPr/>
        </p:nvGrpSpPr>
        <p:grpSpPr>
          <a:xfrm>
            <a:off x="4459614" y="4111890"/>
            <a:ext cx="1531094" cy="1480110"/>
            <a:chOff x="4459614" y="4111890"/>
            <a:chExt cx="1531094" cy="1480110"/>
          </a:xfrm>
        </p:grpSpPr>
        <p:pic>
          <p:nvPicPr>
            <p:cNvPr id="117" name="Picture 116"/>
            <p:cNvPicPr>
              <a:picLocks noChangeAspect="1"/>
            </p:cNvPicPr>
            <p:nvPr/>
          </p:nvPicPr>
          <p:blipFill>
            <a:blip r:embed="rId11"/>
            <a:stretch>
              <a:fillRect/>
            </a:stretch>
          </p:blipFill>
          <p:spPr>
            <a:xfrm>
              <a:off x="4459614" y="4572039"/>
              <a:ext cx="1531094" cy="1019961"/>
            </a:xfrm>
            <a:prstGeom prst="rect">
              <a:avLst/>
            </a:prstGeom>
          </p:spPr>
        </p:pic>
        <p:sp>
          <p:nvSpPr>
            <p:cNvPr id="118" name="Arrow: Up-Down 88"/>
            <p:cNvSpPr/>
            <p:nvPr/>
          </p:nvSpPr>
          <p:spPr>
            <a:xfrm rot="18713954">
              <a:off x="4838306" y="3987607"/>
              <a:ext cx="352682" cy="601248"/>
            </a:xfrm>
            <a:prstGeom prst="upDownArrow">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19" name="Group 118"/>
          <p:cNvGrpSpPr/>
          <p:nvPr/>
        </p:nvGrpSpPr>
        <p:grpSpPr>
          <a:xfrm>
            <a:off x="3202587" y="2649766"/>
            <a:ext cx="4069288" cy="1737987"/>
            <a:chOff x="3202587" y="2649766"/>
            <a:chExt cx="4069288" cy="1737987"/>
          </a:xfrm>
        </p:grpSpPr>
        <p:pic>
          <p:nvPicPr>
            <p:cNvPr id="120" name="Picture 119"/>
            <p:cNvPicPr>
              <a:picLocks noChangeAspect="1"/>
            </p:cNvPicPr>
            <p:nvPr/>
          </p:nvPicPr>
          <p:blipFill>
            <a:blip r:embed="rId11"/>
            <a:stretch>
              <a:fillRect/>
            </a:stretch>
          </p:blipFill>
          <p:spPr>
            <a:xfrm>
              <a:off x="3202587" y="3189288"/>
              <a:ext cx="1671998" cy="1113826"/>
            </a:xfrm>
            <a:prstGeom prst="rect">
              <a:avLst/>
            </a:prstGeom>
          </p:spPr>
        </p:pic>
        <p:sp>
          <p:nvSpPr>
            <p:cNvPr id="121" name="TextBox 120"/>
            <p:cNvSpPr txBox="1"/>
            <p:nvPr/>
          </p:nvSpPr>
          <p:spPr>
            <a:xfrm>
              <a:off x="5774029" y="3464423"/>
              <a:ext cx="1497846" cy="923330"/>
            </a:xfrm>
            <a:prstGeom prst="rect">
              <a:avLst/>
            </a:prstGeom>
            <a:noFill/>
          </p:spPr>
          <p:txBody>
            <a:bodyPr wrap="none" rtlCol="0">
              <a:spAutoFit/>
            </a:bodyPr>
            <a:lstStyle/>
            <a:p>
              <a:pPr algn="ctr"/>
              <a:r>
                <a:rPr lang="en-US" b="1" dirty="0">
                  <a:solidFill>
                    <a:schemeClr val="accent3">
                      <a:lumMod val="75000"/>
                    </a:schemeClr>
                  </a:solidFill>
                </a:rPr>
                <a:t>Warehousing </a:t>
              </a:r>
            </a:p>
            <a:p>
              <a:pPr algn="ctr"/>
              <a:r>
                <a:rPr lang="en-US" b="1" dirty="0">
                  <a:solidFill>
                    <a:schemeClr val="accent3">
                      <a:lumMod val="75000"/>
                    </a:schemeClr>
                  </a:solidFill>
                </a:rPr>
                <a:t>&amp;</a:t>
              </a:r>
            </a:p>
            <a:p>
              <a:pPr algn="ctr"/>
              <a:r>
                <a:rPr lang="en-US" b="1" dirty="0">
                  <a:solidFill>
                    <a:schemeClr val="accent3">
                      <a:lumMod val="75000"/>
                    </a:schemeClr>
                  </a:solidFill>
                </a:rPr>
                <a:t>LMIS</a:t>
              </a:r>
            </a:p>
          </p:txBody>
        </p:sp>
        <p:sp>
          <p:nvSpPr>
            <p:cNvPr id="122" name="Arrow: Up-Down 19"/>
            <p:cNvSpPr/>
            <p:nvPr/>
          </p:nvSpPr>
          <p:spPr>
            <a:xfrm rot="10800000">
              <a:off x="3809186" y="2649766"/>
              <a:ext cx="373473" cy="568264"/>
            </a:xfrm>
            <a:prstGeom prst="upDownArrow">
              <a:avLst/>
            </a:prstGeom>
            <a:solidFill>
              <a:srgbClr val="0070C0"/>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23" name="Group 122"/>
          <p:cNvGrpSpPr/>
          <p:nvPr/>
        </p:nvGrpSpPr>
        <p:grpSpPr>
          <a:xfrm>
            <a:off x="709977" y="2980278"/>
            <a:ext cx="8145267" cy="276999"/>
            <a:chOff x="709977" y="2980278"/>
            <a:chExt cx="8145267" cy="276999"/>
          </a:xfrm>
        </p:grpSpPr>
        <p:cxnSp>
          <p:nvCxnSpPr>
            <p:cNvPr id="124" name="Straight Connector 123"/>
            <p:cNvCxnSpPr>
              <a:cxnSpLocks/>
            </p:cNvCxnSpPr>
            <p:nvPr/>
          </p:nvCxnSpPr>
          <p:spPr>
            <a:xfrm flipH="1">
              <a:off x="709977" y="3217718"/>
              <a:ext cx="8145267" cy="18586"/>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5" name="TextBox 124"/>
            <p:cNvSpPr txBox="1"/>
            <p:nvPr/>
          </p:nvSpPr>
          <p:spPr>
            <a:xfrm>
              <a:off x="8113099" y="2980278"/>
              <a:ext cx="632161" cy="276999"/>
            </a:xfrm>
            <a:prstGeom prst="rect">
              <a:avLst/>
            </a:prstGeom>
            <a:noFill/>
          </p:spPr>
          <p:txBody>
            <a:bodyPr wrap="none" rtlCol="0">
              <a:spAutoFit/>
            </a:bodyPr>
            <a:lstStyle/>
            <a:p>
              <a:r>
                <a:rPr lang="en-US" sz="1200" dirty="0">
                  <a:solidFill>
                    <a:schemeClr val="bg1">
                      <a:lumMod val="75000"/>
                    </a:schemeClr>
                  </a:solidFill>
                </a:rPr>
                <a:t>Central</a:t>
              </a:r>
            </a:p>
          </p:txBody>
        </p:sp>
      </p:grpSp>
      <p:grpSp>
        <p:nvGrpSpPr>
          <p:cNvPr id="126" name="Group 125"/>
          <p:cNvGrpSpPr/>
          <p:nvPr/>
        </p:nvGrpSpPr>
        <p:grpSpPr>
          <a:xfrm>
            <a:off x="789392" y="4078278"/>
            <a:ext cx="8145267" cy="276999"/>
            <a:chOff x="709977" y="2979447"/>
            <a:chExt cx="8145267" cy="276999"/>
          </a:xfrm>
        </p:grpSpPr>
        <p:cxnSp>
          <p:nvCxnSpPr>
            <p:cNvPr id="127" name="Straight Connector 126"/>
            <p:cNvCxnSpPr>
              <a:cxnSpLocks/>
            </p:cNvCxnSpPr>
            <p:nvPr/>
          </p:nvCxnSpPr>
          <p:spPr>
            <a:xfrm flipH="1">
              <a:off x="709977" y="3217718"/>
              <a:ext cx="8145267" cy="18586"/>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7966128" y="2979447"/>
              <a:ext cx="790601" cy="276999"/>
            </a:xfrm>
            <a:prstGeom prst="rect">
              <a:avLst/>
            </a:prstGeom>
            <a:noFill/>
          </p:spPr>
          <p:txBody>
            <a:bodyPr wrap="none" rtlCol="0">
              <a:spAutoFit/>
            </a:bodyPr>
            <a:lstStyle/>
            <a:p>
              <a:r>
                <a:rPr lang="en-US" sz="1200" dirty="0">
                  <a:solidFill>
                    <a:schemeClr val="bg1">
                      <a:lumMod val="75000"/>
                    </a:schemeClr>
                  </a:solidFill>
                </a:rPr>
                <a:t>Provincial</a:t>
              </a:r>
            </a:p>
          </p:txBody>
        </p:sp>
      </p:grpSp>
      <p:grpSp>
        <p:nvGrpSpPr>
          <p:cNvPr id="129" name="Group 128"/>
          <p:cNvGrpSpPr/>
          <p:nvPr/>
        </p:nvGrpSpPr>
        <p:grpSpPr>
          <a:xfrm>
            <a:off x="801951" y="5135160"/>
            <a:ext cx="8145267" cy="276999"/>
            <a:chOff x="709977" y="2979447"/>
            <a:chExt cx="8145267" cy="276999"/>
          </a:xfrm>
        </p:grpSpPr>
        <p:cxnSp>
          <p:nvCxnSpPr>
            <p:cNvPr id="130" name="Straight Connector 129"/>
            <p:cNvCxnSpPr>
              <a:cxnSpLocks/>
            </p:cNvCxnSpPr>
            <p:nvPr/>
          </p:nvCxnSpPr>
          <p:spPr>
            <a:xfrm flipH="1">
              <a:off x="709977" y="3217718"/>
              <a:ext cx="8145267" cy="18586"/>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7966128" y="2979447"/>
              <a:ext cx="630173" cy="276999"/>
            </a:xfrm>
            <a:prstGeom prst="rect">
              <a:avLst/>
            </a:prstGeom>
            <a:noFill/>
          </p:spPr>
          <p:txBody>
            <a:bodyPr wrap="none" rtlCol="0">
              <a:spAutoFit/>
            </a:bodyPr>
            <a:lstStyle/>
            <a:p>
              <a:r>
                <a:rPr lang="en-US" sz="1200" dirty="0">
                  <a:solidFill>
                    <a:schemeClr val="bg1">
                      <a:lumMod val="75000"/>
                    </a:schemeClr>
                  </a:solidFill>
                </a:rPr>
                <a:t>District</a:t>
              </a:r>
            </a:p>
          </p:txBody>
        </p:sp>
      </p:grpSp>
      <p:sp>
        <p:nvSpPr>
          <p:cNvPr id="132" name="TextBox 131"/>
          <p:cNvSpPr txBox="1"/>
          <p:nvPr/>
        </p:nvSpPr>
        <p:spPr>
          <a:xfrm>
            <a:off x="8026103" y="6601018"/>
            <a:ext cx="1065420" cy="276999"/>
          </a:xfrm>
          <a:prstGeom prst="rect">
            <a:avLst/>
          </a:prstGeom>
          <a:noFill/>
        </p:spPr>
        <p:txBody>
          <a:bodyPr wrap="none" rtlCol="0">
            <a:spAutoFit/>
          </a:bodyPr>
          <a:lstStyle/>
          <a:p>
            <a:r>
              <a:rPr lang="en-US" sz="1200" dirty="0">
                <a:solidFill>
                  <a:schemeClr val="bg1">
                    <a:lumMod val="75000"/>
                  </a:schemeClr>
                </a:solidFill>
              </a:rPr>
              <a:t>Health Facility</a:t>
            </a:r>
          </a:p>
        </p:txBody>
      </p:sp>
    </p:spTree>
    <p:extLst>
      <p:ext uri="{BB962C8B-B14F-4D97-AF65-F5344CB8AC3E}">
        <p14:creationId xmlns:p14="http://schemas.microsoft.com/office/powerpoint/2010/main" val="85893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500"/>
                                        <p:tgtEl>
                                          <p:spTgt spid="1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500"/>
                                        <p:tgtEl>
                                          <p:spTgt spid="10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500"/>
                                        <p:tgtEl>
                                          <p:spTgt spid="1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fade">
                                      <p:cBhvr>
                                        <p:cTn id="32" dur="500"/>
                                        <p:tgtEl>
                                          <p:spTgt spid="1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6"/>
                                        </p:tgtEl>
                                        <p:attrNameLst>
                                          <p:attrName>style.visibility</p:attrName>
                                        </p:attrNameLst>
                                      </p:cBhvr>
                                      <p:to>
                                        <p:strVal val="visible"/>
                                      </p:to>
                                    </p:set>
                                    <p:animEffect transition="in" filter="fade">
                                      <p:cBhvr>
                                        <p:cTn id="37" dur="500"/>
                                        <p:tgtEl>
                                          <p:spTgt spid="1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9"/>
                                        </p:tgtEl>
                                        <p:attrNameLst>
                                          <p:attrName>style.visibility</p:attrName>
                                        </p:attrNameLst>
                                      </p:cBhvr>
                                      <p:to>
                                        <p:strVal val="visible"/>
                                      </p:to>
                                    </p:set>
                                    <p:animEffect transition="in" filter="fade">
                                      <p:cBhvr>
                                        <p:cTn id="42" dur="500"/>
                                        <p:tgtEl>
                                          <p:spTgt spid="1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6"/>
                                        </p:tgtEl>
                                        <p:attrNameLst>
                                          <p:attrName>style.visibility</p:attrName>
                                        </p:attrNameLst>
                                      </p:cBhvr>
                                      <p:to>
                                        <p:strVal val="visible"/>
                                      </p:to>
                                    </p:set>
                                    <p:animEffect transition="in" filter="fade">
                                      <p:cBhvr>
                                        <p:cTn id="47" dur="500"/>
                                        <p:tgtEl>
                                          <p:spTgt spid="1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2"/>
                                        </p:tgtEl>
                                        <p:attrNameLst>
                                          <p:attrName>style.visibility</p:attrName>
                                        </p:attrNameLst>
                                      </p:cBhvr>
                                      <p:to>
                                        <p:strVal val="visible"/>
                                      </p:to>
                                    </p:set>
                                    <p:animEffect transition="in" filter="fade">
                                      <p:cBhvr>
                                        <p:cTn id="52" dur="500"/>
                                        <p:tgtEl>
                                          <p:spTgt spid="13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fade">
                                      <p:cBhvr>
                                        <p:cTn id="57" dur="500"/>
                                        <p:tgtEl>
                                          <p:spTgt spid="10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fade">
                                      <p:cBhvr>
                                        <p:cTn id="62" dur="500"/>
                                        <p:tgtEl>
                                          <p:spTgt spid="7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fade">
                                      <p:cBhvr>
                                        <p:cTn id="67" dur="500"/>
                                        <p:tgtEl>
                                          <p:spTgt spid="8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500"/>
                                        <p:tgtEl>
                                          <p:spTgt spid="7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88"/>
                                        </p:tgtEl>
                                        <p:attrNameLst>
                                          <p:attrName>style.visibility</p:attrName>
                                        </p:attrNameLst>
                                      </p:cBhvr>
                                      <p:to>
                                        <p:strVal val="visible"/>
                                      </p:to>
                                    </p:set>
                                    <p:animEffect transition="in" filter="fade">
                                      <p:cBhvr>
                                        <p:cTn id="77" dur="500"/>
                                        <p:tgtEl>
                                          <p:spTgt spid="8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98"/>
                                        </p:tgtEl>
                                        <p:attrNameLst>
                                          <p:attrName>style.visibility</p:attrName>
                                        </p:attrNameLst>
                                      </p:cBhvr>
                                      <p:to>
                                        <p:strVal val="visible"/>
                                      </p:to>
                                    </p:set>
                                    <p:animEffect transition="in" filter="fade">
                                      <p:cBhvr>
                                        <p:cTn id="82" dur="500"/>
                                        <p:tgtEl>
                                          <p:spTgt spid="98"/>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89"/>
                                        </p:tgtEl>
                                        <p:attrNameLst>
                                          <p:attrName>style.visibility</p:attrName>
                                        </p:attrNameLst>
                                      </p:cBhvr>
                                      <p:to>
                                        <p:strVal val="visible"/>
                                      </p:to>
                                    </p:set>
                                    <p:animEffect transition="in" filter="fade">
                                      <p:cBhvr>
                                        <p:cTn id="87" dur="500"/>
                                        <p:tgtEl>
                                          <p:spTgt spid="8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87"/>
                                        </p:tgtEl>
                                        <p:attrNameLst>
                                          <p:attrName>style.visibility</p:attrName>
                                        </p:attrNameLst>
                                      </p:cBhvr>
                                      <p:to>
                                        <p:strVal val="visible"/>
                                      </p:to>
                                    </p:set>
                                    <p:animEffect transition="in" filter="fade">
                                      <p:cBhvr>
                                        <p:cTn id="9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86" grpId="0"/>
      <p:bldP spid="87" grpId="0" animBg="1"/>
      <p:bldP spid="88" grpId="0" animBg="1"/>
      <p:bldP spid="1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407" y="458776"/>
            <a:ext cx="5926431" cy="830997"/>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The data gap in supply chain</a:t>
            </a:r>
            <a:endParaRPr lang="en-US" sz="3000" b="1" dirty="0"/>
          </a:p>
        </p:txBody>
      </p:sp>
      <p:sp>
        <p:nvSpPr>
          <p:cNvPr id="3" name="TextBox 2"/>
          <p:cNvSpPr txBox="1"/>
          <p:nvPr/>
        </p:nvSpPr>
        <p:spPr>
          <a:xfrm>
            <a:off x="6441877" y="1289773"/>
            <a:ext cx="4788144" cy="4710836"/>
          </a:xfrm>
          <a:prstGeom prst="rect">
            <a:avLst/>
          </a:prstGeom>
          <a:noFill/>
        </p:spPr>
        <p:txBody>
          <a:bodyPr wrap="square" lIns="0" tIns="0" rIns="0" bIns="0" numCol="2" spcCol="182880" rtlCol="0">
            <a:noAutofit/>
          </a:bodyPr>
          <a:lstStyle/>
          <a:p>
            <a:pPr marL="342900" indent="-342900">
              <a:buFont typeface="Arial" panose="020B0604020202020204" pitchFamily="34" charset="0"/>
              <a:buChar char="•"/>
            </a:pPr>
            <a:r>
              <a:rPr lang="en-US" sz="2200" baseline="30000" dirty="0" smtClean="0">
                <a:solidFill>
                  <a:schemeClr val="tx1">
                    <a:lumMod val="50000"/>
                    <a:lumOff val="50000"/>
                  </a:schemeClr>
                </a:solidFill>
              </a:rPr>
              <a:t>Only  </a:t>
            </a:r>
            <a:r>
              <a:rPr lang="en-US" sz="2200" baseline="30000" dirty="0">
                <a:solidFill>
                  <a:schemeClr val="tx1">
                    <a:lumMod val="50000"/>
                    <a:lumOff val="50000"/>
                  </a:schemeClr>
                </a:solidFill>
              </a:rPr>
              <a:t>Central, Provincial and District Warehouses have computerized system.</a:t>
            </a:r>
          </a:p>
          <a:p>
            <a:pPr marL="342900" indent="-342900">
              <a:buFont typeface="Arial" panose="020B0604020202020204" pitchFamily="34" charset="0"/>
              <a:buChar char="•"/>
            </a:pPr>
            <a:r>
              <a:rPr lang="en-US" sz="2200" baseline="30000" dirty="0">
                <a:solidFill>
                  <a:schemeClr val="tx1">
                    <a:lumMod val="50000"/>
                    <a:lumOff val="50000"/>
                  </a:schemeClr>
                </a:solidFill>
              </a:rPr>
              <a:t>Decision makers lack visibility over stock information in the majority of the public health system. </a:t>
            </a:r>
          </a:p>
          <a:p>
            <a:pPr marL="342900" indent="-342900">
              <a:buFont typeface="Arial" panose="020B0604020202020204" pitchFamily="34" charset="0"/>
              <a:buChar char="•"/>
            </a:pPr>
            <a:r>
              <a:rPr lang="en-US" sz="2200" baseline="30000" dirty="0">
                <a:solidFill>
                  <a:schemeClr val="tx1">
                    <a:lumMod val="50000"/>
                    <a:lumOff val="50000"/>
                  </a:schemeClr>
                </a:solidFill>
              </a:rPr>
              <a:t>Majority of the system rely on paper and aggregated data.</a:t>
            </a:r>
          </a:p>
          <a:p>
            <a:pPr marL="342900" indent="-342900">
              <a:buFont typeface="Arial" panose="020B0604020202020204" pitchFamily="34" charset="0"/>
              <a:buChar char="•"/>
            </a:pPr>
            <a:r>
              <a:rPr lang="en-US" sz="2200" baseline="30000" dirty="0">
                <a:solidFill>
                  <a:schemeClr val="tx1">
                    <a:lumMod val="50000"/>
                    <a:lumOff val="50000"/>
                  </a:schemeClr>
                </a:solidFill>
              </a:rPr>
              <a:t>No visibility of the large bottom of the Pyramid -98%</a:t>
            </a:r>
          </a:p>
          <a:p>
            <a:pPr marL="342900" indent="-342900">
              <a:buFont typeface="Arial" panose="020B0604020202020204" pitchFamily="34" charset="0"/>
              <a:buChar char="•"/>
            </a:pPr>
            <a:r>
              <a:rPr lang="en-US" sz="2200" baseline="30000" dirty="0">
                <a:solidFill>
                  <a:schemeClr val="tx1">
                    <a:lumMod val="50000"/>
                    <a:lumOff val="50000"/>
                  </a:schemeClr>
                </a:solidFill>
              </a:rPr>
              <a:t>Missing critical data of accessibility to medicines at Service Delivery Point.</a:t>
            </a:r>
          </a:p>
          <a:p>
            <a:pPr marL="0" indent="0" rtl="0">
              <a:buFont typeface="Arial"/>
              <a:buNone/>
            </a:pPr>
            <a:endParaRPr lang="en-US" sz="2000" baseline="30000" dirty="0">
              <a:solidFill>
                <a:schemeClr val="tx1">
                  <a:lumMod val="50000"/>
                  <a:lumOff val="50000"/>
                </a:schemeClr>
              </a:solidFill>
            </a:endParaRPr>
          </a:p>
          <a:p>
            <a:pPr marL="0" indent="0" rtl="0">
              <a:buFont typeface="Arial"/>
              <a:buNone/>
            </a:pPr>
            <a:endParaRPr lang="en-US" sz="2000" dirty="0">
              <a:solidFill>
                <a:schemeClr val="tx1">
                  <a:lumMod val="50000"/>
                  <a:lumOff val="50000"/>
                </a:schemeClr>
              </a:solidFill>
            </a:endParaRPr>
          </a:p>
        </p:txBody>
      </p:sp>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5</a:t>
            </a:fld>
            <a:endParaRPr lang="en-US" dirty="0"/>
          </a:p>
        </p:txBody>
      </p:sp>
      <p:grpSp>
        <p:nvGrpSpPr>
          <p:cNvPr id="5" name="Group 4"/>
          <p:cNvGrpSpPr/>
          <p:nvPr/>
        </p:nvGrpSpPr>
        <p:grpSpPr>
          <a:xfrm>
            <a:off x="203087" y="1056271"/>
            <a:ext cx="6299313" cy="4774006"/>
            <a:chOff x="-646" y="1052736"/>
            <a:chExt cx="7297569" cy="5436604"/>
          </a:xfrm>
        </p:grpSpPr>
        <p:pic>
          <p:nvPicPr>
            <p:cNvPr id="6" name="Picture 5"/>
            <p:cNvPicPr>
              <a:picLocks noChangeAspect="1"/>
            </p:cNvPicPr>
            <p:nvPr/>
          </p:nvPicPr>
          <p:blipFill>
            <a:blip r:embed="rId3"/>
            <a:stretch>
              <a:fillRect/>
            </a:stretch>
          </p:blipFill>
          <p:spPr>
            <a:xfrm>
              <a:off x="-646" y="1415395"/>
              <a:ext cx="2245564" cy="1024343"/>
            </a:xfrm>
            <a:prstGeom prst="rect">
              <a:avLst/>
            </a:prstGeom>
          </p:spPr>
        </p:pic>
        <p:grpSp>
          <p:nvGrpSpPr>
            <p:cNvPr id="7" name="Group 6"/>
            <p:cNvGrpSpPr/>
            <p:nvPr/>
          </p:nvGrpSpPr>
          <p:grpSpPr>
            <a:xfrm>
              <a:off x="179511" y="1052736"/>
              <a:ext cx="7117412" cy="5436604"/>
              <a:chOff x="179511" y="1052736"/>
              <a:chExt cx="7117412" cy="5436604"/>
            </a:xfrm>
            <a:scene3d>
              <a:camera prst="perspectiveRelaxedModerately"/>
              <a:lightRig rig="threePt" dir="t"/>
            </a:scene3d>
          </p:grpSpPr>
          <p:sp>
            <p:nvSpPr>
              <p:cNvPr id="21" name="Isosceles Triangle 20"/>
              <p:cNvSpPr/>
              <p:nvPr/>
            </p:nvSpPr>
            <p:spPr>
              <a:xfrm>
                <a:off x="179512" y="1052736"/>
                <a:ext cx="7117411" cy="5436604"/>
              </a:xfrm>
              <a:prstGeom prst="triangle">
                <a:avLst/>
              </a:prstGeom>
              <a:solidFill>
                <a:schemeClr val="tx1"/>
              </a:solidFill>
              <a:effectLst>
                <a:glow rad="76200">
                  <a:schemeClr val="tx1">
                    <a:lumMod val="75000"/>
                    <a:lumOff val="25000"/>
                    <a:alpha val="76000"/>
                  </a:schemeClr>
                </a:glo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TextBox 37"/>
              <p:cNvSpPr txBox="1"/>
              <p:nvPr/>
            </p:nvSpPr>
            <p:spPr>
              <a:xfrm>
                <a:off x="2483768" y="1484784"/>
                <a:ext cx="2436706" cy="769441"/>
              </a:xfrm>
              <a:prstGeom prst="rect">
                <a:avLst/>
              </a:prstGeom>
              <a:noFill/>
              <a:effectLst>
                <a:outerShdw blurRad="50800" dist="38100" dir="2700000" algn="tl" rotWithShape="0">
                  <a:prstClr val="black">
                    <a:alpha val="40000"/>
                  </a:prstClr>
                </a:outerShdw>
              </a:effectLst>
              <a:sp3d prstMaterial="plastic">
                <a:bevelT w="139700" prst="cross"/>
              </a:sp3d>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chemeClr val="bg1"/>
                    </a:solidFill>
                    <a:latin typeface="Candara" panose="020E0502030303020204" pitchFamily="34" charset="0"/>
                  </a:rPr>
                  <a:t>2%</a:t>
                </a:r>
                <a:endParaRPr lang="en-US" sz="4400" dirty="0"/>
              </a:p>
            </p:txBody>
          </p:sp>
          <p:sp>
            <p:nvSpPr>
              <p:cNvPr id="23" name="Flowchart: Manual Operation 5"/>
              <p:cNvSpPr/>
              <p:nvPr/>
            </p:nvSpPr>
            <p:spPr>
              <a:xfrm flipV="1">
                <a:off x="179511" y="2088298"/>
                <a:ext cx="7117411" cy="440104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114 w 10000"/>
                  <a:gd name="connsiteY3" fmla="*/ 9653 h 10000"/>
                  <a:gd name="connsiteX4" fmla="*/ 0 w 10000"/>
                  <a:gd name="connsiteY4" fmla="*/ 0 h 10000"/>
                  <a:gd name="connsiteX0" fmla="*/ 0 w 10000"/>
                  <a:gd name="connsiteY0" fmla="*/ 0 h 9653"/>
                  <a:gd name="connsiteX1" fmla="*/ 10000 w 10000"/>
                  <a:gd name="connsiteY1" fmla="*/ 0 h 9653"/>
                  <a:gd name="connsiteX2" fmla="*/ 5975 w 10000"/>
                  <a:gd name="connsiteY2" fmla="*/ 9625 h 9653"/>
                  <a:gd name="connsiteX3" fmla="*/ 4114 w 10000"/>
                  <a:gd name="connsiteY3" fmla="*/ 9653 h 9653"/>
                  <a:gd name="connsiteX4" fmla="*/ 0 w 10000"/>
                  <a:gd name="connsiteY4" fmla="*/ 0 h 9653"/>
                  <a:gd name="connsiteX0" fmla="*/ 0 w 10000"/>
                  <a:gd name="connsiteY0" fmla="*/ 0 h 10000"/>
                  <a:gd name="connsiteX1" fmla="*/ 10000 w 10000"/>
                  <a:gd name="connsiteY1" fmla="*/ 0 h 10000"/>
                  <a:gd name="connsiteX2" fmla="*/ 5975 w 10000"/>
                  <a:gd name="connsiteY2" fmla="*/ 9971 h 10000"/>
                  <a:gd name="connsiteX3" fmla="*/ 4114 w 10000"/>
                  <a:gd name="connsiteY3" fmla="*/ 10000 h 10000"/>
                  <a:gd name="connsiteX4" fmla="*/ 0 w 10000"/>
                  <a:gd name="connsiteY4" fmla="*/ 0 h 10000"/>
                  <a:gd name="connsiteX0" fmla="*/ 0 w 10000"/>
                  <a:gd name="connsiteY0" fmla="*/ 0 h 9971"/>
                  <a:gd name="connsiteX1" fmla="*/ 10000 w 10000"/>
                  <a:gd name="connsiteY1" fmla="*/ 0 h 9971"/>
                  <a:gd name="connsiteX2" fmla="*/ 5975 w 10000"/>
                  <a:gd name="connsiteY2" fmla="*/ 9971 h 9971"/>
                  <a:gd name="connsiteX3" fmla="*/ 3962 w 10000"/>
                  <a:gd name="connsiteY3" fmla="*/ 9770 h 9971"/>
                  <a:gd name="connsiteX4" fmla="*/ 0 w 10000"/>
                  <a:gd name="connsiteY4" fmla="*/ 0 h 9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971">
                    <a:moveTo>
                      <a:pt x="0" y="0"/>
                    </a:moveTo>
                    <a:lnTo>
                      <a:pt x="10000" y="0"/>
                    </a:lnTo>
                    <a:lnTo>
                      <a:pt x="5975" y="9971"/>
                    </a:lnTo>
                    <a:cubicBezTo>
                      <a:pt x="5310" y="8844"/>
                      <a:pt x="4582" y="9760"/>
                      <a:pt x="3962" y="9770"/>
                    </a:cubicBezTo>
                    <a:lnTo>
                      <a:pt x="0" y="0"/>
                    </a:lnTo>
                    <a:close/>
                  </a:path>
                </a:pathLst>
              </a:custGeom>
              <a:solidFill>
                <a:srgbClr val="7ABC32"/>
              </a:solidFill>
              <a:ln>
                <a:solidFill>
                  <a:schemeClr val="tx1">
                    <a:lumMod val="95000"/>
                    <a:lumOff val="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4" name="Rectangle 23"/>
              <p:cNvSpPr/>
              <p:nvPr/>
            </p:nvSpPr>
            <p:spPr>
              <a:xfrm>
                <a:off x="2197026" y="3417095"/>
                <a:ext cx="1077539" cy="707886"/>
              </a:xfrm>
              <a:prstGeom prst="rect">
                <a:avLst/>
              </a:prstGeom>
            </p:spPr>
            <p:txBody>
              <a:bodyPr wrap="none">
                <a:spAutoFit/>
              </a:bodyPr>
              <a:lstStyle/>
              <a:p>
                <a:r>
                  <a:rPr lang="en-US" sz="4000" b="1" dirty="0"/>
                  <a:t>98%</a:t>
                </a:r>
              </a:p>
            </p:txBody>
          </p:sp>
        </p:grpSp>
        <p:grpSp>
          <p:nvGrpSpPr>
            <p:cNvPr id="8" name="Group 7"/>
            <p:cNvGrpSpPr/>
            <p:nvPr/>
          </p:nvGrpSpPr>
          <p:grpSpPr>
            <a:xfrm>
              <a:off x="2985442" y="4169629"/>
              <a:ext cx="1715092" cy="990914"/>
              <a:chOff x="3039314" y="3385300"/>
              <a:chExt cx="1715092" cy="990914"/>
            </a:xfrm>
            <a:effectLst>
              <a:outerShdw blurRad="63500" sx="102000" sy="102000" algn="ctr" rotWithShape="0">
                <a:prstClr val="black">
                  <a:alpha val="40000"/>
                </a:prstClr>
              </a:outerShdw>
            </a:effectLst>
          </p:grpSpPr>
          <p:sp>
            <p:nvSpPr>
              <p:cNvPr id="13" name="Rectangle 12"/>
              <p:cNvSpPr/>
              <p:nvPr/>
            </p:nvSpPr>
            <p:spPr>
              <a:xfrm>
                <a:off x="4429125" y="3851850"/>
                <a:ext cx="269875" cy="502265"/>
              </a:xfrm>
              <a:prstGeom prst="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145916" y="3804473"/>
                <a:ext cx="1283209" cy="571741"/>
              </a:xfrm>
              <a:prstGeom prst="rect">
                <a:avLst/>
              </a:prstGeom>
              <a:solidFill>
                <a:schemeClr val="bg1">
                  <a:lumMod val="7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a:off x="3039314" y="3385300"/>
                <a:ext cx="1715092" cy="466550"/>
              </a:xfrm>
              <a:prstGeom prst="triangl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282720" y="3976572"/>
                <a:ext cx="279532" cy="22754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094663" y="3948275"/>
                <a:ext cx="279532" cy="427939"/>
              </a:xfrm>
              <a:prstGeom prst="rect">
                <a:avLst/>
              </a:prstGeom>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Plus 13"/>
              <p:cNvSpPr/>
              <p:nvPr/>
            </p:nvSpPr>
            <p:spPr>
              <a:xfrm>
                <a:off x="3733405" y="3531984"/>
                <a:ext cx="326909" cy="319866"/>
              </a:xfrm>
              <a:prstGeom prst="mathPlus">
                <a:avLst/>
              </a:prstGeom>
              <a:solidFill>
                <a:srgbClr val="C0000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699055" y="3976572"/>
                <a:ext cx="279532" cy="22754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rotWithShape="1">
              <a:blip r:embed="rId4">
                <a:clrChange>
                  <a:clrFrom>
                    <a:srgbClr val="FFFFFF"/>
                  </a:clrFrom>
                  <a:clrTo>
                    <a:srgbClr val="FFFFFF">
                      <a:alpha val="0"/>
                    </a:srgbClr>
                  </a:clrTo>
                </a:clrChange>
              </a:blip>
              <a:srcRect l="24829" t="55592" r="51733" b="7920"/>
              <a:stretch/>
            </p:blipFill>
            <p:spPr>
              <a:xfrm>
                <a:off x="4443154" y="4135041"/>
                <a:ext cx="227184" cy="195266"/>
              </a:xfrm>
              <a:prstGeom prst="rect">
                <a:avLst/>
              </a:prstGeom>
            </p:spPr>
          </p:pic>
        </p:grpSp>
        <p:grpSp>
          <p:nvGrpSpPr>
            <p:cNvPr id="9" name="Group 8"/>
            <p:cNvGrpSpPr/>
            <p:nvPr/>
          </p:nvGrpSpPr>
          <p:grpSpPr>
            <a:xfrm>
              <a:off x="1666423" y="5055352"/>
              <a:ext cx="1608142" cy="864212"/>
              <a:chOff x="1695663" y="5267563"/>
              <a:chExt cx="1608142" cy="864212"/>
            </a:xfrm>
          </p:grpSpPr>
          <p:pic>
            <p:nvPicPr>
              <p:cNvPr id="10" name="Picture 2" descr="https://upload.wikimedia.org/wikipedia/commons/thumb/d/d8/Person_icon_BLACK-01.svg/2000px-Person_icon_BLACK-01.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3435" y="5604994"/>
                <a:ext cx="660370" cy="5006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upload.wikimedia.org/wikipedia/commons/thumb/d/d8/Person_icon_BLACK-01.svg/2000px-Person_icon_BLACK-01.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95663" y="5267563"/>
                <a:ext cx="993099" cy="8642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ww.clker.com/cliparts/7/d/5/0/11954222701511602282woman_blake_eggemeyer_02.svg.hi.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47158" y="5311737"/>
                <a:ext cx="389933" cy="775966"/>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734005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97549"/>
            <a:ext cx="6123599" cy="677108"/>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2000" b="1" dirty="0" smtClean="0"/>
              <a:t>Towards in-country end-to-end data visibility</a:t>
            </a:r>
            <a:endParaRPr lang="en-US" sz="2000" b="1" dirty="0"/>
          </a:p>
        </p:txBody>
      </p:sp>
      <p:sp>
        <p:nvSpPr>
          <p:cNvPr id="4" name="Rectangle 3"/>
          <p:cNvSpPr/>
          <p:nvPr/>
        </p:nvSpPr>
        <p:spPr>
          <a:xfrm>
            <a:off x="0" y="1083959"/>
            <a:ext cx="3889013" cy="400110"/>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PELF Strategic Plan for Mozambique’s Supply Chain</a:t>
            </a:r>
            <a:endParaRPr lang="en-US" sz="1400" b="0" dirty="0"/>
          </a:p>
        </p:txBody>
      </p:sp>
      <p:sp>
        <p:nvSpPr>
          <p:cNvPr id="5" name="Rectangle 4"/>
          <p:cNvSpPr/>
          <p:nvPr/>
        </p:nvSpPr>
        <p:spPr>
          <a:xfrm>
            <a:off x="57395" y="1593371"/>
            <a:ext cx="8899036" cy="1251429"/>
          </a:xfrm>
          <a:prstGeom prst="rect">
            <a:avLst/>
          </a:prstGeom>
        </p:spPr>
        <p:txBody>
          <a:bodyPr wrap="square" lIns="0" tIns="0" rIns="0" bIns="0" numCol="2" spcCol="274320">
            <a:noAutofit/>
          </a:bodyPr>
          <a:lstStyle/>
          <a:p>
            <a:r>
              <a:rPr lang="en-US" b="1" dirty="0" smtClean="0">
                <a:solidFill>
                  <a:srgbClr val="7F7F7F"/>
                </a:solidFill>
              </a:rPr>
              <a:t>LMIS </a:t>
            </a:r>
            <a:r>
              <a:rPr lang="en-US" b="1" dirty="0">
                <a:solidFill>
                  <a:srgbClr val="7F7F7F"/>
                </a:solidFill>
              </a:rPr>
              <a:t>Objective: </a:t>
            </a:r>
            <a:r>
              <a:rPr lang="en-US" dirty="0">
                <a:solidFill>
                  <a:srgbClr val="7F7F7F"/>
                </a:solidFill>
              </a:rPr>
              <a:t>Stock levels, actual consumption and lost opportunities, losses and stock adjustments are swiftly and regularly reported at lower levels and are available</a:t>
            </a:r>
            <a:r>
              <a:rPr lang="en-US" dirty="0" smtClean="0">
                <a:solidFill>
                  <a:srgbClr val="7F7F7F"/>
                </a:solidFill>
              </a:rPr>
              <a:t>.</a:t>
            </a:r>
          </a:p>
          <a:p>
            <a:endParaRPr lang="en-US" dirty="0">
              <a:solidFill>
                <a:srgbClr val="7F7F7F"/>
              </a:solidFill>
            </a:endParaRPr>
          </a:p>
          <a:p>
            <a:endParaRPr lang="en-US" dirty="0" smtClean="0">
              <a:solidFill>
                <a:srgbClr val="7F7F7F"/>
              </a:solidFill>
            </a:endParaRPr>
          </a:p>
          <a:p>
            <a:endParaRPr lang="en-US" dirty="0">
              <a:solidFill>
                <a:srgbClr val="7F7F7F"/>
              </a:solidFill>
            </a:endParaRPr>
          </a:p>
          <a:p>
            <a:endParaRPr lang="en-US" dirty="0" smtClean="0">
              <a:solidFill>
                <a:srgbClr val="7F7F7F"/>
              </a:solidFill>
            </a:endParaRPr>
          </a:p>
          <a:p>
            <a:r>
              <a:rPr lang="en-US" b="1" dirty="0">
                <a:solidFill>
                  <a:srgbClr val="7F7F7F"/>
                </a:solidFill>
              </a:rPr>
              <a:t>MIS </a:t>
            </a:r>
            <a:r>
              <a:rPr lang="en-US" b="1" dirty="0" smtClean="0">
                <a:solidFill>
                  <a:srgbClr val="7F7F7F"/>
                </a:solidFill>
              </a:rPr>
              <a:t>Objective: </a:t>
            </a:r>
            <a:r>
              <a:rPr lang="en-US" dirty="0" smtClean="0">
                <a:solidFill>
                  <a:srgbClr val="7F7F7F"/>
                </a:solidFill>
              </a:rPr>
              <a:t>An </a:t>
            </a:r>
            <a:r>
              <a:rPr lang="en-US" dirty="0">
                <a:solidFill>
                  <a:srgbClr val="7F7F7F"/>
                </a:solidFill>
              </a:rPr>
              <a:t>information system that includes preparation of forecasts, procurement management, warehouse and stock management, order management, as well as financial management. The system  should enable the sharing and exchange of data between different components.</a:t>
            </a:r>
          </a:p>
          <a:p>
            <a:endParaRPr lang="en-US" dirty="0">
              <a:solidFill>
                <a:srgbClr val="7F7F7F"/>
              </a:solidFill>
            </a:endParaRPr>
          </a:p>
        </p:txBody>
      </p:sp>
      <p:sp>
        <p:nvSpPr>
          <p:cNvPr id="7" name="Rectangle 6"/>
          <p:cNvSpPr/>
          <p:nvPr/>
        </p:nvSpPr>
        <p:spPr>
          <a:xfrm>
            <a:off x="0" y="3269411"/>
            <a:ext cx="3818802" cy="615553"/>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CMAM Strategy for Logistics Information Systems</a:t>
            </a:r>
          </a:p>
          <a:p>
            <a:pPr algn="ctr"/>
            <a:r>
              <a:rPr lang="en-US" sz="1400" i="1" dirty="0" smtClean="0"/>
              <a:t>(Being developed by CMAM, with PSM TA)</a:t>
            </a:r>
            <a:endParaRPr lang="en-US" sz="1400" b="0" i="1" dirty="0"/>
          </a:p>
        </p:txBody>
      </p:sp>
      <p:sp>
        <p:nvSpPr>
          <p:cNvPr id="11" name="Rectangle 10"/>
          <p:cNvSpPr/>
          <p:nvPr/>
        </p:nvSpPr>
        <p:spPr>
          <a:xfrm>
            <a:off x="0" y="4992913"/>
            <a:ext cx="3199787" cy="615553"/>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Selection of one LMIS fo</a:t>
            </a:r>
            <a:r>
              <a:rPr lang="en-US" sz="1400" dirty="0" smtClean="0"/>
              <a:t>r health facilities</a:t>
            </a:r>
            <a:endParaRPr lang="en-US" sz="1400" b="0" dirty="0" smtClean="0"/>
          </a:p>
          <a:p>
            <a:pPr algn="ctr"/>
            <a:r>
              <a:rPr lang="en-US" sz="1400" i="1" dirty="0" smtClean="0"/>
              <a:t>(By CMAM, with PSM TA)</a:t>
            </a:r>
            <a:endParaRPr lang="en-US" sz="1400" b="0" i="1" dirty="0"/>
          </a:p>
        </p:txBody>
      </p:sp>
      <p:sp>
        <p:nvSpPr>
          <p:cNvPr id="12" name="Rectangle 11"/>
          <p:cNvSpPr/>
          <p:nvPr/>
        </p:nvSpPr>
        <p:spPr>
          <a:xfrm>
            <a:off x="3488348" y="4951237"/>
            <a:ext cx="8899036" cy="1251429"/>
          </a:xfrm>
          <a:prstGeom prst="rect">
            <a:avLst/>
          </a:prstGeom>
        </p:spPr>
        <p:txBody>
          <a:bodyPr wrap="square" lIns="0" tIns="0" rIns="0" bIns="0" numCol="2" spcCol="274320">
            <a:noAutofit/>
          </a:bodyPr>
          <a:lstStyle/>
          <a:p>
            <a:r>
              <a:rPr lang="en-US" b="1" dirty="0">
                <a:solidFill>
                  <a:srgbClr val="7F7F7F"/>
                </a:solidFill>
              </a:rPr>
              <a:t>Selection </a:t>
            </a:r>
            <a:r>
              <a:rPr lang="en-US" b="1" dirty="0" smtClean="0">
                <a:solidFill>
                  <a:srgbClr val="7F7F7F"/>
                </a:solidFill>
              </a:rPr>
              <a:t>criteria: </a:t>
            </a:r>
            <a:r>
              <a:rPr lang="en-US" dirty="0">
                <a:solidFill>
                  <a:srgbClr val="7F7F7F"/>
                </a:solidFill>
              </a:rPr>
              <a:t>transactional stock management, replicate CMAM procedures, operates on-off line, </a:t>
            </a:r>
            <a:r>
              <a:rPr lang="en-US" sz="2000" dirty="0">
                <a:solidFill>
                  <a:srgbClr val="7F7F7F"/>
                </a:solidFill>
              </a:rPr>
              <a:t>Open</a:t>
            </a:r>
            <a:r>
              <a:rPr lang="en-US" dirty="0">
                <a:solidFill>
                  <a:srgbClr val="7F7F7F"/>
                </a:solidFill>
              </a:rPr>
              <a:t> Source</a:t>
            </a:r>
          </a:p>
          <a:p>
            <a:endParaRPr lang="en-US" dirty="0">
              <a:solidFill>
                <a:srgbClr val="7F7F7F"/>
              </a:solidFill>
            </a:endParaRPr>
          </a:p>
          <a:p>
            <a:endParaRPr lang="en-US" dirty="0" smtClean="0">
              <a:solidFill>
                <a:srgbClr val="7F7F7F"/>
              </a:solidFill>
            </a:endParaRPr>
          </a:p>
          <a:p>
            <a:endParaRPr lang="en-US" dirty="0">
              <a:solidFill>
                <a:srgbClr val="7F7F7F"/>
              </a:solidFill>
            </a:endParaRPr>
          </a:p>
          <a:p>
            <a:endParaRPr lang="en-US" dirty="0" smtClean="0">
              <a:solidFill>
                <a:srgbClr val="7F7F7F"/>
              </a:solidFill>
            </a:endParaRPr>
          </a:p>
          <a:p>
            <a:endParaRPr lang="en-US" dirty="0">
              <a:solidFill>
                <a:srgbClr val="7F7F7F"/>
              </a:solidFill>
            </a:endParaRPr>
          </a:p>
        </p:txBody>
      </p:sp>
      <p:sp>
        <p:nvSpPr>
          <p:cNvPr id="3" name="TextBox 2"/>
          <p:cNvSpPr txBox="1"/>
          <p:nvPr/>
        </p:nvSpPr>
        <p:spPr>
          <a:xfrm>
            <a:off x="86825" y="3911794"/>
            <a:ext cx="8172205" cy="923330"/>
          </a:xfrm>
          <a:prstGeom prst="rect">
            <a:avLst/>
          </a:prstGeom>
          <a:noFill/>
        </p:spPr>
        <p:txBody>
          <a:bodyPr wrap="square" rtlCol="0">
            <a:spAutoFit/>
          </a:bodyPr>
          <a:lstStyle/>
          <a:p>
            <a:r>
              <a:rPr lang="en-US" dirty="0">
                <a:solidFill>
                  <a:schemeClr val="bg1">
                    <a:lumMod val="50000"/>
                  </a:schemeClr>
                </a:solidFill>
              </a:rPr>
              <a:t>MIS systems support evidence-based decision making that generates insights into supply chain performance and transforms reporting by ensuring seamless interoperability across appropriate systems. </a:t>
            </a:r>
          </a:p>
        </p:txBody>
      </p:sp>
    </p:spTree>
    <p:extLst>
      <p:ext uri="{BB962C8B-B14F-4D97-AF65-F5344CB8AC3E}">
        <p14:creationId xmlns:p14="http://schemas.microsoft.com/office/powerpoint/2010/main" val="773749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2484"/>
            <a:ext cx="7272568" cy="830997"/>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Proof of the Concept (Jan-Dec 2016)</a:t>
            </a:r>
            <a:endParaRPr lang="en-US" sz="3000" b="1" dirty="0"/>
          </a:p>
        </p:txBody>
      </p:sp>
      <p:sp>
        <p:nvSpPr>
          <p:cNvPr id="3" name="TextBox 2"/>
          <p:cNvSpPr txBox="1"/>
          <p:nvPr/>
        </p:nvSpPr>
        <p:spPr>
          <a:xfrm>
            <a:off x="6316831" y="2504691"/>
            <a:ext cx="4788144" cy="4710836"/>
          </a:xfrm>
          <a:prstGeom prst="rect">
            <a:avLst/>
          </a:prstGeom>
          <a:noFill/>
        </p:spPr>
        <p:txBody>
          <a:bodyPr wrap="square" lIns="0" tIns="0" rIns="0" bIns="0" numCol="2" spcCol="182880" rtlCol="0">
            <a:noAutofit/>
          </a:bodyPr>
          <a:lstStyle/>
          <a:p>
            <a:pPr marL="342900" indent="-342900">
              <a:buFont typeface="Arial" panose="020B0604020202020204" pitchFamily="34" charset="0"/>
              <a:buChar char="•"/>
            </a:pPr>
            <a:r>
              <a:rPr lang="en-US" sz="2400" baseline="30000" dirty="0" smtClean="0">
                <a:solidFill>
                  <a:schemeClr val="tx1">
                    <a:lumMod val="50000"/>
                    <a:lumOff val="50000"/>
                  </a:schemeClr>
                </a:solidFill>
              </a:rPr>
              <a:t>This </a:t>
            </a:r>
            <a:r>
              <a:rPr lang="en-US" sz="2400" baseline="30000" dirty="0">
                <a:solidFill>
                  <a:schemeClr val="tx1">
                    <a:lumMod val="50000"/>
                    <a:lumOff val="50000"/>
                  </a:schemeClr>
                </a:solidFill>
              </a:rPr>
              <a:t>work proved the concept for:</a:t>
            </a:r>
          </a:p>
          <a:p>
            <a:pPr marL="342900" indent="-342900">
              <a:buFont typeface="Arial" panose="020B0604020202020204" pitchFamily="34" charset="0"/>
              <a:buChar char="•"/>
            </a:pPr>
            <a:r>
              <a:rPr lang="en-US" sz="2400" baseline="30000" dirty="0">
                <a:solidFill>
                  <a:schemeClr val="tx1">
                    <a:lumMod val="50000"/>
                    <a:lumOff val="50000"/>
                  </a:schemeClr>
                </a:solidFill>
              </a:rPr>
              <a:t>Transactional stock-management tool </a:t>
            </a:r>
          </a:p>
          <a:p>
            <a:pPr marL="342900" indent="-342900">
              <a:buFont typeface="Arial" panose="020B0604020202020204" pitchFamily="34" charset="0"/>
              <a:buChar char="•"/>
            </a:pPr>
            <a:r>
              <a:rPr lang="en-US" sz="2400" baseline="30000" dirty="0">
                <a:solidFill>
                  <a:schemeClr val="tx1">
                    <a:lumMod val="50000"/>
                    <a:lumOff val="50000"/>
                  </a:schemeClr>
                </a:solidFill>
              </a:rPr>
              <a:t>Workflow contextualization from an Open Source system</a:t>
            </a:r>
          </a:p>
          <a:p>
            <a:pPr marL="342900" indent="-342900">
              <a:buFont typeface="Arial" panose="020B0604020202020204" pitchFamily="34" charset="0"/>
              <a:buChar char="•"/>
            </a:pPr>
            <a:r>
              <a:rPr lang="en-US" sz="2400" baseline="30000" dirty="0">
                <a:solidFill>
                  <a:schemeClr val="tx1">
                    <a:lumMod val="50000"/>
                    <a:lumOff val="50000"/>
                  </a:schemeClr>
                </a:solidFill>
              </a:rPr>
              <a:t>Health-facility level electronic LMIS solution</a:t>
            </a:r>
          </a:p>
          <a:p>
            <a:pPr marL="342900" indent="-342900">
              <a:buFont typeface="Arial" panose="020B0604020202020204" pitchFamily="34" charset="0"/>
              <a:buChar char="•"/>
            </a:pPr>
            <a:r>
              <a:rPr lang="en-US" sz="2400" baseline="30000" dirty="0">
                <a:solidFill>
                  <a:schemeClr val="tx1">
                    <a:lumMod val="50000"/>
                    <a:lumOff val="50000"/>
                  </a:schemeClr>
                </a:solidFill>
              </a:rPr>
              <a:t>User-accepted Android application on tablets</a:t>
            </a:r>
          </a:p>
          <a:p>
            <a:pPr marL="0" indent="0" rtl="0">
              <a:buFont typeface="Arial"/>
              <a:buNone/>
            </a:pPr>
            <a:endParaRPr lang="en-US" sz="2400" baseline="30000" dirty="0">
              <a:solidFill>
                <a:schemeClr val="tx1">
                  <a:lumMod val="50000"/>
                  <a:lumOff val="50000"/>
                </a:schemeClr>
              </a:solidFill>
            </a:endParaRPr>
          </a:p>
          <a:p>
            <a:pPr marL="0" indent="0" rtl="0">
              <a:buFont typeface="Arial"/>
              <a:buNone/>
            </a:pPr>
            <a:endParaRPr lang="en-US" sz="2000" dirty="0">
              <a:solidFill>
                <a:schemeClr val="tx1">
                  <a:lumMod val="50000"/>
                  <a:lumOff val="50000"/>
                </a:schemeClr>
              </a:solidFill>
            </a:endParaRPr>
          </a:p>
        </p:txBody>
      </p:sp>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7</a:t>
            </a:fld>
            <a:endParaRPr lang="en-US" dirty="0"/>
          </a:p>
        </p:txBody>
      </p:sp>
      <p:sp>
        <p:nvSpPr>
          <p:cNvPr id="25" name="Rectangle 24"/>
          <p:cNvSpPr/>
          <p:nvPr/>
        </p:nvSpPr>
        <p:spPr>
          <a:xfrm>
            <a:off x="0" y="1071500"/>
            <a:ext cx="5522410" cy="400110"/>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SIGLUS Logistic Management Information System for the Health Facilities</a:t>
            </a:r>
            <a:endParaRPr lang="en-US" sz="1400" b="0" dirty="0"/>
          </a:p>
        </p:txBody>
      </p:sp>
      <p:sp>
        <p:nvSpPr>
          <p:cNvPr id="26" name="TextBox 25"/>
          <p:cNvSpPr txBox="1"/>
          <p:nvPr/>
        </p:nvSpPr>
        <p:spPr>
          <a:xfrm>
            <a:off x="3859565" y="1670351"/>
            <a:ext cx="4689231" cy="769441"/>
          </a:xfrm>
          <a:prstGeom prst="rect">
            <a:avLst/>
          </a:prstGeom>
          <a:noFill/>
        </p:spPr>
        <p:txBody>
          <a:bodyPr wrap="square" rtlCol="0">
            <a:spAutoFit/>
          </a:bodyPr>
          <a:lstStyle/>
          <a:p>
            <a:r>
              <a:rPr lang="en-US" sz="2400" baseline="30000" dirty="0" smtClean="0">
                <a:solidFill>
                  <a:schemeClr val="tx1">
                    <a:lumMod val="50000"/>
                    <a:lumOff val="50000"/>
                  </a:schemeClr>
                </a:solidFill>
              </a:rPr>
              <a:t>Developed </a:t>
            </a:r>
            <a:r>
              <a:rPr lang="en-US" sz="2400" baseline="30000" dirty="0">
                <a:solidFill>
                  <a:schemeClr val="tx1">
                    <a:lumMod val="50000"/>
                    <a:lumOff val="50000"/>
                  </a:schemeClr>
                </a:solidFill>
              </a:rPr>
              <a:t>and piloted a mobile application for health facility using the </a:t>
            </a:r>
            <a:r>
              <a:rPr lang="en-US" sz="2400" baseline="30000" dirty="0" err="1">
                <a:solidFill>
                  <a:schemeClr val="tx1">
                    <a:lumMod val="50000"/>
                    <a:lumOff val="50000"/>
                  </a:schemeClr>
                </a:solidFill>
              </a:rPr>
              <a:t>OpenLMIS</a:t>
            </a:r>
            <a:r>
              <a:rPr lang="en-US" sz="2400" baseline="30000" dirty="0">
                <a:solidFill>
                  <a:schemeClr val="tx1">
                    <a:lumMod val="50000"/>
                    <a:lumOff val="50000"/>
                  </a:schemeClr>
                </a:solidFill>
              </a:rPr>
              <a:t> platform</a:t>
            </a:r>
          </a:p>
          <a:p>
            <a:pPr marL="342900" indent="-342900">
              <a:buFont typeface="Arial" panose="020B0604020202020204" pitchFamily="34" charset="0"/>
              <a:buChar char="•"/>
            </a:pPr>
            <a:endParaRPr lang="en-US" baseline="30000" dirty="0">
              <a:solidFill>
                <a:schemeClr val="tx1">
                  <a:lumMod val="50000"/>
                  <a:lumOff val="50000"/>
                </a:schemeClr>
              </a:solidFill>
            </a:endParaRPr>
          </a:p>
        </p:txBody>
      </p:sp>
      <p:grpSp>
        <p:nvGrpSpPr>
          <p:cNvPr id="27" name="Group 26"/>
          <p:cNvGrpSpPr/>
          <p:nvPr/>
        </p:nvGrpSpPr>
        <p:grpSpPr>
          <a:xfrm>
            <a:off x="115525" y="1549629"/>
            <a:ext cx="3209146" cy="4248472"/>
            <a:chOff x="1874578" y="1600448"/>
            <a:chExt cx="2772464" cy="3655689"/>
          </a:xfrm>
        </p:grpSpPr>
        <p:grpSp>
          <p:nvGrpSpPr>
            <p:cNvPr id="28" name="Group 27"/>
            <p:cNvGrpSpPr/>
            <p:nvPr/>
          </p:nvGrpSpPr>
          <p:grpSpPr>
            <a:xfrm>
              <a:off x="1874578" y="1600448"/>
              <a:ext cx="2772464" cy="3655689"/>
              <a:chOff x="2905124" y="1266062"/>
              <a:chExt cx="3333750" cy="4325875"/>
            </a:xfrm>
          </p:grpSpPr>
          <p:sp>
            <p:nvSpPr>
              <p:cNvPr id="30" name="Rounded Rectangle 84"/>
              <p:cNvSpPr/>
              <p:nvPr/>
            </p:nvSpPr>
            <p:spPr>
              <a:xfrm>
                <a:off x="2905124" y="1266062"/>
                <a:ext cx="3333750" cy="4325875"/>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nvGrpSpPr>
              <p:cNvPr id="31" name="Group 30"/>
              <p:cNvGrpSpPr/>
              <p:nvPr/>
            </p:nvGrpSpPr>
            <p:grpSpPr>
              <a:xfrm>
                <a:off x="4446940" y="5288001"/>
                <a:ext cx="237363" cy="234696"/>
                <a:chOff x="4446940" y="5280381"/>
                <a:chExt cx="237363" cy="234696"/>
              </a:xfrm>
            </p:grpSpPr>
            <p:sp>
              <p:nvSpPr>
                <p:cNvPr id="33" name="Oval 32"/>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lt1"/>
                    </a:solidFill>
                  </a:endParaRPr>
                </a:p>
              </p:txBody>
            </p:sp>
            <p:sp>
              <p:nvSpPr>
                <p:cNvPr id="34" name="Rounded Rectangle 89"/>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sp>
            <p:nvSpPr>
              <p:cNvPr id="32" name="Freeform 87"/>
              <p:cNvSpPr/>
              <p:nvPr/>
            </p:nvSpPr>
            <p:spPr>
              <a:xfrm>
                <a:off x="3918522" y="1289877"/>
                <a:ext cx="2296537" cy="2906437"/>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p>
            </p:txBody>
          </p:sp>
        </p:gr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0054" y="1773851"/>
              <a:ext cx="2296715" cy="3225437"/>
            </a:xfrm>
            <a:prstGeom prst="rect">
              <a:avLst/>
            </a:prstGeom>
            <a:ln>
              <a:solidFill>
                <a:schemeClr val="tx1"/>
              </a:solidFill>
            </a:ln>
          </p:spPr>
        </p:pic>
      </p:grpSp>
      <p:grpSp>
        <p:nvGrpSpPr>
          <p:cNvPr id="43" name="Group 42"/>
          <p:cNvGrpSpPr/>
          <p:nvPr/>
        </p:nvGrpSpPr>
        <p:grpSpPr>
          <a:xfrm>
            <a:off x="3496395" y="2414022"/>
            <a:ext cx="2516020" cy="3384079"/>
            <a:chOff x="3311780" y="1937826"/>
            <a:chExt cx="2516020" cy="3384079"/>
          </a:xfrm>
        </p:grpSpPr>
        <p:grpSp>
          <p:nvGrpSpPr>
            <p:cNvPr id="44" name="Group 43"/>
            <p:cNvGrpSpPr/>
            <p:nvPr/>
          </p:nvGrpSpPr>
          <p:grpSpPr>
            <a:xfrm>
              <a:off x="3311780" y="1937826"/>
              <a:ext cx="2516020" cy="3384079"/>
              <a:chOff x="7062622" y="1913442"/>
              <a:chExt cx="2335939" cy="3031116"/>
            </a:xfrm>
          </p:grpSpPr>
          <p:sp>
            <p:nvSpPr>
              <p:cNvPr id="49" name="Rounded Rectangle 73"/>
              <p:cNvSpPr/>
              <p:nvPr/>
            </p:nvSpPr>
            <p:spPr>
              <a:xfrm>
                <a:off x="7062622" y="1913442"/>
                <a:ext cx="2335939" cy="3031116"/>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sp>
            <p:nvSpPr>
              <p:cNvPr id="50" name="Rectangle 49"/>
              <p:cNvSpPr/>
              <p:nvPr/>
            </p:nvSpPr>
            <p:spPr>
              <a:xfrm>
                <a:off x="7306894" y="2168927"/>
                <a:ext cx="1874092" cy="25141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US" b="1" dirty="0">
                  <a:solidFill>
                    <a:prstClr val="white"/>
                  </a:solidFill>
                </a:endParaRPr>
              </a:p>
            </p:txBody>
          </p:sp>
          <p:grpSp>
            <p:nvGrpSpPr>
              <p:cNvPr id="51" name="Group 50"/>
              <p:cNvGrpSpPr/>
              <p:nvPr/>
            </p:nvGrpSpPr>
            <p:grpSpPr>
              <a:xfrm>
                <a:off x="8142964" y="4731591"/>
                <a:ext cx="166319" cy="164450"/>
                <a:chOff x="4446940" y="5280381"/>
                <a:chExt cx="237363" cy="234696"/>
              </a:xfrm>
            </p:grpSpPr>
            <p:sp>
              <p:nvSpPr>
                <p:cNvPr id="53" name="Oval 52"/>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lt1"/>
                    </a:solidFill>
                  </a:endParaRPr>
                </a:p>
              </p:txBody>
            </p:sp>
            <p:sp>
              <p:nvSpPr>
                <p:cNvPr id="54" name="Rounded Rectangle 91"/>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sp>
            <p:nvSpPr>
              <p:cNvPr id="52" name="Freeform 76"/>
              <p:cNvSpPr/>
              <p:nvPr/>
            </p:nvSpPr>
            <p:spPr>
              <a:xfrm>
                <a:off x="7772704" y="1930129"/>
                <a:ext cx="1609171" cy="2036523"/>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p>
            </p:txBody>
          </p:sp>
        </p:grpSp>
        <p:sp>
          <p:nvSpPr>
            <p:cNvPr id="45" name="Rectangle 44"/>
            <p:cNvSpPr/>
            <p:nvPr/>
          </p:nvSpPr>
          <p:spPr>
            <a:xfrm>
              <a:off x="3544626" y="2223061"/>
              <a:ext cx="2079082" cy="2862322"/>
            </a:xfrm>
            <a:prstGeom prst="rect">
              <a:avLst/>
            </a:prstGeom>
          </p:spPr>
          <p:txBody>
            <a:bodyPr wrap="square">
              <a:spAutoFit/>
            </a:bodyPr>
            <a:lstStyle/>
            <a:p>
              <a:r>
                <a:rPr lang="en-US" b="1" dirty="0"/>
                <a:t>Clinton Health Access Initiative </a:t>
              </a:r>
              <a:r>
                <a:rPr lang="en-US" dirty="0"/>
                <a:t>(CHAI)</a:t>
              </a:r>
            </a:p>
            <a:p>
              <a:endParaRPr lang="en-US" dirty="0"/>
            </a:p>
            <a:p>
              <a:r>
                <a:rPr lang="en-US" dirty="0"/>
                <a:t>Funded through </a:t>
              </a:r>
              <a:r>
                <a:rPr lang="en-US" b="1" dirty="0"/>
                <a:t>DFID</a:t>
              </a:r>
            </a:p>
            <a:p>
              <a:endParaRPr lang="en-US" b="1" dirty="0"/>
            </a:p>
            <a:p>
              <a:r>
                <a:rPr lang="en-US" dirty="0"/>
                <a:t>with technology partner</a:t>
              </a:r>
              <a:endParaRPr lang="en-US" b="1" dirty="0"/>
            </a:p>
            <a:p>
              <a:endParaRPr lang="en-US" dirty="0"/>
            </a:p>
          </p:txBody>
        </p:sp>
        <p:pic>
          <p:nvPicPr>
            <p:cNvPr id="46" name="Picture 45" descr="CHAI-logo-300dpi---low-res.jpg"/>
            <p:cNvPicPr>
              <a:picLocks noChangeAspect="1"/>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536178" y="2852889"/>
              <a:ext cx="719184" cy="384524"/>
            </a:xfrm>
            <a:prstGeom prst="rect">
              <a:avLst/>
            </a:prstGeom>
          </p:spPr>
        </p:pic>
        <p:pic>
          <p:nvPicPr>
            <p:cNvPr id="47" name="Picture 46"/>
            <p:cNvPicPr>
              <a:picLocks noChangeAspect="1"/>
            </p:cNvPicPr>
            <p:nvPr/>
          </p:nvPicPr>
          <p:blipFill>
            <a:blip r:embed="rId6">
              <a:clrChange>
                <a:clrFrom>
                  <a:srgbClr val="FFFFFF"/>
                </a:clrFrom>
                <a:clrTo>
                  <a:srgbClr val="FFFFFF">
                    <a:alpha val="0"/>
                  </a:srgbClr>
                </a:clrTo>
              </a:clrChange>
            </a:blip>
            <a:stretch>
              <a:fillRect/>
            </a:stretch>
          </p:blipFill>
          <p:spPr>
            <a:xfrm>
              <a:off x="4596255" y="3665484"/>
              <a:ext cx="478843" cy="499483"/>
            </a:xfrm>
            <a:prstGeom prst="rect">
              <a:avLst/>
            </a:prstGeom>
          </p:spPr>
        </p:pic>
        <p:pic>
          <p:nvPicPr>
            <p:cNvPr id="48" name="Picture 47"/>
            <p:cNvPicPr>
              <a:picLocks noChangeAspect="1"/>
            </p:cNvPicPr>
            <p:nvPr/>
          </p:nvPicPr>
          <p:blipFill>
            <a:blip r:embed="rId7"/>
            <a:stretch>
              <a:fillRect/>
            </a:stretch>
          </p:blipFill>
          <p:spPr>
            <a:xfrm>
              <a:off x="4239634" y="4776950"/>
              <a:ext cx="1275944" cy="196496"/>
            </a:xfrm>
            <a:prstGeom prst="rect">
              <a:avLst/>
            </a:prstGeom>
          </p:spPr>
        </p:pic>
      </p:grpSp>
    </p:spTree>
    <p:extLst>
      <p:ext uri="{BB962C8B-B14F-4D97-AF65-F5344CB8AC3E}">
        <p14:creationId xmlns:p14="http://schemas.microsoft.com/office/powerpoint/2010/main" val="1279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8</a:t>
            </a:fld>
            <a:endParaRPr lang="en-US" dirty="0"/>
          </a:p>
        </p:txBody>
      </p:sp>
      <p:pic>
        <p:nvPicPr>
          <p:cNvPr id="134" name="Picture 1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6889" y="584304"/>
            <a:ext cx="7614377" cy="5527930"/>
          </a:xfrm>
          <a:prstGeom prst="rect">
            <a:avLst/>
          </a:prstGeom>
        </p:spPr>
      </p:pic>
      <p:pic>
        <p:nvPicPr>
          <p:cNvPr id="135" name="Picture 1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889" y="584304"/>
            <a:ext cx="7614377" cy="5527930"/>
          </a:xfrm>
          <a:prstGeom prst="rect">
            <a:avLst/>
          </a:prstGeom>
        </p:spPr>
      </p:pic>
      <p:pic>
        <p:nvPicPr>
          <p:cNvPr id="136" name="Picture 1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6889" y="584304"/>
            <a:ext cx="7614377" cy="5527930"/>
          </a:xfrm>
          <a:prstGeom prst="rect">
            <a:avLst/>
          </a:prstGeom>
        </p:spPr>
      </p:pic>
      <p:pic>
        <p:nvPicPr>
          <p:cNvPr id="137" name="Picture 1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6889" y="584304"/>
            <a:ext cx="7614377" cy="5527930"/>
          </a:xfrm>
          <a:prstGeom prst="rect">
            <a:avLst/>
          </a:prstGeom>
        </p:spPr>
      </p:pic>
      <p:pic>
        <p:nvPicPr>
          <p:cNvPr id="138" name="Picture 1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6889" y="584304"/>
            <a:ext cx="7614377" cy="5527930"/>
          </a:xfrm>
          <a:prstGeom prst="rect">
            <a:avLst/>
          </a:prstGeom>
        </p:spPr>
      </p:pic>
      <p:pic>
        <p:nvPicPr>
          <p:cNvPr id="139" name="Picture 13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6889" y="584304"/>
            <a:ext cx="7614377" cy="5527930"/>
          </a:xfrm>
          <a:prstGeom prst="rect">
            <a:avLst/>
          </a:prstGeom>
        </p:spPr>
      </p:pic>
      <p:pic>
        <p:nvPicPr>
          <p:cNvPr id="140" name="Picture 1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00192" y="421294"/>
            <a:ext cx="7614377" cy="5527930"/>
          </a:xfrm>
          <a:prstGeom prst="rect">
            <a:avLst/>
          </a:prstGeom>
          <a:effectLst>
            <a:glow rad="63500">
              <a:schemeClr val="accent1">
                <a:satMod val="175000"/>
                <a:alpha val="40000"/>
              </a:schemeClr>
            </a:glow>
          </a:effectLst>
        </p:spPr>
      </p:pic>
      <p:grpSp>
        <p:nvGrpSpPr>
          <p:cNvPr id="141" name="Group 140"/>
          <p:cNvGrpSpPr/>
          <p:nvPr/>
        </p:nvGrpSpPr>
        <p:grpSpPr>
          <a:xfrm>
            <a:off x="1051423" y="4760768"/>
            <a:ext cx="3221983" cy="960204"/>
            <a:chOff x="1043608" y="5085184"/>
            <a:chExt cx="3221983" cy="960204"/>
          </a:xfrm>
        </p:grpSpPr>
        <p:cxnSp>
          <p:nvCxnSpPr>
            <p:cNvPr id="142" name="Straight Arrow Connector 141"/>
            <p:cNvCxnSpPr>
              <a:cxnSpLocks/>
              <a:endCxn id="143" idx="1"/>
            </p:cNvCxnSpPr>
            <p:nvPr/>
          </p:nvCxnSpPr>
          <p:spPr>
            <a:xfrm>
              <a:off x="1043608" y="5085184"/>
              <a:ext cx="1063922" cy="498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3" name="TextBox 142"/>
            <p:cNvSpPr txBox="1"/>
            <p:nvPr/>
          </p:nvSpPr>
          <p:spPr>
            <a:xfrm>
              <a:off x="2107530" y="5122058"/>
              <a:ext cx="2158061" cy="923330"/>
            </a:xfrm>
            <a:prstGeom prst="rect">
              <a:avLst/>
            </a:prstGeom>
            <a:noFill/>
          </p:spPr>
          <p:txBody>
            <a:bodyPr wrap="square" rtlCol="0">
              <a:spAutoFit/>
            </a:bodyPr>
            <a:lstStyle/>
            <a:p>
              <a:r>
                <a:rPr lang="en-US" dirty="0">
                  <a:solidFill>
                    <a:schemeClr val="accent1">
                      <a:lumMod val="75000"/>
                    </a:schemeClr>
                  </a:solidFill>
                </a:rPr>
                <a:t>Maputo Province </a:t>
              </a:r>
            </a:p>
            <a:p>
              <a:r>
                <a:rPr lang="en-US" dirty="0" err="1">
                  <a:solidFill>
                    <a:schemeClr val="accent1">
                      <a:lumMod val="75000"/>
                    </a:schemeClr>
                  </a:solidFill>
                </a:rPr>
                <a:t>Marracuene</a:t>
              </a:r>
              <a:r>
                <a:rPr lang="en-US" dirty="0">
                  <a:solidFill>
                    <a:schemeClr val="accent1">
                      <a:lumMod val="75000"/>
                    </a:schemeClr>
                  </a:solidFill>
                </a:rPr>
                <a:t> </a:t>
              </a:r>
            </a:p>
            <a:p>
              <a:r>
                <a:rPr lang="en-US" dirty="0">
                  <a:solidFill>
                    <a:schemeClr val="accent1">
                      <a:lumMod val="75000"/>
                    </a:schemeClr>
                  </a:solidFill>
                </a:rPr>
                <a:t>Dec-2015</a:t>
              </a:r>
            </a:p>
          </p:txBody>
        </p:sp>
      </p:grpSp>
      <p:grpSp>
        <p:nvGrpSpPr>
          <p:cNvPr id="144" name="Group 143"/>
          <p:cNvGrpSpPr/>
          <p:nvPr/>
        </p:nvGrpSpPr>
        <p:grpSpPr>
          <a:xfrm>
            <a:off x="763391" y="5053579"/>
            <a:ext cx="3585273" cy="1294267"/>
            <a:chOff x="680318" y="4751121"/>
            <a:chExt cx="3585273" cy="1294267"/>
          </a:xfrm>
        </p:grpSpPr>
        <p:cxnSp>
          <p:nvCxnSpPr>
            <p:cNvPr id="145" name="Straight Arrow Connector 144"/>
            <p:cNvCxnSpPr>
              <a:cxnSpLocks/>
              <a:endCxn id="146" idx="1"/>
            </p:cNvCxnSpPr>
            <p:nvPr/>
          </p:nvCxnSpPr>
          <p:spPr>
            <a:xfrm>
              <a:off x="680318" y="4751121"/>
              <a:ext cx="1427212" cy="8326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2107530" y="5122058"/>
              <a:ext cx="2158061" cy="923330"/>
            </a:xfrm>
            <a:prstGeom prst="rect">
              <a:avLst/>
            </a:prstGeom>
            <a:noFill/>
          </p:spPr>
          <p:txBody>
            <a:bodyPr wrap="square" rtlCol="0">
              <a:spAutoFit/>
            </a:bodyPr>
            <a:lstStyle/>
            <a:p>
              <a:r>
                <a:rPr lang="en-US" dirty="0">
                  <a:solidFill>
                    <a:schemeClr val="accent1">
                      <a:lumMod val="75000"/>
                    </a:schemeClr>
                  </a:solidFill>
                </a:rPr>
                <a:t>Maputo Province </a:t>
              </a:r>
            </a:p>
            <a:p>
              <a:r>
                <a:rPr lang="en-US" dirty="0" err="1">
                  <a:solidFill>
                    <a:schemeClr val="accent1">
                      <a:lumMod val="75000"/>
                    </a:schemeClr>
                  </a:solidFill>
                </a:rPr>
                <a:t>Moamba</a:t>
              </a:r>
              <a:r>
                <a:rPr lang="en-US" dirty="0">
                  <a:solidFill>
                    <a:schemeClr val="accent1">
                      <a:lumMod val="75000"/>
                    </a:schemeClr>
                  </a:solidFill>
                </a:rPr>
                <a:t> &amp; </a:t>
              </a:r>
              <a:r>
                <a:rPr lang="en-US" dirty="0" err="1">
                  <a:solidFill>
                    <a:schemeClr val="accent1">
                      <a:lumMod val="75000"/>
                    </a:schemeClr>
                  </a:solidFill>
                </a:rPr>
                <a:t>Boane</a:t>
              </a:r>
              <a:endParaRPr lang="en-US" dirty="0">
                <a:solidFill>
                  <a:schemeClr val="accent1">
                    <a:lumMod val="75000"/>
                  </a:schemeClr>
                </a:solidFill>
              </a:endParaRPr>
            </a:p>
            <a:p>
              <a:r>
                <a:rPr lang="en-US" dirty="0">
                  <a:solidFill>
                    <a:schemeClr val="accent1">
                      <a:lumMod val="75000"/>
                    </a:schemeClr>
                  </a:solidFill>
                </a:rPr>
                <a:t>Dec-2016</a:t>
              </a:r>
            </a:p>
          </p:txBody>
        </p:sp>
      </p:grpSp>
      <p:grpSp>
        <p:nvGrpSpPr>
          <p:cNvPr id="147" name="Group 146"/>
          <p:cNvGrpSpPr/>
          <p:nvPr/>
        </p:nvGrpSpPr>
        <p:grpSpPr>
          <a:xfrm>
            <a:off x="2059534" y="3032577"/>
            <a:ext cx="2925111" cy="2632099"/>
            <a:chOff x="584192" y="5152862"/>
            <a:chExt cx="3585273" cy="1112289"/>
          </a:xfrm>
        </p:grpSpPr>
        <p:cxnSp>
          <p:nvCxnSpPr>
            <p:cNvPr id="148" name="Straight Arrow Connector 147"/>
            <p:cNvCxnSpPr>
              <a:cxnSpLocks/>
            </p:cNvCxnSpPr>
            <p:nvPr/>
          </p:nvCxnSpPr>
          <p:spPr>
            <a:xfrm>
              <a:off x="584192" y="5152862"/>
              <a:ext cx="1147373" cy="3709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1290268" y="5523797"/>
              <a:ext cx="2879197" cy="741354"/>
            </a:xfrm>
            <a:prstGeom prst="rect">
              <a:avLst/>
            </a:prstGeom>
            <a:noFill/>
          </p:spPr>
          <p:txBody>
            <a:bodyPr wrap="square" rtlCol="0">
              <a:spAutoFit/>
            </a:bodyPr>
            <a:lstStyle/>
            <a:p>
              <a:r>
                <a:rPr lang="en-US" dirty="0">
                  <a:solidFill>
                    <a:schemeClr val="accent1">
                      <a:lumMod val="75000"/>
                    </a:schemeClr>
                  </a:solidFill>
                </a:rPr>
                <a:t>Inhambane Province </a:t>
              </a:r>
            </a:p>
            <a:p>
              <a:r>
                <a:rPr lang="pt-BR" dirty="0">
                  <a:solidFill>
                    <a:schemeClr val="accent1">
                      <a:lumMod val="75000"/>
                    </a:schemeClr>
                  </a:solidFill>
                </a:rPr>
                <a:t>Vilankulo </a:t>
              </a:r>
            </a:p>
            <a:p>
              <a:r>
                <a:rPr lang="pt-BR" dirty="0">
                  <a:solidFill>
                    <a:schemeClr val="accent1">
                      <a:lumMod val="75000"/>
                    </a:schemeClr>
                  </a:solidFill>
                </a:rPr>
                <a:t>Mabote</a:t>
              </a:r>
            </a:p>
            <a:p>
              <a:r>
                <a:rPr lang="pt-BR" dirty="0">
                  <a:solidFill>
                    <a:schemeClr val="accent1">
                      <a:lumMod val="75000"/>
                    </a:schemeClr>
                  </a:solidFill>
                </a:rPr>
                <a:t>Inhassoro </a:t>
              </a:r>
            </a:p>
            <a:p>
              <a:r>
                <a:rPr lang="pt-BR" dirty="0">
                  <a:solidFill>
                    <a:schemeClr val="accent1">
                      <a:lumMod val="75000"/>
                    </a:schemeClr>
                  </a:solidFill>
                </a:rPr>
                <a:t>Govuro</a:t>
              </a:r>
            </a:p>
            <a:p>
              <a:r>
                <a:rPr lang="en-US" dirty="0">
                  <a:solidFill>
                    <a:schemeClr val="accent1">
                      <a:lumMod val="75000"/>
                    </a:schemeClr>
                  </a:solidFill>
                </a:rPr>
                <a:t>May-2017</a:t>
              </a:r>
            </a:p>
          </p:txBody>
        </p:sp>
      </p:grpSp>
      <p:grpSp>
        <p:nvGrpSpPr>
          <p:cNvPr id="150" name="Group 149"/>
          <p:cNvGrpSpPr/>
          <p:nvPr/>
        </p:nvGrpSpPr>
        <p:grpSpPr>
          <a:xfrm>
            <a:off x="2851623" y="1664985"/>
            <a:ext cx="1822831" cy="1873467"/>
            <a:chOff x="462232" y="5186205"/>
            <a:chExt cx="3087334" cy="860742"/>
          </a:xfrm>
        </p:grpSpPr>
        <p:cxnSp>
          <p:nvCxnSpPr>
            <p:cNvPr id="151" name="Straight Arrow Connector 150"/>
            <p:cNvCxnSpPr>
              <a:cxnSpLocks/>
              <a:endCxn id="152" idx="1"/>
            </p:cNvCxnSpPr>
            <p:nvPr/>
          </p:nvCxnSpPr>
          <p:spPr>
            <a:xfrm>
              <a:off x="462232" y="5186205"/>
              <a:ext cx="208137" cy="521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2" name="TextBox 151"/>
            <p:cNvSpPr txBox="1"/>
            <p:nvPr/>
          </p:nvSpPr>
          <p:spPr>
            <a:xfrm>
              <a:off x="670369" y="5368206"/>
              <a:ext cx="2879197" cy="678741"/>
            </a:xfrm>
            <a:prstGeom prst="rect">
              <a:avLst/>
            </a:prstGeom>
            <a:noFill/>
          </p:spPr>
          <p:txBody>
            <a:bodyPr wrap="square" rtlCol="0">
              <a:spAutoFit/>
            </a:bodyPr>
            <a:lstStyle/>
            <a:p>
              <a:r>
                <a:rPr lang="en-US" dirty="0">
                  <a:solidFill>
                    <a:schemeClr val="accent1">
                      <a:lumMod val="75000"/>
                    </a:schemeClr>
                  </a:solidFill>
                </a:rPr>
                <a:t>Zambezia Province </a:t>
              </a:r>
            </a:p>
            <a:p>
              <a:r>
                <a:rPr lang="en-US" dirty="0" err="1">
                  <a:solidFill>
                    <a:schemeClr val="accent1">
                      <a:lumMod val="75000"/>
                    </a:schemeClr>
                  </a:solidFill>
                </a:rPr>
                <a:t>Nicoadala</a:t>
              </a:r>
              <a:endParaRPr lang="en-US" dirty="0">
                <a:solidFill>
                  <a:schemeClr val="accent1">
                    <a:lumMod val="75000"/>
                  </a:schemeClr>
                </a:solidFill>
              </a:endParaRPr>
            </a:p>
            <a:p>
              <a:r>
                <a:rPr lang="en-US" dirty="0" err="1">
                  <a:solidFill>
                    <a:schemeClr val="accent1">
                      <a:lumMod val="75000"/>
                    </a:schemeClr>
                  </a:solidFill>
                </a:rPr>
                <a:t>Mocuba</a:t>
              </a:r>
              <a:endParaRPr lang="en-US" dirty="0">
                <a:solidFill>
                  <a:schemeClr val="accent1">
                    <a:lumMod val="75000"/>
                  </a:schemeClr>
                </a:solidFill>
              </a:endParaRPr>
            </a:p>
            <a:p>
              <a:r>
                <a:rPr lang="en-US" dirty="0">
                  <a:solidFill>
                    <a:schemeClr val="accent1">
                      <a:lumMod val="75000"/>
                    </a:schemeClr>
                  </a:solidFill>
                </a:rPr>
                <a:t>May-2017</a:t>
              </a:r>
            </a:p>
          </p:txBody>
        </p:sp>
      </p:grpSp>
      <p:grpSp>
        <p:nvGrpSpPr>
          <p:cNvPr id="153" name="Group 152"/>
          <p:cNvGrpSpPr/>
          <p:nvPr/>
        </p:nvGrpSpPr>
        <p:grpSpPr>
          <a:xfrm>
            <a:off x="1591090" y="4488634"/>
            <a:ext cx="2925111" cy="1801104"/>
            <a:chOff x="584192" y="5152862"/>
            <a:chExt cx="3585273" cy="761122"/>
          </a:xfrm>
          <a:solidFill>
            <a:schemeClr val="bg1">
              <a:lumMod val="95000"/>
            </a:schemeClr>
          </a:solidFill>
        </p:grpSpPr>
        <p:cxnSp>
          <p:nvCxnSpPr>
            <p:cNvPr id="154" name="Straight Arrow Connector 153"/>
            <p:cNvCxnSpPr>
              <a:cxnSpLocks/>
            </p:cNvCxnSpPr>
            <p:nvPr/>
          </p:nvCxnSpPr>
          <p:spPr>
            <a:xfrm>
              <a:off x="584192" y="5152862"/>
              <a:ext cx="1147373" cy="370935"/>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sp>
          <p:nvSpPr>
            <p:cNvPr id="155" name="TextBox 154"/>
            <p:cNvSpPr txBox="1"/>
            <p:nvPr/>
          </p:nvSpPr>
          <p:spPr>
            <a:xfrm>
              <a:off x="1290268" y="5523797"/>
              <a:ext cx="2879197" cy="390187"/>
            </a:xfrm>
            <a:prstGeom prst="rect">
              <a:avLst/>
            </a:prstGeom>
            <a:noFill/>
          </p:spPr>
          <p:txBody>
            <a:bodyPr wrap="square" rtlCol="0">
              <a:spAutoFit/>
            </a:bodyPr>
            <a:lstStyle/>
            <a:p>
              <a:r>
                <a:rPr lang="en-US" dirty="0">
                  <a:solidFill>
                    <a:schemeClr val="accent1">
                      <a:lumMod val="75000"/>
                    </a:schemeClr>
                  </a:solidFill>
                </a:rPr>
                <a:t>Gaza Province </a:t>
              </a:r>
            </a:p>
            <a:p>
              <a:r>
                <a:rPr lang="en-US" dirty="0">
                  <a:solidFill>
                    <a:schemeClr val="accent1">
                      <a:lumMod val="75000"/>
                    </a:schemeClr>
                  </a:solidFill>
                </a:rPr>
                <a:t>Limpopo</a:t>
              </a:r>
            </a:p>
            <a:p>
              <a:r>
                <a:rPr lang="en-US" dirty="0">
                  <a:solidFill>
                    <a:schemeClr val="accent1">
                      <a:lumMod val="75000"/>
                    </a:schemeClr>
                  </a:solidFill>
                </a:rPr>
                <a:t>Jun-2017</a:t>
              </a:r>
            </a:p>
          </p:txBody>
        </p:sp>
      </p:grpSp>
      <p:grpSp>
        <p:nvGrpSpPr>
          <p:cNvPr id="156" name="Group 155"/>
          <p:cNvGrpSpPr/>
          <p:nvPr/>
        </p:nvGrpSpPr>
        <p:grpSpPr>
          <a:xfrm>
            <a:off x="1984354" y="1273725"/>
            <a:ext cx="3209970" cy="2347485"/>
            <a:chOff x="235044" y="4921969"/>
            <a:chExt cx="3934421" cy="992015"/>
          </a:xfrm>
          <a:solidFill>
            <a:schemeClr val="bg1">
              <a:lumMod val="95000"/>
            </a:schemeClr>
          </a:solidFill>
        </p:grpSpPr>
        <p:cxnSp>
          <p:nvCxnSpPr>
            <p:cNvPr id="157" name="Straight Arrow Connector 156"/>
            <p:cNvCxnSpPr>
              <a:cxnSpLocks/>
            </p:cNvCxnSpPr>
            <p:nvPr/>
          </p:nvCxnSpPr>
          <p:spPr>
            <a:xfrm>
              <a:off x="235044" y="4921969"/>
              <a:ext cx="1496521" cy="601828"/>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1290268" y="5523797"/>
              <a:ext cx="2879197" cy="390187"/>
            </a:xfrm>
            <a:prstGeom prst="rect">
              <a:avLst/>
            </a:prstGeom>
            <a:noFill/>
          </p:spPr>
          <p:txBody>
            <a:bodyPr wrap="square" rtlCol="0">
              <a:spAutoFit/>
            </a:bodyPr>
            <a:lstStyle/>
            <a:p>
              <a:r>
                <a:rPr lang="en-US" dirty="0">
                  <a:solidFill>
                    <a:schemeClr val="accent1">
                      <a:lumMod val="75000"/>
                    </a:schemeClr>
                  </a:solidFill>
                </a:rPr>
                <a:t>Tete Province </a:t>
              </a:r>
            </a:p>
            <a:p>
              <a:r>
                <a:rPr lang="en-US" dirty="0" err="1">
                  <a:solidFill>
                    <a:schemeClr val="accent1">
                      <a:lumMod val="75000"/>
                    </a:schemeClr>
                  </a:solidFill>
                </a:rPr>
                <a:t>Angónia</a:t>
              </a:r>
              <a:endParaRPr lang="en-US" dirty="0">
                <a:solidFill>
                  <a:schemeClr val="accent1">
                    <a:lumMod val="75000"/>
                  </a:schemeClr>
                </a:solidFill>
              </a:endParaRPr>
            </a:p>
            <a:p>
              <a:r>
                <a:rPr lang="en-US" dirty="0">
                  <a:solidFill>
                    <a:schemeClr val="accent1">
                      <a:lumMod val="75000"/>
                    </a:schemeClr>
                  </a:solidFill>
                </a:rPr>
                <a:t>Jul-2017</a:t>
              </a:r>
            </a:p>
          </p:txBody>
        </p:sp>
      </p:grpSp>
      <p:grpSp>
        <p:nvGrpSpPr>
          <p:cNvPr id="159" name="Group 158"/>
          <p:cNvGrpSpPr/>
          <p:nvPr/>
        </p:nvGrpSpPr>
        <p:grpSpPr>
          <a:xfrm>
            <a:off x="3123859" y="1761145"/>
            <a:ext cx="1822831" cy="1873467"/>
            <a:chOff x="462232" y="5186205"/>
            <a:chExt cx="3087334" cy="860742"/>
          </a:xfrm>
        </p:grpSpPr>
        <p:cxnSp>
          <p:nvCxnSpPr>
            <p:cNvPr id="160" name="Straight Arrow Connector 159"/>
            <p:cNvCxnSpPr>
              <a:cxnSpLocks/>
              <a:endCxn id="161" idx="1"/>
            </p:cNvCxnSpPr>
            <p:nvPr/>
          </p:nvCxnSpPr>
          <p:spPr>
            <a:xfrm>
              <a:off x="462232" y="5186205"/>
              <a:ext cx="208137" cy="521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670369" y="5368206"/>
              <a:ext cx="2879197" cy="678741"/>
            </a:xfrm>
            <a:prstGeom prst="rect">
              <a:avLst/>
            </a:prstGeom>
            <a:noFill/>
          </p:spPr>
          <p:txBody>
            <a:bodyPr wrap="square" rtlCol="0">
              <a:spAutoFit/>
            </a:bodyPr>
            <a:lstStyle/>
            <a:p>
              <a:r>
                <a:rPr lang="en-US" dirty="0">
                  <a:solidFill>
                    <a:schemeClr val="accent1">
                      <a:lumMod val="75000"/>
                    </a:schemeClr>
                  </a:solidFill>
                </a:rPr>
                <a:t>Zambezia Province </a:t>
              </a:r>
            </a:p>
            <a:p>
              <a:r>
                <a:rPr lang="en-US" dirty="0">
                  <a:solidFill>
                    <a:schemeClr val="accent1">
                      <a:lumMod val="75000"/>
                    </a:schemeClr>
                  </a:solidFill>
                </a:rPr>
                <a:t>Quelimane</a:t>
              </a:r>
            </a:p>
            <a:p>
              <a:r>
                <a:rPr lang="en-US" dirty="0" err="1">
                  <a:solidFill>
                    <a:schemeClr val="accent1">
                      <a:lumMod val="75000"/>
                    </a:schemeClr>
                  </a:solidFill>
                </a:rPr>
                <a:t>Namacurra</a:t>
              </a:r>
              <a:endParaRPr lang="en-US" dirty="0">
                <a:solidFill>
                  <a:schemeClr val="accent1">
                    <a:lumMod val="75000"/>
                  </a:schemeClr>
                </a:solidFill>
              </a:endParaRPr>
            </a:p>
            <a:p>
              <a:r>
                <a:rPr lang="en-US" dirty="0">
                  <a:solidFill>
                    <a:schemeClr val="accent1">
                      <a:lumMod val="75000"/>
                    </a:schemeClr>
                  </a:solidFill>
                </a:rPr>
                <a:t>Jul-2017</a:t>
              </a:r>
            </a:p>
          </p:txBody>
        </p:sp>
      </p:grpSp>
      <p:pic>
        <p:nvPicPr>
          <p:cNvPr id="162" name="Picture 161"/>
          <p:cNvPicPr>
            <a:picLocks noChangeAspect="1"/>
          </p:cNvPicPr>
          <p:nvPr/>
        </p:nvPicPr>
        <p:blipFill>
          <a:blip r:embed="rId9"/>
          <a:stretch>
            <a:fillRect/>
          </a:stretch>
        </p:blipFill>
        <p:spPr>
          <a:xfrm>
            <a:off x="4894925" y="6007332"/>
            <a:ext cx="1019260" cy="485543"/>
          </a:xfrm>
          <a:prstGeom prst="rect">
            <a:avLst/>
          </a:prstGeom>
          <a:effectLst>
            <a:glow rad="63500">
              <a:schemeClr val="accent5">
                <a:satMod val="175000"/>
                <a:alpha val="25000"/>
              </a:schemeClr>
            </a:glow>
            <a:softEdge rad="12700"/>
          </a:effectLst>
        </p:spPr>
      </p:pic>
      <p:pic>
        <p:nvPicPr>
          <p:cNvPr id="163" name="Picture 2" descr="http://cdn.msf.org/sites/msf.org/files/styles/teaser_block/public/msf_international_logo_colour_cmyk_0.jpg?itok=tD-5H-Py"/>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16523" y="6105720"/>
            <a:ext cx="637928" cy="368035"/>
          </a:xfrm>
          <a:prstGeom prst="rect">
            <a:avLst/>
          </a:prstGeom>
          <a:effectLst>
            <a:glow rad="63500">
              <a:schemeClr val="accent5">
                <a:satMod val="175000"/>
                <a:alpha val="25000"/>
              </a:schemeClr>
            </a:glow>
            <a:softEdge rad="12700"/>
          </a:effectLst>
          <a:extLst>
            <a:ext uri="{909E8E84-426E-40DD-AFC4-6F175D3DCCD1}">
              <a14:hiddenFill xmlns:a14="http://schemas.microsoft.com/office/drawing/2010/main">
                <a:solidFill>
                  <a:srgbClr val="FFFFFF"/>
                </a:solidFill>
              </a14:hiddenFill>
            </a:ext>
          </a:extLst>
        </p:spPr>
      </p:pic>
      <p:pic>
        <p:nvPicPr>
          <p:cNvPr id="164" name="Picture 4" descr="Image result for UNICEF 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53283" y="6095761"/>
            <a:ext cx="1080120" cy="365666"/>
          </a:xfrm>
          <a:prstGeom prst="rect">
            <a:avLst/>
          </a:prstGeom>
          <a:solidFill>
            <a:schemeClr val="bg1"/>
          </a:solidFill>
          <a:effectLst>
            <a:glow rad="63500">
              <a:schemeClr val="accent5">
                <a:satMod val="175000"/>
                <a:alpha val="25000"/>
              </a:schemeClr>
            </a:glow>
            <a:softEdge rad="12700"/>
          </a:effectLst>
        </p:spPr>
      </p:pic>
      <p:pic>
        <p:nvPicPr>
          <p:cNvPr id="165" name="Picture 164"/>
          <p:cNvPicPr>
            <a:picLocks noChangeAspect="1"/>
          </p:cNvPicPr>
          <p:nvPr/>
        </p:nvPicPr>
        <p:blipFill>
          <a:blip r:embed="rId12"/>
          <a:stretch>
            <a:fillRect/>
          </a:stretch>
        </p:blipFill>
        <p:spPr>
          <a:xfrm>
            <a:off x="8332235" y="5756396"/>
            <a:ext cx="677635" cy="727327"/>
          </a:xfrm>
          <a:prstGeom prst="rect">
            <a:avLst/>
          </a:prstGeom>
          <a:solidFill>
            <a:schemeClr val="bg1"/>
          </a:solidFill>
          <a:effectLst>
            <a:glow rad="63500">
              <a:schemeClr val="accent5">
                <a:satMod val="175000"/>
                <a:alpha val="25000"/>
              </a:schemeClr>
            </a:glow>
            <a:softEdge rad="12700"/>
          </a:effectLst>
        </p:spPr>
      </p:pic>
      <p:sp>
        <p:nvSpPr>
          <p:cNvPr id="166" name="Rectangle 165"/>
          <p:cNvSpPr/>
          <p:nvPr/>
        </p:nvSpPr>
        <p:spPr>
          <a:xfrm>
            <a:off x="0" y="32013"/>
            <a:ext cx="4849533" cy="615553"/>
          </a:xfrm>
          <a:prstGeom prst="rect">
            <a:avLst/>
          </a:prstGeom>
          <a:blipFill rotWithShape="1">
            <a:blip r:embed="rId13"/>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1600" b="1" dirty="0" smtClean="0"/>
              <a:t>Moving from Concept to Scale (from 2017)</a:t>
            </a:r>
            <a:endParaRPr lang="en-US" sz="1600" b="1" dirty="0"/>
          </a:p>
        </p:txBody>
      </p:sp>
      <p:sp>
        <p:nvSpPr>
          <p:cNvPr id="167" name="Rectangle 166"/>
          <p:cNvSpPr/>
          <p:nvPr/>
        </p:nvSpPr>
        <p:spPr>
          <a:xfrm>
            <a:off x="5032253" y="729945"/>
            <a:ext cx="4011305" cy="4280092"/>
          </a:xfrm>
          <a:prstGeom prst="rect">
            <a:avLst/>
          </a:prstGeom>
        </p:spPr>
        <p:txBody>
          <a:bodyPr wrap="square" lIns="0" tIns="0" rIns="0" bIns="0">
            <a:noAutofit/>
          </a:bodyPr>
          <a:lstStyle/>
          <a:p>
            <a:r>
              <a:rPr lang="en-US" sz="1800" b="1" i="0" u="none" strike="noStrike" kern="1200" baseline="0" dirty="0" smtClean="0">
                <a:solidFill>
                  <a:srgbClr val="7F7F7F"/>
                </a:solidFill>
                <a:latin typeface="+mn-lt"/>
                <a:ea typeface="+mn-ea"/>
                <a:cs typeface="+mn-cs"/>
              </a:rPr>
              <a:t>PSM-supported</a:t>
            </a:r>
            <a:r>
              <a:rPr lang="en-US" sz="1800" b="1" i="0" u="none" strike="noStrike" kern="1200" dirty="0" smtClean="0">
                <a:solidFill>
                  <a:srgbClr val="7F7F7F"/>
                </a:solidFill>
                <a:latin typeface="+mn-lt"/>
                <a:ea typeface="+mn-ea"/>
                <a:cs typeface="+mn-cs"/>
              </a:rPr>
              <a:t> expansion, directly and garners other partners involvement</a:t>
            </a:r>
          </a:p>
          <a:p>
            <a:endParaRPr lang="en-US" dirty="0">
              <a:solidFill>
                <a:srgbClr val="7F7F7F"/>
              </a:solidFill>
            </a:endParaRPr>
          </a:p>
          <a:p>
            <a:pPr marL="285750" indent="-285750">
              <a:buFont typeface="Arial" panose="020B0604020202020204" pitchFamily="34" charset="0"/>
              <a:buChar char="•"/>
              <a:defRPr/>
            </a:pPr>
            <a:r>
              <a:rPr lang="en-US" sz="1600" dirty="0">
                <a:solidFill>
                  <a:srgbClr val="7F7F7F"/>
                </a:solidFill>
              </a:rPr>
              <a:t>Transition of application maintenance, support and further development from CHAI to PSM</a:t>
            </a:r>
          </a:p>
          <a:p>
            <a:pPr marL="285750" indent="-285750">
              <a:buFont typeface="Arial" panose="020B0604020202020204" pitchFamily="34" charset="0"/>
              <a:buChar char="•"/>
              <a:defRPr/>
            </a:pPr>
            <a:r>
              <a:rPr lang="en-US" sz="1600" dirty="0">
                <a:solidFill>
                  <a:srgbClr val="7F7F7F"/>
                </a:solidFill>
              </a:rPr>
              <a:t>Continuous development and integration with other applications</a:t>
            </a:r>
          </a:p>
          <a:p>
            <a:pPr marL="285750" indent="-285750">
              <a:buFont typeface="Arial" panose="020B0604020202020204" pitchFamily="34" charset="0"/>
              <a:buChar char="•"/>
              <a:defRPr/>
            </a:pPr>
            <a:r>
              <a:rPr lang="en-US" sz="1600" dirty="0">
                <a:solidFill>
                  <a:srgbClr val="7F7F7F"/>
                </a:solidFill>
              </a:rPr>
              <a:t>Three levels Help Desk by MOH (1st), PSM (2nd) and </a:t>
            </a:r>
            <a:r>
              <a:rPr lang="en-US" sz="1600" dirty="0" err="1">
                <a:solidFill>
                  <a:srgbClr val="7F7F7F"/>
                </a:solidFill>
              </a:rPr>
              <a:t>ThoughtWorks</a:t>
            </a:r>
            <a:r>
              <a:rPr lang="en-US" sz="1600" dirty="0">
                <a:solidFill>
                  <a:srgbClr val="7F7F7F"/>
                </a:solidFill>
              </a:rPr>
              <a:t> (3rd) </a:t>
            </a:r>
          </a:p>
          <a:p>
            <a:pPr marL="285750" indent="-285750">
              <a:buFont typeface="Arial" panose="020B0604020202020204" pitchFamily="34" charset="0"/>
              <a:buChar char="•"/>
              <a:defRPr/>
            </a:pPr>
            <a:r>
              <a:rPr lang="en-US" sz="1600" dirty="0">
                <a:solidFill>
                  <a:srgbClr val="7F7F7F"/>
                </a:solidFill>
              </a:rPr>
              <a:t>Training </a:t>
            </a:r>
            <a:r>
              <a:rPr lang="en-US" sz="1600" dirty="0" err="1">
                <a:solidFill>
                  <a:srgbClr val="7F7F7F"/>
                </a:solidFill>
              </a:rPr>
              <a:t>curricul;um</a:t>
            </a:r>
            <a:r>
              <a:rPr lang="en-US" sz="1600" dirty="0">
                <a:solidFill>
                  <a:srgbClr val="7F7F7F"/>
                </a:solidFill>
              </a:rPr>
              <a:t> (TOT, training material, …)</a:t>
            </a:r>
          </a:p>
          <a:p>
            <a:pPr marL="285750" indent="-285750">
              <a:buFont typeface="Arial" panose="020B0604020202020204" pitchFamily="34" charset="0"/>
              <a:buChar char="•"/>
              <a:defRPr/>
            </a:pPr>
            <a:r>
              <a:rPr lang="en-US" sz="1600" dirty="0">
                <a:solidFill>
                  <a:srgbClr val="7F7F7F"/>
                </a:solidFill>
              </a:rPr>
              <a:t>Direct implementation by PSM to 109 sites by FY17</a:t>
            </a:r>
          </a:p>
          <a:p>
            <a:pPr marL="285750" indent="-285750">
              <a:buFont typeface="Arial" panose="020B0604020202020204" pitchFamily="34" charset="0"/>
              <a:buChar char="•"/>
              <a:defRPr/>
            </a:pPr>
            <a:r>
              <a:rPr lang="en-US" sz="1600" dirty="0">
                <a:solidFill>
                  <a:srgbClr val="7F7F7F"/>
                </a:solidFill>
              </a:rPr>
              <a:t>Electronic equipment provided by UNFPA and PSM and  internet bundle by UNFPA</a:t>
            </a:r>
          </a:p>
          <a:p>
            <a:pPr marL="285750" indent="-285750">
              <a:buFont typeface="Arial" panose="020B0604020202020204" pitchFamily="34" charset="0"/>
              <a:buChar char="•"/>
              <a:defRPr/>
            </a:pPr>
            <a:r>
              <a:rPr lang="en-US" sz="1600" dirty="0">
                <a:solidFill>
                  <a:srgbClr val="7F7F7F"/>
                </a:solidFill>
              </a:rPr>
              <a:t>2018: expected 300 sites scale-up, leveraging additional support from PEPFAR, UNICEF, MSF and others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800" b="0" i="0" u="none" strike="noStrike" kern="1200" baseline="0" dirty="0">
              <a:solidFill>
                <a:srgbClr val="7F7F7F"/>
              </a:solidFill>
              <a:latin typeface="+mn-lt"/>
              <a:ea typeface="+mn-ea"/>
              <a:cs typeface="+mn-cs"/>
            </a:endParaRPr>
          </a:p>
          <a:p>
            <a:endParaRPr lang="en-US" sz="1800" b="0" i="0" u="none" strike="noStrike" kern="1200" baseline="0" dirty="0">
              <a:solidFill>
                <a:srgbClr val="7F7F7F"/>
              </a:solidFill>
              <a:latin typeface="+mn-lt"/>
              <a:ea typeface="+mn-ea"/>
              <a:cs typeface="+mn-cs"/>
            </a:endParaRPr>
          </a:p>
          <a:p>
            <a:endParaRPr lang="en-US" sz="1800" b="0" i="0" u="none" strike="noStrike" kern="1200" baseline="0" dirty="0">
              <a:solidFill>
                <a:srgbClr val="7F7F7F"/>
              </a:solidFill>
              <a:latin typeface="+mn-lt"/>
              <a:ea typeface="+mn-ea"/>
              <a:cs typeface="+mn-cs"/>
            </a:endParaRPr>
          </a:p>
          <a:p>
            <a:endParaRPr lang="en-US" sz="1800" b="0" i="0" u="none" strike="noStrike" kern="1200" baseline="0" dirty="0">
              <a:solidFill>
                <a:srgbClr val="7F7F7F"/>
              </a:solidFill>
              <a:latin typeface="+mn-lt"/>
              <a:ea typeface="+mn-ea"/>
              <a:cs typeface="+mn-cs"/>
            </a:endParaRPr>
          </a:p>
        </p:txBody>
      </p:sp>
      <p:pic>
        <p:nvPicPr>
          <p:cNvPr id="168" name="Picture 167"/>
          <p:cNvPicPr>
            <a:picLocks noChangeAspect="1"/>
          </p:cNvPicPr>
          <p:nvPr/>
        </p:nvPicPr>
        <p:blipFill rotWithShape="1">
          <a:blip r:embed="rId14"/>
          <a:srcRect l="982" t="-6450" r="10421" b="477"/>
          <a:stretch/>
        </p:blipFill>
        <p:spPr>
          <a:xfrm>
            <a:off x="5757299" y="52439"/>
            <a:ext cx="2506200" cy="478084"/>
          </a:xfrm>
          <a:prstGeom prst="rect">
            <a:avLst/>
          </a:prstGeom>
          <a:effectLst>
            <a:glow rad="63500">
              <a:schemeClr val="accent5">
                <a:satMod val="175000"/>
                <a:alpha val="25000"/>
              </a:schemeClr>
            </a:glow>
            <a:softEdge rad="12700"/>
          </a:effectLst>
        </p:spPr>
      </p:pic>
    </p:spTree>
    <p:extLst>
      <p:ext uri="{BB962C8B-B14F-4D97-AF65-F5344CB8AC3E}">
        <p14:creationId xmlns:p14="http://schemas.microsoft.com/office/powerpoint/2010/main" val="220661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500"/>
                                        <p:tgtEl>
                                          <p:spTgt spid="134"/>
                                        </p:tgtEl>
                                      </p:cBhvr>
                                    </p:animEffect>
                                  </p:childTnLst>
                                </p:cTn>
                              </p:par>
                              <p:par>
                                <p:cTn id="8" presetID="10" presetClass="entr" presetSubtype="0" fill="hold" nodeType="withEffect">
                                  <p:stCondLst>
                                    <p:cond delay="0"/>
                                  </p:stCondLst>
                                  <p:childTnLst>
                                    <p:set>
                                      <p:cBhvr>
                                        <p:cTn id="9" dur="1" fill="hold">
                                          <p:stCondLst>
                                            <p:cond delay="0"/>
                                          </p:stCondLst>
                                        </p:cTn>
                                        <p:tgtEl>
                                          <p:spTgt spid="141"/>
                                        </p:tgtEl>
                                        <p:attrNameLst>
                                          <p:attrName>style.visibility</p:attrName>
                                        </p:attrNameLst>
                                      </p:cBhvr>
                                      <p:to>
                                        <p:strVal val="visible"/>
                                      </p:to>
                                    </p:set>
                                    <p:animEffect transition="in" filter="fade">
                                      <p:cBhvr>
                                        <p:cTn id="10" dur="500"/>
                                        <p:tgtEl>
                                          <p:spTgt spid="141"/>
                                        </p:tgtEl>
                                      </p:cBhvr>
                                    </p:animEffect>
                                  </p:childTnLst>
                                  <p:subTnLst>
                                    <p:set>
                                      <p:cBhvr override="childStyle">
                                        <p:cTn dur="1" fill="hold" display="0" masterRel="nextClick" afterEffect="1"/>
                                        <p:tgtEl>
                                          <p:spTgt spid="141"/>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5"/>
                                        </p:tgtEl>
                                        <p:attrNameLst>
                                          <p:attrName>style.visibility</p:attrName>
                                        </p:attrNameLst>
                                      </p:cBhvr>
                                      <p:to>
                                        <p:strVal val="visible"/>
                                      </p:to>
                                    </p:set>
                                    <p:animEffect transition="in" filter="fade">
                                      <p:cBhvr>
                                        <p:cTn id="15" dur="500"/>
                                        <p:tgtEl>
                                          <p:spTgt spid="135"/>
                                        </p:tgtEl>
                                      </p:cBhvr>
                                    </p:animEffect>
                                  </p:childTnLst>
                                </p:cTn>
                              </p:par>
                              <p:par>
                                <p:cTn id="16" presetID="10" presetClass="entr" presetSubtype="0" fill="hold" nodeType="withEffect">
                                  <p:stCondLst>
                                    <p:cond delay="0"/>
                                  </p:stCondLst>
                                  <p:childTnLst>
                                    <p:set>
                                      <p:cBhvr>
                                        <p:cTn id="17" dur="1" fill="hold">
                                          <p:stCondLst>
                                            <p:cond delay="0"/>
                                          </p:stCondLst>
                                        </p:cTn>
                                        <p:tgtEl>
                                          <p:spTgt spid="144"/>
                                        </p:tgtEl>
                                        <p:attrNameLst>
                                          <p:attrName>style.visibility</p:attrName>
                                        </p:attrNameLst>
                                      </p:cBhvr>
                                      <p:to>
                                        <p:strVal val="visible"/>
                                      </p:to>
                                    </p:set>
                                    <p:animEffect transition="in" filter="fade">
                                      <p:cBhvr>
                                        <p:cTn id="18" dur="500"/>
                                        <p:tgtEl>
                                          <p:spTgt spid="144"/>
                                        </p:tgtEl>
                                      </p:cBhvr>
                                    </p:animEffect>
                                  </p:childTnLst>
                                  <p:subTnLst>
                                    <p:set>
                                      <p:cBhvr override="childStyle">
                                        <p:cTn dur="1" fill="hold" display="0" masterRel="nextClick" afterEffect="1"/>
                                        <p:tgtEl>
                                          <p:spTgt spid="144"/>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6"/>
                                        </p:tgtEl>
                                        <p:attrNameLst>
                                          <p:attrName>style.visibility</p:attrName>
                                        </p:attrNameLst>
                                      </p:cBhvr>
                                      <p:to>
                                        <p:strVal val="visible"/>
                                      </p:to>
                                    </p:set>
                                    <p:animEffect transition="in" filter="fade">
                                      <p:cBhvr>
                                        <p:cTn id="23" dur="500"/>
                                        <p:tgtEl>
                                          <p:spTgt spid="136"/>
                                        </p:tgtEl>
                                      </p:cBhvr>
                                    </p:animEffect>
                                  </p:childTnLst>
                                </p:cTn>
                              </p:par>
                              <p:par>
                                <p:cTn id="24" presetID="10" presetClass="entr" presetSubtype="0" fill="hold" nodeType="withEffect">
                                  <p:stCondLst>
                                    <p:cond delay="0"/>
                                  </p:stCondLst>
                                  <p:childTnLst>
                                    <p:set>
                                      <p:cBhvr>
                                        <p:cTn id="25" dur="1" fill="hold">
                                          <p:stCondLst>
                                            <p:cond delay="0"/>
                                          </p:stCondLst>
                                        </p:cTn>
                                        <p:tgtEl>
                                          <p:spTgt spid="147"/>
                                        </p:tgtEl>
                                        <p:attrNameLst>
                                          <p:attrName>style.visibility</p:attrName>
                                        </p:attrNameLst>
                                      </p:cBhvr>
                                      <p:to>
                                        <p:strVal val="visible"/>
                                      </p:to>
                                    </p:set>
                                    <p:animEffect transition="in" filter="fade">
                                      <p:cBhvr>
                                        <p:cTn id="26" dur="500"/>
                                        <p:tgtEl>
                                          <p:spTgt spid="147"/>
                                        </p:tgtEl>
                                      </p:cBhvr>
                                    </p:animEffect>
                                  </p:childTnLst>
                                  <p:subTnLst>
                                    <p:set>
                                      <p:cBhvr override="childStyle">
                                        <p:cTn dur="1" fill="hold" display="0" masterRel="nextClick" afterEffect="1"/>
                                        <p:tgtEl>
                                          <p:spTgt spid="147"/>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7"/>
                                        </p:tgtEl>
                                        <p:attrNameLst>
                                          <p:attrName>style.visibility</p:attrName>
                                        </p:attrNameLst>
                                      </p:cBhvr>
                                      <p:to>
                                        <p:strVal val="visible"/>
                                      </p:to>
                                    </p:set>
                                    <p:animEffect transition="in" filter="fade">
                                      <p:cBhvr>
                                        <p:cTn id="31" dur="500"/>
                                        <p:tgtEl>
                                          <p:spTgt spid="137"/>
                                        </p:tgtEl>
                                      </p:cBhvr>
                                    </p:animEffect>
                                  </p:childTnLst>
                                </p:cTn>
                              </p:par>
                              <p:par>
                                <p:cTn id="32" presetID="10" presetClass="entr" presetSubtype="0" fill="hold" nodeType="withEffect">
                                  <p:stCondLst>
                                    <p:cond delay="0"/>
                                  </p:stCondLst>
                                  <p:childTnLst>
                                    <p:set>
                                      <p:cBhvr>
                                        <p:cTn id="33" dur="1" fill="hold">
                                          <p:stCondLst>
                                            <p:cond delay="0"/>
                                          </p:stCondLst>
                                        </p:cTn>
                                        <p:tgtEl>
                                          <p:spTgt spid="150"/>
                                        </p:tgtEl>
                                        <p:attrNameLst>
                                          <p:attrName>style.visibility</p:attrName>
                                        </p:attrNameLst>
                                      </p:cBhvr>
                                      <p:to>
                                        <p:strVal val="visible"/>
                                      </p:to>
                                    </p:set>
                                    <p:animEffect transition="in" filter="fade">
                                      <p:cBhvr>
                                        <p:cTn id="34" dur="500"/>
                                        <p:tgtEl>
                                          <p:spTgt spid="150"/>
                                        </p:tgtEl>
                                      </p:cBhvr>
                                    </p:animEffect>
                                  </p:childTnLst>
                                  <p:subTnLst>
                                    <p:set>
                                      <p:cBhvr override="childStyle">
                                        <p:cTn dur="1" fill="hold" display="0" masterRel="nextClick" afterEffect="1"/>
                                        <p:tgtEl>
                                          <p:spTgt spid="150"/>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fade">
                                      <p:cBhvr>
                                        <p:cTn id="39" dur="500"/>
                                        <p:tgtEl>
                                          <p:spTgt spid="138"/>
                                        </p:tgtEl>
                                      </p:cBhvr>
                                    </p:animEffect>
                                  </p:childTnLst>
                                </p:cTn>
                              </p:par>
                              <p:par>
                                <p:cTn id="40" presetID="10" presetClass="entr" presetSubtype="0" fill="hold" nodeType="withEffect">
                                  <p:stCondLst>
                                    <p:cond delay="0"/>
                                  </p:stCondLst>
                                  <p:childTnLst>
                                    <p:set>
                                      <p:cBhvr>
                                        <p:cTn id="41" dur="1" fill="hold">
                                          <p:stCondLst>
                                            <p:cond delay="0"/>
                                          </p:stCondLst>
                                        </p:cTn>
                                        <p:tgtEl>
                                          <p:spTgt spid="153"/>
                                        </p:tgtEl>
                                        <p:attrNameLst>
                                          <p:attrName>style.visibility</p:attrName>
                                        </p:attrNameLst>
                                      </p:cBhvr>
                                      <p:to>
                                        <p:strVal val="visible"/>
                                      </p:to>
                                    </p:set>
                                    <p:animEffect transition="in" filter="fade">
                                      <p:cBhvr>
                                        <p:cTn id="42" dur="500"/>
                                        <p:tgtEl>
                                          <p:spTgt spid="153"/>
                                        </p:tgtEl>
                                      </p:cBhvr>
                                    </p:animEffect>
                                  </p:childTnLst>
                                  <p:subTnLst>
                                    <p:set>
                                      <p:cBhvr override="childStyle">
                                        <p:cTn dur="1" fill="hold" display="0" masterRel="nextClick" afterEffect="1"/>
                                        <p:tgtEl>
                                          <p:spTgt spid="153"/>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9"/>
                                        </p:tgtEl>
                                        <p:attrNameLst>
                                          <p:attrName>style.visibility</p:attrName>
                                        </p:attrNameLst>
                                      </p:cBhvr>
                                      <p:to>
                                        <p:strVal val="visible"/>
                                      </p:to>
                                    </p:set>
                                    <p:animEffect transition="in" filter="fade">
                                      <p:cBhvr>
                                        <p:cTn id="47" dur="500"/>
                                        <p:tgtEl>
                                          <p:spTgt spid="139"/>
                                        </p:tgtEl>
                                      </p:cBhvr>
                                    </p:animEffect>
                                  </p:childTnLst>
                                </p:cTn>
                              </p:par>
                              <p:par>
                                <p:cTn id="48" presetID="10" presetClass="entr" presetSubtype="0" fill="hold" nodeType="withEffect">
                                  <p:stCondLst>
                                    <p:cond delay="0"/>
                                  </p:stCondLst>
                                  <p:childTnLst>
                                    <p:set>
                                      <p:cBhvr>
                                        <p:cTn id="49" dur="1" fill="hold">
                                          <p:stCondLst>
                                            <p:cond delay="0"/>
                                          </p:stCondLst>
                                        </p:cTn>
                                        <p:tgtEl>
                                          <p:spTgt spid="156"/>
                                        </p:tgtEl>
                                        <p:attrNameLst>
                                          <p:attrName>style.visibility</p:attrName>
                                        </p:attrNameLst>
                                      </p:cBhvr>
                                      <p:to>
                                        <p:strVal val="visible"/>
                                      </p:to>
                                    </p:set>
                                    <p:animEffect transition="in" filter="fade">
                                      <p:cBhvr>
                                        <p:cTn id="50" dur="500"/>
                                        <p:tgtEl>
                                          <p:spTgt spid="156"/>
                                        </p:tgtEl>
                                      </p:cBhvr>
                                    </p:animEffect>
                                  </p:childTnLst>
                                  <p:subTnLst>
                                    <p:set>
                                      <p:cBhvr override="childStyle">
                                        <p:cTn dur="1" fill="hold" display="0" masterRel="nextClick" afterEffect="1"/>
                                        <p:tgtEl>
                                          <p:spTgt spid="156"/>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fade">
                                      <p:cBhvr>
                                        <p:cTn id="55" dur="500"/>
                                        <p:tgtEl>
                                          <p:spTgt spid="140"/>
                                        </p:tgtEl>
                                      </p:cBhvr>
                                    </p:animEffect>
                                  </p:childTnLst>
                                </p:cTn>
                              </p:par>
                              <p:par>
                                <p:cTn id="56" presetID="10" presetClass="entr" presetSubtype="0" fill="hold" nodeType="withEffect">
                                  <p:stCondLst>
                                    <p:cond delay="0"/>
                                  </p:stCondLst>
                                  <p:childTnLst>
                                    <p:set>
                                      <p:cBhvr>
                                        <p:cTn id="57" dur="1" fill="hold">
                                          <p:stCondLst>
                                            <p:cond delay="0"/>
                                          </p:stCondLst>
                                        </p:cTn>
                                        <p:tgtEl>
                                          <p:spTgt spid="159"/>
                                        </p:tgtEl>
                                        <p:attrNameLst>
                                          <p:attrName>style.visibility</p:attrName>
                                        </p:attrNameLst>
                                      </p:cBhvr>
                                      <p:to>
                                        <p:strVal val="visible"/>
                                      </p:to>
                                    </p:set>
                                    <p:animEffect transition="in" filter="fade">
                                      <p:cBhvr>
                                        <p:cTn id="58" dur="500"/>
                                        <p:tgtEl>
                                          <p:spTgt spid="159"/>
                                        </p:tgtEl>
                                      </p:cBhvr>
                                    </p:animEffect>
                                  </p:childTnLst>
                                  <p:subTnLst>
                                    <p:set>
                                      <p:cBhvr override="childStyle">
                                        <p:cTn dur="1" fill="hold" display="0" masterRel="nextClick" afterEffect="1"/>
                                        <p:tgtEl>
                                          <p:spTgt spid="159"/>
                                        </p:tgtEl>
                                        <p:attrNameLst>
                                          <p:attrName>style.visibility</p:attrName>
                                        </p:attrNameLst>
                                      </p:cBhvr>
                                      <p:to>
                                        <p:strVal val="hidden"/>
                                      </p:to>
                                    </p:set>
                                  </p:subTnLst>
                                </p:cTn>
                              </p:par>
                              <p:par>
                                <p:cTn id="59" presetID="10" presetClass="entr" presetSubtype="0" fill="hold" nodeType="withEffect">
                                  <p:stCondLst>
                                    <p:cond delay="0"/>
                                  </p:stCondLst>
                                  <p:childTnLst>
                                    <p:set>
                                      <p:cBhvr>
                                        <p:cTn id="60" dur="1" fill="hold">
                                          <p:stCondLst>
                                            <p:cond delay="0"/>
                                          </p:stCondLst>
                                        </p:cTn>
                                        <p:tgtEl>
                                          <p:spTgt spid="162"/>
                                        </p:tgtEl>
                                        <p:attrNameLst>
                                          <p:attrName>style.visibility</p:attrName>
                                        </p:attrNameLst>
                                      </p:cBhvr>
                                      <p:to>
                                        <p:strVal val="visible"/>
                                      </p:to>
                                    </p:set>
                                    <p:animEffect transition="in" filter="fade">
                                      <p:cBhvr>
                                        <p:cTn id="61" dur="500"/>
                                        <p:tgtEl>
                                          <p:spTgt spid="162"/>
                                        </p:tgtEl>
                                      </p:cBhvr>
                                    </p:animEffect>
                                  </p:childTnLst>
                                </p:cTn>
                              </p:par>
                            </p:childTnLst>
                          </p:cTn>
                        </p:par>
                        <p:par>
                          <p:cTn id="62" fill="hold">
                            <p:stCondLst>
                              <p:cond delay="500"/>
                            </p:stCondLst>
                            <p:childTnLst>
                              <p:par>
                                <p:cTn id="63" presetID="10" presetClass="entr" presetSubtype="0" fill="hold" nodeType="afterEffect">
                                  <p:stCondLst>
                                    <p:cond delay="0"/>
                                  </p:stCondLst>
                                  <p:childTnLst>
                                    <p:set>
                                      <p:cBhvr>
                                        <p:cTn id="64" dur="1" fill="hold">
                                          <p:stCondLst>
                                            <p:cond delay="0"/>
                                          </p:stCondLst>
                                        </p:cTn>
                                        <p:tgtEl>
                                          <p:spTgt spid="163"/>
                                        </p:tgtEl>
                                        <p:attrNameLst>
                                          <p:attrName>style.visibility</p:attrName>
                                        </p:attrNameLst>
                                      </p:cBhvr>
                                      <p:to>
                                        <p:strVal val="visible"/>
                                      </p:to>
                                    </p:set>
                                    <p:animEffect transition="in" filter="fade">
                                      <p:cBhvr>
                                        <p:cTn id="65" dur="500"/>
                                        <p:tgtEl>
                                          <p:spTgt spid="163"/>
                                        </p:tgtEl>
                                      </p:cBhvr>
                                    </p:animEffect>
                                  </p:childTnLst>
                                </p:cTn>
                              </p:par>
                            </p:childTnLst>
                          </p:cTn>
                        </p:par>
                        <p:par>
                          <p:cTn id="66" fill="hold">
                            <p:stCondLst>
                              <p:cond delay="1000"/>
                            </p:stCondLst>
                            <p:childTnLst>
                              <p:par>
                                <p:cTn id="67" presetID="10" presetClass="entr" presetSubtype="0" fill="hold" nodeType="afterEffect">
                                  <p:stCondLst>
                                    <p:cond delay="0"/>
                                  </p:stCondLst>
                                  <p:childTnLst>
                                    <p:set>
                                      <p:cBhvr>
                                        <p:cTn id="68" dur="1" fill="hold">
                                          <p:stCondLst>
                                            <p:cond delay="0"/>
                                          </p:stCondLst>
                                        </p:cTn>
                                        <p:tgtEl>
                                          <p:spTgt spid="164"/>
                                        </p:tgtEl>
                                        <p:attrNameLst>
                                          <p:attrName>style.visibility</p:attrName>
                                        </p:attrNameLst>
                                      </p:cBhvr>
                                      <p:to>
                                        <p:strVal val="visible"/>
                                      </p:to>
                                    </p:set>
                                    <p:animEffect transition="in" filter="fade">
                                      <p:cBhvr>
                                        <p:cTn id="69" dur="500"/>
                                        <p:tgtEl>
                                          <p:spTgt spid="164"/>
                                        </p:tgtEl>
                                      </p:cBhvr>
                                    </p:animEffect>
                                  </p:childTnLst>
                                </p:cTn>
                              </p:par>
                            </p:childTnLst>
                          </p:cTn>
                        </p:par>
                        <p:par>
                          <p:cTn id="70" fill="hold">
                            <p:stCondLst>
                              <p:cond delay="1500"/>
                            </p:stCondLst>
                            <p:childTnLst>
                              <p:par>
                                <p:cTn id="71" presetID="10" presetClass="entr" presetSubtype="0" fill="hold" nodeType="afterEffect">
                                  <p:stCondLst>
                                    <p:cond delay="0"/>
                                  </p:stCondLst>
                                  <p:childTnLst>
                                    <p:set>
                                      <p:cBhvr>
                                        <p:cTn id="72" dur="1" fill="hold">
                                          <p:stCondLst>
                                            <p:cond delay="0"/>
                                          </p:stCondLst>
                                        </p:cTn>
                                        <p:tgtEl>
                                          <p:spTgt spid="165"/>
                                        </p:tgtEl>
                                        <p:attrNameLst>
                                          <p:attrName>style.visibility</p:attrName>
                                        </p:attrNameLst>
                                      </p:cBhvr>
                                      <p:to>
                                        <p:strVal val="visible"/>
                                      </p:to>
                                    </p:set>
                                    <p:animEffect transition="in" filter="fade">
                                      <p:cBhvr>
                                        <p:cTn id="73" dur="500"/>
                                        <p:tgtEl>
                                          <p:spTgt spid="165"/>
                                        </p:tgtEl>
                                      </p:cBhvr>
                                    </p:animEffect>
                                  </p:childTnLst>
                                </p:cTn>
                              </p:par>
                            </p:childTnLst>
                          </p:cTn>
                        </p:par>
                        <p:par>
                          <p:cTn id="74" fill="hold">
                            <p:stCondLst>
                              <p:cond delay="2000"/>
                            </p:stCondLst>
                            <p:childTnLst>
                              <p:par>
                                <p:cTn id="75" presetID="10" presetClass="entr" presetSubtype="0" fill="hold" nodeType="afterEffect">
                                  <p:stCondLst>
                                    <p:cond delay="0"/>
                                  </p:stCondLst>
                                  <p:childTnLst>
                                    <p:set>
                                      <p:cBhvr>
                                        <p:cTn id="76" dur="1" fill="hold">
                                          <p:stCondLst>
                                            <p:cond delay="0"/>
                                          </p:stCondLst>
                                        </p:cTn>
                                        <p:tgtEl>
                                          <p:spTgt spid="168"/>
                                        </p:tgtEl>
                                        <p:attrNameLst>
                                          <p:attrName>style.visibility</p:attrName>
                                        </p:attrNameLst>
                                      </p:cBhvr>
                                      <p:to>
                                        <p:strVal val="visible"/>
                                      </p:to>
                                    </p:set>
                                    <p:animEffect transition="in" filter="fade">
                                      <p:cBhvr>
                                        <p:cTn id="77"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637"/>
            <a:ext cx="9144000" cy="6096000"/>
          </a:xfrm>
          <a:prstGeom prst="rect">
            <a:avLst/>
          </a:prstGeom>
        </p:spPr>
      </p:pic>
      <p:sp>
        <p:nvSpPr>
          <p:cNvPr id="4" name="Flowchart: Process 3"/>
          <p:cNvSpPr/>
          <p:nvPr/>
        </p:nvSpPr>
        <p:spPr>
          <a:xfrm>
            <a:off x="1" y="3566336"/>
            <a:ext cx="9144000" cy="1853514"/>
          </a:xfrm>
          <a:prstGeom prst="flowChartProcess">
            <a:avLst/>
          </a:prstGeom>
          <a:solidFill>
            <a:srgbClr val="195656">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E5B5B"/>
              </a:solidFill>
            </a:endParaRPr>
          </a:p>
        </p:txBody>
      </p:sp>
      <p:sp>
        <p:nvSpPr>
          <p:cNvPr id="5" name="Rectangle 4"/>
          <p:cNvSpPr/>
          <p:nvPr/>
        </p:nvSpPr>
        <p:spPr>
          <a:xfrm>
            <a:off x="0" y="4077595"/>
            <a:ext cx="6325129" cy="83099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Characteristics of the Solution</a:t>
            </a:r>
            <a:endParaRPr lang="en-US" sz="3000" b="1" dirty="0"/>
          </a:p>
        </p:txBody>
      </p:sp>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9</a:t>
            </a:fld>
            <a:endParaRPr lang="en-US" dirty="0"/>
          </a:p>
        </p:txBody>
      </p:sp>
    </p:spTree>
    <p:extLst>
      <p:ext uri="{BB962C8B-B14F-4D97-AF65-F5344CB8AC3E}">
        <p14:creationId xmlns:p14="http://schemas.microsoft.com/office/powerpoint/2010/main" val="95524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8423"/>
            <a:ext cx="6325129" cy="830997"/>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Characteristics of the Solution</a:t>
            </a:r>
            <a:endParaRPr lang="en-US" sz="3000" b="1" dirty="0"/>
          </a:p>
        </p:txBody>
      </p:sp>
      <p:sp>
        <p:nvSpPr>
          <p:cNvPr id="3" name="TextBox 2"/>
          <p:cNvSpPr txBox="1"/>
          <p:nvPr/>
        </p:nvSpPr>
        <p:spPr>
          <a:xfrm>
            <a:off x="124696" y="1567564"/>
            <a:ext cx="5455749" cy="3558474"/>
          </a:xfrm>
          <a:prstGeom prst="rect">
            <a:avLst/>
          </a:prstGeom>
          <a:noFill/>
        </p:spPr>
        <p:txBody>
          <a:bodyPr wrap="square" lIns="0" tIns="0" rIns="0" bIns="0" rtlCol="0">
            <a:noAutofit/>
          </a:bodyPr>
          <a:lstStyle/>
          <a:p>
            <a:pPr marL="342900" indent="-342900">
              <a:buFont typeface="Arial" panose="020B0604020202020204" pitchFamily="34" charset="0"/>
              <a:buChar char="•"/>
            </a:pPr>
            <a:r>
              <a:rPr lang="en-US" dirty="0">
                <a:solidFill>
                  <a:schemeClr val="tx1">
                    <a:lumMod val="50000"/>
                    <a:lumOff val="50000"/>
                  </a:schemeClr>
                </a:solidFill>
              </a:rPr>
              <a:t>Online/offline functionality with automatic synchronization when mobile signal available</a:t>
            </a:r>
          </a:p>
          <a:p>
            <a:pPr marL="342900" indent="-342900">
              <a:buFont typeface="Arial" panose="020B0604020202020204" pitchFamily="34" charset="0"/>
              <a:buChar char="•"/>
            </a:pPr>
            <a:r>
              <a:rPr lang="en-US" dirty="0">
                <a:solidFill>
                  <a:schemeClr val="tx1">
                    <a:lumMod val="50000"/>
                    <a:lumOff val="50000"/>
                  </a:schemeClr>
                </a:solidFill>
              </a:rPr>
              <a:t>Transactional workflows (as opposed to a reporting tool), therefore assists healthcare worker with their job</a:t>
            </a:r>
          </a:p>
          <a:p>
            <a:pPr marL="342900" indent="-342900">
              <a:buFont typeface="Arial" panose="020B0604020202020204" pitchFamily="34" charset="0"/>
              <a:buChar char="•"/>
            </a:pPr>
            <a:r>
              <a:rPr lang="en-US" dirty="0">
                <a:solidFill>
                  <a:schemeClr val="tx1">
                    <a:lumMod val="50000"/>
                    <a:lumOff val="50000"/>
                  </a:schemeClr>
                </a:solidFill>
              </a:rPr>
              <a:t>Automated calculations for requisition process, including suggested reorder amounts to help reduce workload and improve uptake</a:t>
            </a:r>
          </a:p>
          <a:p>
            <a:pPr marL="342900" indent="-342900">
              <a:buFont typeface="Arial" panose="020B0604020202020204" pitchFamily="34" charset="0"/>
              <a:buChar char="•"/>
            </a:pPr>
            <a:r>
              <a:rPr lang="en-US" dirty="0">
                <a:solidFill>
                  <a:schemeClr val="tx1">
                    <a:lumMod val="50000"/>
                    <a:lumOff val="50000"/>
                  </a:schemeClr>
                </a:solidFill>
              </a:rPr>
              <a:t>Alerts for low stock levels, overstocking, and upcoming expiries </a:t>
            </a:r>
          </a:p>
          <a:p>
            <a:pPr marL="342900" indent="-342900">
              <a:buFont typeface="Arial" panose="020B0604020202020204" pitchFamily="34" charset="0"/>
              <a:buChar char="•"/>
            </a:pPr>
            <a:r>
              <a:rPr lang="en-US" dirty="0">
                <a:solidFill>
                  <a:schemeClr val="tx1">
                    <a:lumMod val="50000"/>
                    <a:lumOff val="50000"/>
                  </a:schemeClr>
                </a:solidFill>
              </a:rPr>
              <a:t>Lot information permits more granular product management </a:t>
            </a:r>
          </a:p>
          <a:p>
            <a:pPr marL="342900" indent="-342900">
              <a:buFont typeface="Arial" panose="020B0604020202020204" pitchFamily="34" charset="0"/>
              <a:buChar char="•"/>
            </a:pPr>
            <a:r>
              <a:rPr lang="en-US" dirty="0">
                <a:solidFill>
                  <a:schemeClr val="tx1">
                    <a:lumMod val="50000"/>
                    <a:lumOff val="50000"/>
                  </a:schemeClr>
                </a:solidFill>
              </a:rPr>
              <a:t>Submission process sends requisitions to supply node </a:t>
            </a:r>
          </a:p>
          <a:p>
            <a:pPr marL="342900" indent="-342900">
              <a:buFont typeface="Arial" panose="020B0604020202020204" pitchFamily="34" charset="0"/>
              <a:buChar char="•"/>
            </a:pPr>
            <a:r>
              <a:rPr lang="en-US" dirty="0">
                <a:solidFill>
                  <a:schemeClr val="tx1">
                    <a:lumMod val="50000"/>
                    <a:lumOff val="50000"/>
                  </a:schemeClr>
                </a:solidFill>
              </a:rPr>
              <a:t>User interface mimics paper forms familiar to healthcare workers to reduce training burden</a:t>
            </a:r>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10</a:t>
            </a:fld>
            <a:endParaRPr lang="en-US" dirty="0"/>
          </a:p>
        </p:txBody>
      </p:sp>
      <p:grpSp>
        <p:nvGrpSpPr>
          <p:cNvPr id="6" name="Group 5"/>
          <p:cNvGrpSpPr/>
          <p:nvPr/>
        </p:nvGrpSpPr>
        <p:grpSpPr>
          <a:xfrm>
            <a:off x="5658339" y="1299310"/>
            <a:ext cx="3428752" cy="4593283"/>
            <a:chOff x="356264" y="1080687"/>
            <a:chExt cx="3783688" cy="4755360"/>
          </a:xfrm>
        </p:grpSpPr>
        <p:grpSp>
          <p:nvGrpSpPr>
            <p:cNvPr id="7" name="Group 6"/>
            <p:cNvGrpSpPr/>
            <p:nvPr/>
          </p:nvGrpSpPr>
          <p:grpSpPr>
            <a:xfrm>
              <a:off x="356264" y="1080687"/>
              <a:ext cx="3783688" cy="4755360"/>
              <a:chOff x="2905124" y="1266062"/>
              <a:chExt cx="3333750" cy="4325875"/>
            </a:xfrm>
          </p:grpSpPr>
          <p:sp>
            <p:nvSpPr>
              <p:cNvPr id="9" name="Rounded Rectangle 84"/>
              <p:cNvSpPr/>
              <p:nvPr/>
            </p:nvSpPr>
            <p:spPr>
              <a:xfrm>
                <a:off x="2905124" y="1266062"/>
                <a:ext cx="3333750" cy="4325875"/>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nvGrpSpPr>
              <p:cNvPr id="10" name="Group 9"/>
              <p:cNvGrpSpPr/>
              <p:nvPr/>
            </p:nvGrpSpPr>
            <p:grpSpPr>
              <a:xfrm>
                <a:off x="4446940" y="5288001"/>
                <a:ext cx="237363" cy="234696"/>
                <a:chOff x="4446940" y="5280381"/>
                <a:chExt cx="237363" cy="234696"/>
              </a:xfrm>
            </p:grpSpPr>
            <p:sp>
              <p:nvSpPr>
                <p:cNvPr id="12" name="Oval 11"/>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lt1"/>
                    </a:solidFill>
                  </a:endParaRPr>
                </a:p>
              </p:txBody>
            </p:sp>
            <p:sp>
              <p:nvSpPr>
                <p:cNvPr id="13" name="Rounded Rectangle 89"/>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sp>
            <p:nvSpPr>
              <p:cNvPr id="11" name="Freeform 87"/>
              <p:cNvSpPr/>
              <p:nvPr/>
            </p:nvSpPr>
            <p:spPr>
              <a:xfrm>
                <a:off x="3918522" y="1289877"/>
                <a:ext cx="2296537" cy="2906437"/>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p>
            </p:txBody>
          </p:sp>
        </p:grpSp>
        <p:pic>
          <p:nvPicPr>
            <p:cNvPr id="8" name="Picture 2" descr="http://127.0.0.1:58118/device/49D6VGZSZTTGRG5D/screensh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340768"/>
              <a:ext cx="3246065" cy="4417095"/>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Rectangle 21"/>
          <p:cNvSpPr/>
          <p:nvPr/>
        </p:nvSpPr>
        <p:spPr>
          <a:xfrm>
            <a:off x="0" y="1071500"/>
            <a:ext cx="5522410" cy="400110"/>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SIGLUS Logistic Management Information System for the Health Facilities</a:t>
            </a:r>
            <a:endParaRPr lang="en-US" sz="1400" b="0" dirty="0"/>
          </a:p>
        </p:txBody>
      </p:sp>
    </p:spTree>
    <p:extLst>
      <p:ext uri="{BB962C8B-B14F-4D97-AF65-F5344CB8AC3E}">
        <p14:creationId xmlns:p14="http://schemas.microsoft.com/office/powerpoint/2010/main" val="8438877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8423"/>
            <a:ext cx="6325129" cy="830997"/>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Characteristics of the Solution</a:t>
            </a:r>
            <a:endParaRPr lang="en-US" sz="3000" b="1" dirty="0"/>
          </a:p>
        </p:txBody>
      </p:sp>
      <p:sp>
        <p:nvSpPr>
          <p:cNvPr id="3" name="TextBox 2"/>
          <p:cNvSpPr txBox="1"/>
          <p:nvPr/>
        </p:nvSpPr>
        <p:spPr>
          <a:xfrm>
            <a:off x="124696" y="1567564"/>
            <a:ext cx="5455749" cy="3558474"/>
          </a:xfrm>
          <a:prstGeom prst="rect">
            <a:avLst/>
          </a:prstGeom>
          <a:noFill/>
        </p:spPr>
        <p:txBody>
          <a:bodyPr wrap="square" lIns="0" tIns="0" rIns="0" bIns="0" rtlCol="0">
            <a:noAutofit/>
          </a:bodyPr>
          <a:lstStyle/>
          <a:p>
            <a:pPr marL="342900" indent="-342900">
              <a:buFont typeface="Arial" panose="020B0604020202020204" pitchFamily="34" charset="0"/>
              <a:buChar char="•"/>
            </a:pPr>
            <a:r>
              <a:rPr lang="en-US" dirty="0" smtClean="0">
                <a:solidFill>
                  <a:schemeClr val="tx1">
                    <a:lumMod val="50000"/>
                    <a:lumOff val="50000"/>
                  </a:schemeClr>
                </a:solidFill>
              </a:rPr>
              <a:t>Searchable/sortable </a:t>
            </a:r>
            <a:r>
              <a:rPr lang="en-US" dirty="0">
                <a:solidFill>
                  <a:schemeClr val="tx1">
                    <a:lumMod val="50000"/>
                    <a:lumOff val="50000"/>
                  </a:schemeClr>
                </a:solidFill>
              </a:rPr>
              <a:t>stock on hand product list</a:t>
            </a:r>
          </a:p>
          <a:p>
            <a:pPr marL="342900" indent="-342900">
              <a:buFont typeface="Arial" panose="020B0604020202020204" pitchFamily="34" charset="0"/>
              <a:buChar char="•"/>
            </a:pPr>
            <a:r>
              <a:rPr lang="en-US" dirty="0">
                <a:solidFill>
                  <a:schemeClr val="tx1">
                    <a:lumMod val="50000"/>
                    <a:lumOff val="50000"/>
                  </a:schemeClr>
                </a:solidFill>
              </a:rPr>
              <a:t>Color coded alerts for over stock and upcoming expiries </a:t>
            </a:r>
          </a:p>
          <a:p>
            <a:pPr marL="342900" indent="-342900">
              <a:buFont typeface="Arial" panose="020B0604020202020204" pitchFamily="34" charset="0"/>
              <a:buChar char="•"/>
            </a:pPr>
            <a:r>
              <a:rPr lang="en-US" dirty="0">
                <a:solidFill>
                  <a:schemeClr val="tx1">
                    <a:lumMod val="50000"/>
                    <a:lumOff val="50000"/>
                  </a:schemeClr>
                </a:solidFill>
              </a:rPr>
              <a:t>Optimized for 9” tablets</a:t>
            </a:r>
          </a:p>
          <a:p>
            <a:pPr marL="342900" indent="-342900">
              <a:buFont typeface="Arial" panose="020B0604020202020204" pitchFamily="34" charset="0"/>
              <a:buChar char="•"/>
            </a:pPr>
            <a:r>
              <a:rPr lang="en-US" dirty="0">
                <a:solidFill>
                  <a:schemeClr val="tx1">
                    <a:lumMod val="50000"/>
                    <a:lumOff val="50000"/>
                  </a:schemeClr>
                </a:solidFill>
              </a:rPr>
              <a:t>All Essential Products including</a:t>
            </a:r>
          </a:p>
          <a:p>
            <a:pPr marL="800100" lvl="1" indent="-342900">
              <a:buFont typeface="Arial" panose="020B0604020202020204" pitchFamily="34" charset="0"/>
              <a:buChar char="•"/>
            </a:pPr>
            <a:r>
              <a:rPr lang="en-US" dirty="0">
                <a:solidFill>
                  <a:schemeClr val="tx1">
                    <a:lumMod val="50000"/>
                    <a:lumOff val="50000"/>
                  </a:schemeClr>
                </a:solidFill>
              </a:rPr>
              <a:t>Anti Malaria drugs</a:t>
            </a:r>
          </a:p>
          <a:p>
            <a:pPr marL="800100" lvl="1" indent="-342900">
              <a:buFont typeface="Arial" panose="020B0604020202020204" pitchFamily="34" charset="0"/>
              <a:buChar char="•"/>
            </a:pPr>
            <a:r>
              <a:rPr lang="en-US" dirty="0">
                <a:solidFill>
                  <a:schemeClr val="tx1">
                    <a:lumMod val="50000"/>
                    <a:lumOff val="50000"/>
                  </a:schemeClr>
                </a:solidFill>
              </a:rPr>
              <a:t>Anti-retroviral </a:t>
            </a:r>
          </a:p>
          <a:p>
            <a:pPr marL="800100" lvl="1" indent="-342900">
              <a:buFont typeface="Arial" panose="020B0604020202020204" pitchFamily="34" charset="0"/>
              <a:buChar char="•"/>
            </a:pPr>
            <a:r>
              <a:rPr lang="en-US" dirty="0">
                <a:solidFill>
                  <a:schemeClr val="tx1">
                    <a:lumMod val="50000"/>
                    <a:lumOff val="50000"/>
                  </a:schemeClr>
                </a:solidFill>
              </a:rPr>
              <a:t>Contraceptives</a:t>
            </a:r>
          </a:p>
          <a:p>
            <a:pPr marL="800100" lvl="1" indent="-342900">
              <a:buFont typeface="Arial" panose="020B0604020202020204" pitchFamily="34" charset="0"/>
              <a:buChar char="•"/>
            </a:pPr>
            <a:r>
              <a:rPr lang="en-US" dirty="0">
                <a:solidFill>
                  <a:schemeClr val="tx1">
                    <a:lumMod val="50000"/>
                    <a:lumOff val="50000"/>
                  </a:schemeClr>
                </a:solidFill>
              </a:rPr>
              <a:t>Rapid Diagnostic Tests</a:t>
            </a:r>
          </a:p>
          <a:p>
            <a:pPr marL="800100" lvl="1" indent="-342900">
              <a:buFont typeface="Arial" panose="020B0604020202020204" pitchFamily="34" charset="0"/>
              <a:buChar char="•"/>
            </a:pPr>
            <a:r>
              <a:rPr lang="en-US" dirty="0">
                <a:solidFill>
                  <a:schemeClr val="tx1">
                    <a:lumMod val="50000"/>
                    <a:lumOff val="50000"/>
                  </a:schemeClr>
                </a:solidFill>
              </a:rPr>
              <a:t>Antibiotics</a:t>
            </a:r>
          </a:p>
          <a:p>
            <a:pPr marL="800100" lvl="1" indent="-342900">
              <a:buFont typeface="Arial" panose="020B0604020202020204" pitchFamily="34" charset="0"/>
              <a:buChar char="•"/>
            </a:pPr>
            <a:r>
              <a:rPr lang="en-US" dirty="0">
                <a:solidFill>
                  <a:schemeClr val="tx1">
                    <a:lumMod val="50000"/>
                    <a:lumOff val="50000"/>
                  </a:schemeClr>
                </a:solidFill>
              </a:rPr>
              <a:t>Essential Medicines</a:t>
            </a:r>
          </a:p>
          <a:p>
            <a:pPr marL="800100" lvl="1" indent="-342900">
              <a:buFont typeface="Arial" panose="020B0604020202020204" pitchFamily="34" charset="0"/>
              <a:buChar char="•"/>
            </a:pPr>
            <a:r>
              <a:rPr lang="en-US" dirty="0">
                <a:solidFill>
                  <a:schemeClr val="tx1">
                    <a:lumMod val="50000"/>
                    <a:lumOff val="50000"/>
                  </a:schemeClr>
                </a:solidFill>
              </a:rPr>
              <a:t>Key Medical Articles</a:t>
            </a:r>
          </a:p>
          <a:p>
            <a:pPr marL="342900" indent="-342900">
              <a:buFont typeface="Arial" panose="020B0604020202020204" pitchFamily="34" charset="0"/>
              <a:buChar char="•"/>
            </a:pPr>
            <a:endParaRPr lang="en-US" dirty="0">
              <a:solidFill>
                <a:schemeClr val="tx1">
                  <a:lumMod val="50000"/>
                  <a:lumOff val="50000"/>
                </a:schemeClr>
              </a:solidFill>
            </a:endParaRPr>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11</a:t>
            </a:fld>
            <a:endParaRPr lang="en-US" dirty="0"/>
          </a:p>
        </p:txBody>
      </p:sp>
      <p:sp>
        <p:nvSpPr>
          <p:cNvPr id="22" name="Rectangle 21"/>
          <p:cNvSpPr/>
          <p:nvPr/>
        </p:nvSpPr>
        <p:spPr>
          <a:xfrm>
            <a:off x="6145166" y="712413"/>
            <a:ext cx="2998834" cy="400110"/>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SIGLUS Mobile Application Screenshot</a:t>
            </a:r>
          </a:p>
        </p:txBody>
      </p:sp>
      <p:grpSp>
        <p:nvGrpSpPr>
          <p:cNvPr id="28" name="Group 27"/>
          <p:cNvGrpSpPr/>
          <p:nvPr/>
        </p:nvGrpSpPr>
        <p:grpSpPr>
          <a:xfrm>
            <a:off x="5279956" y="1166656"/>
            <a:ext cx="3783688" cy="4755360"/>
            <a:chOff x="2905124" y="1266062"/>
            <a:chExt cx="3333750" cy="4325875"/>
          </a:xfrm>
        </p:grpSpPr>
        <p:sp>
          <p:nvSpPr>
            <p:cNvPr id="29" name="Rounded Rectangle 84"/>
            <p:cNvSpPr/>
            <p:nvPr/>
          </p:nvSpPr>
          <p:spPr>
            <a:xfrm>
              <a:off x="2905124" y="1266062"/>
              <a:ext cx="3333750" cy="4325875"/>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nvGrpSpPr>
            <p:cNvPr id="30" name="Group 29"/>
            <p:cNvGrpSpPr/>
            <p:nvPr/>
          </p:nvGrpSpPr>
          <p:grpSpPr>
            <a:xfrm>
              <a:off x="4446940" y="5288001"/>
              <a:ext cx="237363" cy="234696"/>
              <a:chOff x="4446940" y="5280381"/>
              <a:chExt cx="237363" cy="234696"/>
            </a:xfrm>
          </p:grpSpPr>
          <p:sp>
            <p:nvSpPr>
              <p:cNvPr id="32" name="Oval 31"/>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lt1"/>
                  </a:solidFill>
                </a:endParaRPr>
              </a:p>
            </p:txBody>
          </p:sp>
          <p:sp>
            <p:nvSpPr>
              <p:cNvPr id="33" name="Rounded Rectangle 89"/>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sp>
          <p:nvSpPr>
            <p:cNvPr id="31" name="Freeform 87"/>
            <p:cNvSpPr/>
            <p:nvPr/>
          </p:nvSpPr>
          <p:spPr>
            <a:xfrm>
              <a:off x="3918522" y="1289877"/>
              <a:ext cx="2296537" cy="2906437"/>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p>
          </p:txBody>
        </p:sp>
      </p:grpSp>
      <p:pic>
        <p:nvPicPr>
          <p:cNvPr id="34" name="Picture 33"/>
          <p:cNvPicPr>
            <a:picLocks noChangeAspect="1"/>
          </p:cNvPicPr>
          <p:nvPr/>
        </p:nvPicPr>
        <p:blipFill>
          <a:blip r:embed="rId3"/>
          <a:stretch>
            <a:fillRect/>
          </a:stretch>
        </p:blipFill>
        <p:spPr>
          <a:xfrm>
            <a:off x="5504717" y="1390894"/>
            <a:ext cx="3342902" cy="4452938"/>
          </a:xfrm>
          <a:prstGeom prst="rect">
            <a:avLst/>
          </a:prstGeom>
        </p:spPr>
      </p:pic>
    </p:spTree>
    <p:extLst>
      <p:ext uri="{BB962C8B-B14F-4D97-AF65-F5344CB8AC3E}">
        <p14:creationId xmlns:p14="http://schemas.microsoft.com/office/powerpoint/2010/main" val="9860547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8423"/>
            <a:ext cx="6325129" cy="830997"/>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Characteristics of the Solution</a:t>
            </a:r>
            <a:endParaRPr lang="en-US" sz="3000" b="1" dirty="0"/>
          </a:p>
        </p:txBody>
      </p:sp>
      <p:sp>
        <p:nvSpPr>
          <p:cNvPr id="3" name="TextBox 2"/>
          <p:cNvSpPr txBox="1"/>
          <p:nvPr/>
        </p:nvSpPr>
        <p:spPr>
          <a:xfrm>
            <a:off x="124696" y="1567564"/>
            <a:ext cx="3743919" cy="3905620"/>
          </a:xfrm>
          <a:prstGeom prst="rect">
            <a:avLst/>
          </a:prstGeom>
          <a:noFill/>
        </p:spPr>
        <p:txBody>
          <a:bodyPr wrap="square" lIns="0" tIns="0" rIns="0" bIns="0" rtlCol="0">
            <a:noAutofit/>
          </a:bodyPr>
          <a:lstStyle/>
          <a:p>
            <a:r>
              <a:rPr lang="en-US" b="1" dirty="0">
                <a:solidFill>
                  <a:schemeClr val="tx1">
                    <a:lumMod val="50000"/>
                    <a:lumOff val="50000"/>
                  </a:schemeClr>
                </a:solidFill>
              </a:rPr>
              <a:t>Web portal highlights:</a:t>
            </a:r>
          </a:p>
          <a:p>
            <a:pPr marL="342900" indent="-342900">
              <a:buFont typeface="Arial" panose="020B0604020202020204" pitchFamily="34" charset="0"/>
              <a:buChar char="•"/>
            </a:pPr>
            <a:r>
              <a:rPr lang="en-US" dirty="0">
                <a:solidFill>
                  <a:schemeClr val="tx1">
                    <a:lumMod val="50000"/>
                    <a:lumOff val="50000"/>
                  </a:schemeClr>
                </a:solidFill>
              </a:rPr>
              <a:t>Leverage </a:t>
            </a:r>
            <a:r>
              <a:rPr lang="en-US" dirty="0" err="1">
                <a:solidFill>
                  <a:schemeClr val="tx1">
                    <a:lumMod val="50000"/>
                    <a:lumOff val="50000"/>
                  </a:schemeClr>
                </a:solidFill>
              </a:rPr>
              <a:t>OpenLMIS</a:t>
            </a:r>
            <a:r>
              <a:rPr lang="en-US" dirty="0">
                <a:solidFill>
                  <a:schemeClr val="tx1">
                    <a:lumMod val="50000"/>
                    <a:lumOff val="50000"/>
                  </a:schemeClr>
                </a:solidFill>
              </a:rPr>
              <a:t> interface, administrative functions and user management </a:t>
            </a:r>
          </a:p>
          <a:p>
            <a:pPr marL="342900" indent="-342900">
              <a:buFont typeface="Arial" panose="020B0604020202020204" pitchFamily="34" charset="0"/>
              <a:buChar char="•"/>
            </a:pPr>
            <a:r>
              <a:rPr lang="en-US" dirty="0">
                <a:solidFill>
                  <a:schemeClr val="tx1">
                    <a:lumMod val="50000"/>
                    <a:lumOff val="50000"/>
                  </a:schemeClr>
                </a:solidFill>
              </a:rPr>
              <a:t>Facility-level and aggregate reports and visualizations </a:t>
            </a:r>
          </a:p>
          <a:p>
            <a:pPr marL="342900" indent="-342900">
              <a:buFont typeface="Arial" panose="020B0604020202020204" pitchFamily="34" charset="0"/>
              <a:buChar char="•"/>
            </a:pPr>
            <a:r>
              <a:rPr lang="en-US" dirty="0">
                <a:solidFill>
                  <a:schemeClr val="tx1">
                    <a:lumMod val="50000"/>
                    <a:lumOff val="50000"/>
                  </a:schemeClr>
                </a:solidFill>
              </a:rPr>
              <a:t>Data export for further analysis</a:t>
            </a:r>
          </a:p>
          <a:p>
            <a:pPr marL="342900" indent="-342900">
              <a:buFont typeface="Arial" panose="020B0604020202020204" pitchFamily="34" charset="0"/>
              <a:buChar char="•"/>
            </a:pPr>
            <a:r>
              <a:rPr lang="en-US" dirty="0">
                <a:solidFill>
                  <a:schemeClr val="tx1">
                    <a:lumMod val="50000"/>
                    <a:lumOff val="50000"/>
                  </a:schemeClr>
                </a:solidFill>
              </a:rPr>
              <a:t>Access to all submitted requisitions </a:t>
            </a:r>
          </a:p>
          <a:p>
            <a:pPr marL="342900" indent="-342900">
              <a:buFont typeface="Arial" panose="020B0604020202020204" pitchFamily="34" charset="0"/>
              <a:buChar char="•"/>
            </a:pPr>
            <a:r>
              <a:rPr lang="en-US" dirty="0">
                <a:solidFill>
                  <a:schemeClr val="tx1">
                    <a:lumMod val="50000"/>
                    <a:lumOff val="50000"/>
                  </a:schemeClr>
                </a:solidFill>
              </a:rPr>
              <a:t>Tracking of synchronization status and order requisition timeliness </a:t>
            </a:r>
          </a:p>
          <a:p>
            <a:pPr marL="342900" indent="-342900">
              <a:buFont typeface="Arial" panose="020B0604020202020204" pitchFamily="34" charset="0"/>
              <a:buChar char="•"/>
            </a:pPr>
            <a:r>
              <a:rPr lang="en-US" dirty="0">
                <a:solidFill>
                  <a:schemeClr val="tx1">
                    <a:lumMod val="50000"/>
                    <a:lumOff val="50000"/>
                  </a:schemeClr>
                </a:solidFill>
              </a:rPr>
              <a:t>Customized reports for Mozambique, such as weekly tracer medicine stock-out report </a:t>
            </a:r>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12</a:t>
            </a:fld>
            <a:endParaRPr lang="en-US" dirty="0"/>
          </a:p>
        </p:txBody>
      </p:sp>
      <p:sp>
        <p:nvSpPr>
          <p:cNvPr id="22" name="Rectangle 21"/>
          <p:cNvSpPr/>
          <p:nvPr/>
        </p:nvSpPr>
        <p:spPr>
          <a:xfrm>
            <a:off x="0" y="1071454"/>
            <a:ext cx="1602298" cy="400110"/>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SIGLUS Web Portal</a:t>
            </a:r>
          </a:p>
        </p:txBody>
      </p:sp>
      <p:grpSp>
        <p:nvGrpSpPr>
          <p:cNvPr id="13" name="Group 12"/>
          <p:cNvGrpSpPr/>
          <p:nvPr/>
        </p:nvGrpSpPr>
        <p:grpSpPr>
          <a:xfrm>
            <a:off x="3811996" y="1352623"/>
            <a:ext cx="5501158" cy="4120561"/>
            <a:chOff x="78954" y="1252655"/>
            <a:chExt cx="7445374" cy="5641821"/>
          </a:xfrm>
          <a:scene3d>
            <a:camera prst="obliqueBottomLeft"/>
            <a:lightRig rig="threePt" dir="t"/>
          </a:scene3d>
        </p:grpSpPr>
        <p:pic>
          <p:nvPicPr>
            <p:cNvPr id="14" name="Picture 4" descr="Laptop notebook PNG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54" y="1252655"/>
              <a:ext cx="7445374" cy="56418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4"/>
            <a:stretch>
              <a:fillRect/>
            </a:stretch>
          </p:blipFill>
          <p:spPr>
            <a:xfrm>
              <a:off x="1081326" y="1477164"/>
              <a:ext cx="5422344" cy="3049116"/>
            </a:xfrm>
            <a:prstGeom prst="rect">
              <a:avLst/>
            </a:prstGeom>
          </p:spPr>
        </p:pic>
      </p:grpSp>
    </p:spTree>
    <p:extLst>
      <p:ext uri="{BB962C8B-B14F-4D97-AF65-F5344CB8AC3E}">
        <p14:creationId xmlns:p14="http://schemas.microsoft.com/office/powerpoint/2010/main" val="6274073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7069"/>
            <a:ext cx="6325129" cy="830997"/>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Characteristics of the Solution</a:t>
            </a:r>
            <a:endParaRPr lang="en-US" sz="3000" b="1" dirty="0"/>
          </a:p>
        </p:txBody>
      </p:sp>
      <p:sp>
        <p:nvSpPr>
          <p:cNvPr id="3" name="TextBox 2"/>
          <p:cNvSpPr txBox="1"/>
          <p:nvPr/>
        </p:nvSpPr>
        <p:spPr>
          <a:xfrm>
            <a:off x="179403" y="1792230"/>
            <a:ext cx="3743919" cy="3905620"/>
          </a:xfrm>
          <a:prstGeom prst="rect">
            <a:avLst/>
          </a:prstGeom>
          <a:noFill/>
        </p:spPr>
        <p:txBody>
          <a:bodyPr wrap="square" lIns="0" tIns="0" rIns="0" bIns="0" rtlCol="0">
            <a:noAutofit/>
          </a:bodyPr>
          <a:lstStyle/>
          <a:p>
            <a:pPr marL="342900" indent="-342900">
              <a:buFont typeface="Arial" panose="020B0604020202020204" pitchFamily="34" charset="0"/>
              <a:buChar char="•"/>
            </a:pPr>
            <a:r>
              <a:rPr lang="en-US" dirty="0" smtClean="0">
                <a:solidFill>
                  <a:schemeClr val="tx1">
                    <a:lumMod val="50000"/>
                    <a:lumOff val="50000"/>
                  </a:schemeClr>
                </a:solidFill>
              </a:rPr>
              <a:t>Uses </a:t>
            </a:r>
            <a:r>
              <a:rPr lang="en-US" dirty="0" err="1">
                <a:solidFill>
                  <a:schemeClr val="tx1">
                    <a:lumMod val="50000"/>
                    <a:lumOff val="50000"/>
                  </a:schemeClr>
                </a:solidFill>
              </a:rPr>
              <a:t>OpenLMIS</a:t>
            </a:r>
            <a:r>
              <a:rPr lang="en-US" dirty="0">
                <a:solidFill>
                  <a:schemeClr val="tx1">
                    <a:lumMod val="50000"/>
                    <a:lumOff val="50000"/>
                  </a:schemeClr>
                </a:solidFill>
              </a:rPr>
              <a:t> standard web portal  framework</a:t>
            </a:r>
          </a:p>
          <a:p>
            <a:pPr marL="342900" indent="-342900">
              <a:buFont typeface="Arial" panose="020B0604020202020204" pitchFamily="34" charset="0"/>
              <a:buChar char="•"/>
            </a:pPr>
            <a:r>
              <a:rPr lang="en-US" dirty="0">
                <a:solidFill>
                  <a:schemeClr val="tx1">
                    <a:lumMod val="50000"/>
                    <a:lumOff val="50000"/>
                  </a:schemeClr>
                </a:solidFill>
              </a:rPr>
              <a:t>List of variety of standardized reports</a:t>
            </a:r>
          </a:p>
          <a:p>
            <a:pPr marL="800100" lvl="1" indent="-342900">
              <a:buFont typeface="Wingdings" panose="05000000000000000000" pitchFamily="2" charset="2"/>
              <a:buChar char="ü"/>
            </a:pPr>
            <a:r>
              <a:rPr lang="en-US" dirty="0">
                <a:solidFill>
                  <a:schemeClr val="tx1">
                    <a:lumMod val="50000"/>
                    <a:lumOff val="50000"/>
                  </a:schemeClr>
                </a:solidFill>
              </a:rPr>
              <a:t>Requisitions</a:t>
            </a:r>
          </a:p>
          <a:p>
            <a:pPr marL="800100" lvl="1" indent="-342900">
              <a:buFont typeface="Wingdings" panose="05000000000000000000" pitchFamily="2" charset="2"/>
              <a:buChar char="ü"/>
            </a:pPr>
            <a:r>
              <a:rPr lang="en-US" dirty="0">
                <a:solidFill>
                  <a:schemeClr val="tx1">
                    <a:lumMod val="50000"/>
                    <a:lumOff val="50000"/>
                  </a:schemeClr>
                </a:solidFill>
              </a:rPr>
              <a:t>Stock on Hand by product</a:t>
            </a:r>
          </a:p>
          <a:p>
            <a:pPr marL="800100" lvl="1" indent="-342900">
              <a:buFont typeface="Wingdings" panose="05000000000000000000" pitchFamily="2" charset="2"/>
              <a:buChar char="ü"/>
            </a:pPr>
            <a:r>
              <a:rPr lang="en-US" dirty="0" err="1">
                <a:solidFill>
                  <a:schemeClr val="tx1">
                    <a:lumMod val="50000"/>
                    <a:lumOff val="50000"/>
                  </a:schemeClr>
                </a:solidFill>
              </a:rPr>
              <a:t>Stockouts</a:t>
            </a:r>
            <a:r>
              <a:rPr lang="en-US" dirty="0">
                <a:solidFill>
                  <a:schemeClr val="tx1">
                    <a:lumMod val="50000"/>
                    <a:lumOff val="50000"/>
                  </a:schemeClr>
                </a:solidFill>
              </a:rPr>
              <a:t>, All product</a:t>
            </a:r>
          </a:p>
          <a:p>
            <a:pPr marL="800100" lvl="1" indent="-342900">
              <a:buFont typeface="Wingdings" panose="05000000000000000000" pitchFamily="2" charset="2"/>
              <a:buChar char="ü"/>
            </a:pPr>
            <a:r>
              <a:rPr lang="en-US" dirty="0">
                <a:solidFill>
                  <a:schemeClr val="tx1">
                    <a:lumMod val="50000"/>
                    <a:lumOff val="50000"/>
                  </a:schemeClr>
                </a:solidFill>
              </a:rPr>
              <a:t>Expiry Dates </a:t>
            </a:r>
          </a:p>
          <a:p>
            <a:pPr marL="800100" lvl="1" indent="-342900">
              <a:buFont typeface="Wingdings" panose="05000000000000000000" pitchFamily="2" charset="2"/>
              <a:buChar char="ü"/>
            </a:pPr>
            <a:r>
              <a:rPr lang="en-US" dirty="0">
                <a:solidFill>
                  <a:schemeClr val="tx1">
                    <a:lumMod val="50000"/>
                    <a:lumOff val="50000"/>
                  </a:schemeClr>
                </a:solidFill>
              </a:rPr>
              <a:t>Tracer Drugs </a:t>
            </a:r>
          </a:p>
          <a:p>
            <a:pPr marL="800100" lvl="1" indent="-342900">
              <a:buFont typeface="Wingdings" panose="05000000000000000000" pitchFamily="2" charset="2"/>
              <a:buChar char="ü"/>
            </a:pPr>
            <a:r>
              <a:rPr lang="en-US" dirty="0">
                <a:solidFill>
                  <a:schemeClr val="tx1">
                    <a:lumMod val="50000"/>
                    <a:lumOff val="50000"/>
                  </a:schemeClr>
                </a:solidFill>
              </a:rPr>
              <a:t>Historical Data </a:t>
            </a:r>
          </a:p>
          <a:p>
            <a:pPr marL="800100" lvl="1" indent="-342900">
              <a:buFont typeface="Wingdings" panose="05000000000000000000" pitchFamily="2" charset="2"/>
              <a:buChar char="ü"/>
            </a:pPr>
            <a:r>
              <a:rPr lang="en-US" dirty="0">
                <a:solidFill>
                  <a:schemeClr val="tx1">
                    <a:lumMod val="50000"/>
                    <a:lumOff val="50000"/>
                  </a:schemeClr>
                </a:solidFill>
              </a:rPr>
              <a:t>Adjustments Occurrences</a:t>
            </a:r>
          </a:p>
          <a:p>
            <a:pPr marL="800100" lvl="1" indent="-342900">
              <a:buFont typeface="Wingdings" panose="05000000000000000000" pitchFamily="2" charset="2"/>
              <a:buChar char="ü"/>
            </a:pPr>
            <a:r>
              <a:rPr lang="en-US" dirty="0">
                <a:solidFill>
                  <a:schemeClr val="tx1">
                    <a:lumMod val="50000"/>
                    <a:lumOff val="50000"/>
                  </a:schemeClr>
                </a:solidFill>
              </a:rPr>
              <a:t>Rapid Tests Report </a:t>
            </a:r>
          </a:p>
          <a:p>
            <a:pPr marL="342900" indent="-342900">
              <a:buFont typeface="Arial" panose="020B0604020202020204" pitchFamily="34" charset="0"/>
              <a:buChar char="•"/>
            </a:pPr>
            <a:endParaRPr lang="en-US" dirty="0">
              <a:solidFill>
                <a:schemeClr val="tx1">
                  <a:lumMod val="50000"/>
                  <a:lumOff val="50000"/>
                </a:schemeClr>
              </a:solidFill>
            </a:endParaRPr>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13</a:t>
            </a:fld>
            <a:endParaRPr lang="en-US" dirty="0"/>
          </a:p>
        </p:txBody>
      </p:sp>
      <p:sp>
        <p:nvSpPr>
          <p:cNvPr id="22" name="Rectangle 21"/>
          <p:cNvSpPr/>
          <p:nvPr/>
        </p:nvSpPr>
        <p:spPr>
          <a:xfrm>
            <a:off x="0" y="1071454"/>
            <a:ext cx="2557431" cy="400110"/>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SIGLUS Web Portal Key Reports</a:t>
            </a:r>
          </a:p>
        </p:txBody>
      </p:sp>
      <p:pic>
        <p:nvPicPr>
          <p:cNvPr id="9" name="Picture 8"/>
          <p:cNvPicPr>
            <a:picLocks noChangeAspect="1"/>
          </p:cNvPicPr>
          <p:nvPr/>
        </p:nvPicPr>
        <p:blipFill>
          <a:blip r:embed="rId3"/>
          <a:stretch>
            <a:fillRect/>
          </a:stretch>
        </p:blipFill>
        <p:spPr>
          <a:xfrm>
            <a:off x="3797984" y="1471564"/>
            <a:ext cx="5548033" cy="378309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05904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364" y="0"/>
            <a:ext cx="10559077" cy="5939481"/>
          </a:xfrm>
          <a:prstGeom prst="rect">
            <a:avLst/>
          </a:prstGeom>
        </p:spPr>
      </p:pic>
      <p:sp>
        <p:nvSpPr>
          <p:cNvPr id="6" name="Flowchart: Process 5"/>
          <p:cNvSpPr/>
          <p:nvPr/>
        </p:nvSpPr>
        <p:spPr>
          <a:xfrm>
            <a:off x="0" y="3797643"/>
            <a:ext cx="10588368" cy="1672282"/>
          </a:xfrm>
          <a:prstGeom prst="flowChartProcess">
            <a:avLst/>
          </a:prstGeom>
          <a:solidFill>
            <a:schemeClr val="accent1">
              <a:alpha val="6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4077595"/>
            <a:ext cx="6198748" cy="83099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Opportunities and Challenges</a:t>
            </a:r>
            <a:endParaRPr lang="en-US" sz="3000" b="1" dirty="0"/>
          </a:p>
        </p:txBody>
      </p:sp>
      <p:sp>
        <p:nvSpPr>
          <p:cNvPr id="3"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14</a:t>
            </a:fld>
            <a:endParaRPr lang="en-US" dirty="0"/>
          </a:p>
        </p:txBody>
      </p:sp>
    </p:spTree>
    <p:extLst>
      <p:ext uri="{BB962C8B-B14F-4D97-AF65-F5344CB8AC3E}">
        <p14:creationId xmlns:p14="http://schemas.microsoft.com/office/powerpoint/2010/main" val="220753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7069"/>
            <a:ext cx="3384901" cy="830997"/>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Opportunities</a:t>
            </a:r>
            <a:endParaRPr lang="en-US" sz="3000" b="1" dirty="0"/>
          </a:p>
        </p:txBody>
      </p:sp>
      <p:sp>
        <p:nvSpPr>
          <p:cNvPr id="3" name="TextBox 2"/>
          <p:cNvSpPr txBox="1"/>
          <p:nvPr/>
        </p:nvSpPr>
        <p:spPr>
          <a:xfrm>
            <a:off x="181670" y="1798547"/>
            <a:ext cx="3521117" cy="3906683"/>
          </a:xfrm>
          <a:prstGeom prst="rect">
            <a:avLst/>
          </a:prstGeom>
          <a:noFill/>
        </p:spPr>
        <p:txBody>
          <a:bodyPr wrap="square" lIns="0" tIns="0" rIns="0" bIns="0" rtlCol="0">
            <a:noAutofit/>
          </a:bodyPr>
          <a:lstStyle/>
          <a:p>
            <a:pPr marL="342900" indent="-342900">
              <a:buFont typeface="Arial" panose="020B0604020202020204" pitchFamily="34" charset="0"/>
              <a:buChar char="•"/>
            </a:pPr>
            <a:r>
              <a:rPr lang="en-US">
                <a:solidFill>
                  <a:schemeClr val="tx1">
                    <a:lumMod val="50000"/>
                    <a:lumOff val="50000"/>
                  </a:schemeClr>
                </a:solidFill>
              </a:rPr>
              <a:t>Cultivate OpenLMIS community globally and regionally to ensure support, maintenance.</a:t>
            </a:r>
          </a:p>
          <a:p>
            <a:pPr marL="342900" indent="-342900">
              <a:buFont typeface="Arial" panose="020B0604020202020204" pitchFamily="34" charset="0"/>
              <a:buChar char="•"/>
            </a:pPr>
            <a:r>
              <a:rPr lang="en-US">
                <a:solidFill>
                  <a:schemeClr val="tx1">
                    <a:lumMod val="50000"/>
                    <a:lumOff val="50000"/>
                  </a:schemeClr>
                </a:solidFill>
              </a:rPr>
              <a:t>Shared investment, Shared benefits (OpenLMIS 3.0) for regional platform.</a:t>
            </a:r>
          </a:p>
          <a:p>
            <a:pPr marL="342900" indent="-342900">
              <a:buFont typeface="Arial" panose="020B0604020202020204" pitchFamily="34" charset="0"/>
              <a:buChar char="•"/>
            </a:pPr>
            <a:r>
              <a:rPr lang="en-US">
                <a:solidFill>
                  <a:schemeClr val="tx1">
                    <a:lumMod val="50000"/>
                    <a:lumOff val="50000"/>
                  </a:schemeClr>
                </a:solidFill>
              </a:rPr>
              <a:t>Evidence based decision making;</a:t>
            </a:r>
          </a:p>
          <a:p>
            <a:pPr marL="342900" indent="-342900">
              <a:buFont typeface="Arial" panose="020B0604020202020204" pitchFamily="34" charset="0"/>
              <a:buChar char="•"/>
            </a:pPr>
            <a:r>
              <a:rPr lang="en-US">
                <a:solidFill>
                  <a:schemeClr val="tx1">
                    <a:lumMod val="50000"/>
                    <a:lumOff val="50000"/>
                  </a:schemeClr>
                </a:solidFill>
              </a:rPr>
              <a:t>Interconnectivity with Ferramenta Central &amp; SIMAM</a:t>
            </a:r>
          </a:p>
          <a:p>
            <a:pPr marL="342900" indent="-342900">
              <a:buFont typeface="Arial" panose="020B0604020202020204" pitchFamily="34" charset="0"/>
              <a:buChar char="•"/>
            </a:pPr>
            <a:r>
              <a:rPr lang="en-US">
                <a:solidFill>
                  <a:schemeClr val="tx1">
                    <a:lumMod val="50000"/>
                    <a:lumOff val="50000"/>
                  </a:schemeClr>
                </a:solidFill>
              </a:rPr>
              <a:t>Support from PEPFAR Implementing Partners to maintain the scale-up pass</a:t>
            </a:r>
            <a:endParaRPr lang="en-US" dirty="0">
              <a:solidFill>
                <a:schemeClr val="tx1">
                  <a:lumMod val="50000"/>
                  <a:lumOff val="50000"/>
                </a:schemeClr>
              </a:solidFill>
            </a:endParaRPr>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15</a:t>
            </a:fld>
            <a:endParaRPr lang="en-US" dirty="0"/>
          </a:p>
        </p:txBody>
      </p:sp>
      <p:sp>
        <p:nvSpPr>
          <p:cNvPr id="7" name="Rectangle 6"/>
          <p:cNvSpPr/>
          <p:nvPr/>
        </p:nvSpPr>
        <p:spPr>
          <a:xfrm>
            <a:off x="0" y="1071500"/>
            <a:ext cx="5522410" cy="400110"/>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91440" tIns="91440" rIns="91440" bIns="91440" rtlCol="0" anchor="ctr">
            <a:spAutoFit/>
          </a:bodyPr>
          <a:lstStyle/>
          <a:p>
            <a:pPr algn="ctr"/>
            <a:r>
              <a:rPr lang="en-US" sz="1400" b="0" dirty="0" smtClean="0"/>
              <a:t>SIGLUS Logistic Management Information System for the Health Facilities</a:t>
            </a:r>
            <a:endParaRPr lang="en-US" sz="1400" b="0" dirty="0"/>
          </a:p>
        </p:txBody>
      </p:sp>
      <p:grpSp>
        <p:nvGrpSpPr>
          <p:cNvPr id="8" name="Group 7"/>
          <p:cNvGrpSpPr/>
          <p:nvPr/>
        </p:nvGrpSpPr>
        <p:grpSpPr>
          <a:xfrm rot="16200000">
            <a:off x="4426802" y="1153926"/>
            <a:ext cx="3783688" cy="4910988"/>
            <a:chOff x="2905124" y="1266062"/>
            <a:chExt cx="3333750" cy="4325875"/>
          </a:xfrm>
          <a:effectLst>
            <a:outerShdw blurRad="63500" sx="102000" sy="102000" algn="ctr" rotWithShape="0">
              <a:prstClr val="black">
                <a:alpha val="40000"/>
              </a:prstClr>
            </a:outerShdw>
          </a:effectLst>
        </p:grpSpPr>
        <p:sp>
          <p:nvSpPr>
            <p:cNvPr id="10" name="Rounded Rectangle 84"/>
            <p:cNvSpPr/>
            <p:nvPr/>
          </p:nvSpPr>
          <p:spPr>
            <a:xfrm>
              <a:off x="2905124" y="1266062"/>
              <a:ext cx="3333750" cy="4325875"/>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nvGrpSpPr>
            <p:cNvPr id="11" name="Group 10"/>
            <p:cNvGrpSpPr/>
            <p:nvPr/>
          </p:nvGrpSpPr>
          <p:grpSpPr>
            <a:xfrm>
              <a:off x="4446940" y="5288001"/>
              <a:ext cx="237363" cy="234696"/>
              <a:chOff x="4446940" y="5280381"/>
              <a:chExt cx="237363" cy="234696"/>
            </a:xfrm>
          </p:grpSpPr>
          <p:sp>
            <p:nvSpPr>
              <p:cNvPr id="13" name="Oval 12"/>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lt1"/>
                  </a:solidFill>
                </a:endParaRPr>
              </a:p>
            </p:txBody>
          </p:sp>
          <p:sp>
            <p:nvSpPr>
              <p:cNvPr id="14" name="Rounded Rectangle 89"/>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sp>
          <p:nvSpPr>
            <p:cNvPr id="12" name="Freeform 87"/>
            <p:cNvSpPr/>
            <p:nvPr/>
          </p:nvSpPr>
          <p:spPr>
            <a:xfrm>
              <a:off x="3918522" y="1289877"/>
              <a:ext cx="2296537" cy="2906437"/>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p>
          </p:txBody>
        </p:sp>
      </p:grpSp>
      <p:sp>
        <p:nvSpPr>
          <p:cNvPr id="16" name="Rectangle 15"/>
          <p:cNvSpPr/>
          <p:nvPr/>
        </p:nvSpPr>
        <p:spPr>
          <a:xfrm>
            <a:off x="8450040" y="3473561"/>
            <a:ext cx="288481"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descr="http://127.0.0.1:58118/device/49D6VGZSZTTGRG5D/screensh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876" y="1961393"/>
            <a:ext cx="4533900"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6881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7069"/>
            <a:ext cx="4406912" cy="830997"/>
          </a:xfrm>
          <a:prstGeom prst="rect">
            <a:avLst/>
          </a:prstGeom>
          <a:blipFill rotWithShape="1">
            <a:blip r:embed="rId2"/>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Scale-Up Challenges</a:t>
            </a:r>
            <a:endParaRPr lang="en-US" sz="3000" b="1" dirty="0"/>
          </a:p>
        </p:txBody>
      </p:sp>
      <p:sp>
        <p:nvSpPr>
          <p:cNvPr id="5"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16</a:t>
            </a:fld>
            <a:endParaRPr lang="en-US" dirty="0"/>
          </a:p>
        </p:txBody>
      </p:sp>
      <p:grpSp>
        <p:nvGrpSpPr>
          <p:cNvPr id="15" name="Group 14"/>
          <p:cNvGrpSpPr/>
          <p:nvPr/>
        </p:nvGrpSpPr>
        <p:grpSpPr>
          <a:xfrm>
            <a:off x="362636" y="1150997"/>
            <a:ext cx="4145839" cy="5528882"/>
            <a:chOff x="2905124" y="1266062"/>
            <a:chExt cx="3333750" cy="4325875"/>
          </a:xfrm>
        </p:grpSpPr>
        <p:sp>
          <p:nvSpPr>
            <p:cNvPr id="18" name="Rounded Rectangle 84"/>
            <p:cNvSpPr/>
            <p:nvPr/>
          </p:nvSpPr>
          <p:spPr>
            <a:xfrm>
              <a:off x="2905124" y="1266062"/>
              <a:ext cx="3333750" cy="4325875"/>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solidFill>
                  <a:srgbClr val="432003"/>
                </a:solidFill>
              </a:endParaRPr>
            </a:p>
          </p:txBody>
        </p:sp>
        <p:grpSp>
          <p:nvGrpSpPr>
            <p:cNvPr id="19" name="Group 18"/>
            <p:cNvGrpSpPr/>
            <p:nvPr/>
          </p:nvGrpSpPr>
          <p:grpSpPr>
            <a:xfrm>
              <a:off x="4446940" y="5288001"/>
              <a:ext cx="237363" cy="234696"/>
              <a:chOff x="4446940" y="5280381"/>
              <a:chExt cx="237363" cy="234696"/>
            </a:xfrm>
          </p:grpSpPr>
          <p:sp>
            <p:nvSpPr>
              <p:cNvPr id="21" name="Oval 20"/>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rgbClr val="432003"/>
                  </a:solidFill>
                </a:endParaRPr>
              </a:p>
            </p:txBody>
          </p:sp>
          <p:sp>
            <p:nvSpPr>
              <p:cNvPr id="22" name="Rounded Rectangle 89"/>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solidFill>
                    <a:srgbClr val="432003"/>
                  </a:solidFill>
                </a:endParaRPr>
              </a:p>
            </p:txBody>
          </p:sp>
        </p:grpSp>
        <p:sp>
          <p:nvSpPr>
            <p:cNvPr id="20" name="Freeform 87"/>
            <p:cNvSpPr/>
            <p:nvPr/>
          </p:nvSpPr>
          <p:spPr>
            <a:xfrm>
              <a:off x="3918522" y="1289877"/>
              <a:ext cx="2296537" cy="2906437"/>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rgbClr val="432003"/>
                </a:solidFill>
              </a:endParaRPr>
            </a:p>
          </p:txBody>
        </p:sp>
      </p:grpSp>
      <p:sp>
        <p:nvSpPr>
          <p:cNvPr id="23" name="Rectangle 22"/>
          <p:cNvSpPr/>
          <p:nvPr/>
        </p:nvSpPr>
        <p:spPr>
          <a:xfrm>
            <a:off x="618743" y="1439029"/>
            <a:ext cx="3676654" cy="4778402"/>
          </a:xfrm>
          <a:prstGeom prst="rect">
            <a:avLst/>
          </a:prstGeom>
          <a:ln/>
        </p:spPr>
        <p:style>
          <a:lnRef idx="1">
            <a:schemeClr val="accent6"/>
          </a:lnRef>
          <a:fillRef idx="3">
            <a:schemeClr val="accent6"/>
          </a:fillRef>
          <a:effectRef idx="2">
            <a:schemeClr val="accent6"/>
          </a:effectRef>
          <a:fontRef idx="minor">
            <a:schemeClr val="lt1"/>
          </a:fontRef>
        </p:style>
        <p:txBody>
          <a:bodyPr rtlCol="0" anchor="t"/>
          <a:lstStyle/>
          <a:p>
            <a:pPr lvl="0" algn="ctr"/>
            <a:endParaRPr lang="en-US" b="1" dirty="0">
              <a:solidFill>
                <a:srgbClr val="432003"/>
              </a:solidFill>
            </a:endParaRPr>
          </a:p>
        </p:txBody>
      </p:sp>
      <p:grpSp>
        <p:nvGrpSpPr>
          <p:cNvPr id="24" name="Group 23"/>
          <p:cNvGrpSpPr/>
          <p:nvPr/>
        </p:nvGrpSpPr>
        <p:grpSpPr>
          <a:xfrm>
            <a:off x="4739462" y="1150997"/>
            <a:ext cx="4145839" cy="5528882"/>
            <a:chOff x="2905124" y="1266062"/>
            <a:chExt cx="3333750" cy="4325875"/>
          </a:xfrm>
        </p:grpSpPr>
        <p:sp>
          <p:nvSpPr>
            <p:cNvPr id="25" name="Rounded Rectangle 84"/>
            <p:cNvSpPr/>
            <p:nvPr/>
          </p:nvSpPr>
          <p:spPr>
            <a:xfrm>
              <a:off x="2905124" y="1266062"/>
              <a:ext cx="3333750" cy="4325875"/>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nvGrpSpPr>
            <p:cNvPr id="26" name="Group 25"/>
            <p:cNvGrpSpPr/>
            <p:nvPr/>
          </p:nvGrpSpPr>
          <p:grpSpPr>
            <a:xfrm>
              <a:off x="4446940" y="5288001"/>
              <a:ext cx="237363" cy="234696"/>
              <a:chOff x="4446940" y="5280381"/>
              <a:chExt cx="237363" cy="234696"/>
            </a:xfrm>
          </p:grpSpPr>
          <p:sp>
            <p:nvSpPr>
              <p:cNvPr id="28" name="Oval 27"/>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lt1"/>
                  </a:solidFill>
                </a:endParaRPr>
              </a:p>
            </p:txBody>
          </p:sp>
          <p:sp>
            <p:nvSpPr>
              <p:cNvPr id="29" name="Rounded Rectangle 89"/>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sp>
          <p:nvSpPr>
            <p:cNvPr id="27" name="Freeform 87"/>
            <p:cNvSpPr/>
            <p:nvPr/>
          </p:nvSpPr>
          <p:spPr>
            <a:xfrm>
              <a:off x="3918522" y="1289877"/>
              <a:ext cx="2296537" cy="2906437"/>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p>
          </p:txBody>
        </p:sp>
      </p:grpSp>
      <p:sp>
        <p:nvSpPr>
          <p:cNvPr id="30" name="TextBox 29"/>
          <p:cNvSpPr txBox="1"/>
          <p:nvPr/>
        </p:nvSpPr>
        <p:spPr>
          <a:xfrm>
            <a:off x="725809" y="1615314"/>
            <a:ext cx="3528391" cy="1015663"/>
          </a:xfrm>
          <a:prstGeom prst="rect">
            <a:avLst/>
          </a:prstGeom>
          <a:noFill/>
        </p:spPr>
        <p:txBody>
          <a:bodyPr wrap="square" rtlCol="0">
            <a:spAutoFit/>
          </a:bodyPr>
          <a:lstStyle/>
          <a:p>
            <a:pPr marL="285750" indent="-285750">
              <a:buFont typeface="Wingdings" panose="05000000000000000000" pitchFamily="2" charset="2"/>
              <a:buChar char="§"/>
            </a:pPr>
            <a:r>
              <a:rPr lang="en-US" sz="2000" dirty="0">
                <a:solidFill>
                  <a:srgbClr val="432003"/>
                </a:solidFill>
              </a:rPr>
              <a:t>Auditability of the system;</a:t>
            </a:r>
          </a:p>
          <a:p>
            <a:pPr marL="285750" indent="-285750">
              <a:buFont typeface="Wingdings" panose="05000000000000000000" pitchFamily="2" charset="2"/>
              <a:buChar char="§"/>
            </a:pPr>
            <a:r>
              <a:rPr lang="en-US" sz="2000" dirty="0">
                <a:solidFill>
                  <a:srgbClr val="432003"/>
                </a:solidFill>
              </a:rPr>
              <a:t>Removing paper based system for processes;</a:t>
            </a:r>
          </a:p>
        </p:txBody>
      </p:sp>
      <p:sp>
        <p:nvSpPr>
          <p:cNvPr id="31" name="Rectangle 30"/>
          <p:cNvSpPr/>
          <p:nvPr/>
        </p:nvSpPr>
        <p:spPr>
          <a:xfrm>
            <a:off x="4955486" y="1439029"/>
            <a:ext cx="3672408" cy="4763896"/>
          </a:xfrm>
          <a:prstGeom prst="rect">
            <a:avLst/>
          </a:prstGeom>
          <a:ln/>
        </p:spPr>
        <p:style>
          <a:lnRef idx="1">
            <a:schemeClr val="accent3"/>
          </a:lnRef>
          <a:fillRef idx="3">
            <a:schemeClr val="accent3"/>
          </a:fillRef>
          <a:effectRef idx="2">
            <a:schemeClr val="accent3"/>
          </a:effectRef>
          <a:fontRef idx="minor">
            <a:schemeClr val="lt1"/>
          </a:fontRef>
        </p:style>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US" b="1" dirty="0">
              <a:solidFill>
                <a:srgbClr val="232C12"/>
              </a:solidFill>
            </a:endParaRPr>
          </a:p>
        </p:txBody>
      </p:sp>
      <p:sp>
        <p:nvSpPr>
          <p:cNvPr id="32" name="Rectangle 31"/>
          <p:cNvSpPr/>
          <p:nvPr/>
        </p:nvSpPr>
        <p:spPr>
          <a:xfrm>
            <a:off x="5204499" y="1633740"/>
            <a:ext cx="3390524" cy="923330"/>
          </a:xfrm>
          <a:prstGeom prst="rect">
            <a:avLst/>
          </a:prstGeom>
        </p:spPr>
        <p:txBody>
          <a:bodyPr wrap="square">
            <a:spAutoFit/>
          </a:bodyPr>
          <a:lstStyle/>
          <a:p>
            <a:pPr>
              <a:buFont typeface="Wingdings" charset="2"/>
              <a:buChar char="ü"/>
            </a:pPr>
            <a:r>
              <a:rPr lang="en-US" dirty="0">
                <a:solidFill>
                  <a:srgbClr val="232C12"/>
                </a:solidFill>
              </a:rPr>
              <a:t>Approval at the highest government authorities to make an official national system;</a:t>
            </a:r>
          </a:p>
        </p:txBody>
      </p:sp>
      <p:sp>
        <p:nvSpPr>
          <p:cNvPr id="33" name="Arrow: Left-Right 37"/>
          <p:cNvSpPr/>
          <p:nvPr/>
        </p:nvSpPr>
        <p:spPr>
          <a:xfrm>
            <a:off x="4043174" y="1951389"/>
            <a:ext cx="1120128" cy="28803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725806" y="2833991"/>
            <a:ext cx="3437593" cy="1015663"/>
          </a:xfrm>
          <a:prstGeom prst="rect">
            <a:avLst/>
          </a:prstGeom>
          <a:noFill/>
        </p:spPr>
        <p:txBody>
          <a:bodyPr wrap="square" rtlCol="0">
            <a:spAutoFit/>
          </a:bodyPr>
          <a:lstStyle/>
          <a:p>
            <a:pPr marL="285750" indent="-285750">
              <a:buFont typeface="Wingdings" panose="05000000000000000000" pitchFamily="2" charset="2"/>
              <a:buChar char="§"/>
            </a:pPr>
            <a:r>
              <a:rPr lang="en-US" sz="2000" dirty="0">
                <a:solidFill>
                  <a:srgbClr val="432003"/>
                </a:solidFill>
              </a:rPr>
              <a:t>Ensuring continuous support and accountability of local partners in implementation;</a:t>
            </a:r>
          </a:p>
        </p:txBody>
      </p:sp>
      <p:sp>
        <p:nvSpPr>
          <p:cNvPr id="35" name="Rectangle 34"/>
          <p:cNvSpPr/>
          <p:nvPr/>
        </p:nvSpPr>
        <p:spPr>
          <a:xfrm>
            <a:off x="5219307" y="2549394"/>
            <a:ext cx="3390524" cy="1477328"/>
          </a:xfrm>
          <a:prstGeom prst="rect">
            <a:avLst/>
          </a:prstGeom>
        </p:spPr>
        <p:txBody>
          <a:bodyPr wrap="square">
            <a:spAutoFit/>
          </a:bodyPr>
          <a:lstStyle/>
          <a:p>
            <a:pPr>
              <a:buFont typeface="Wingdings" charset="2"/>
              <a:buChar char="ü"/>
            </a:pPr>
            <a:r>
              <a:rPr lang="en-US" dirty="0">
                <a:solidFill>
                  <a:srgbClr val="232C12"/>
                </a:solidFill>
              </a:rPr>
              <a:t>Involvement of all departments within CMAM in the scale-up process;</a:t>
            </a:r>
          </a:p>
          <a:p>
            <a:pPr>
              <a:buFont typeface="Wingdings" charset="2"/>
              <a:buChar char="ü"/>
            </a:pPr>
            <a:r>
              <a:rPr lang="en-US" dirty="0">
                <a:solidFill>
                  <a:srgbClr val="232C12"/>
                </a:solidFill>
              </a:rPr>
              <a:t>Involvement of all partners in the implementation</a:t>
            </a:r>
          </a:p>
        </p:txBody>
      </p:sp>
      <p:sp>
        <p:nvSpPr>
          <p:cNvPr id="36" name="Arrow: Left-Right 40"/>
          <p:cNvSpPr/>
          <p:nvPr/>
        </p:nvSpPr>
        <p:spPr>
          <a:xfrm>
            <a:off x="4033182" y="3067388"/>
            <a:ext cx="1120128" cy="28803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736191" y="4025769"/>
            <a:ext cx="3427208" cy="1015663"/>
          </a:xfrm>
          <a:prstGeom prst="rect">
            <a:avLst/>
          </a:prstGeom>
          <a:noFill/>
        </p:spPr>
        <p:txBody>
          <a:bodyPr wrap="square" rtlCol="0">
            <a:spAutoFit/>
          </a:bodyPr>
          <a:lstStyle/>
          <a:p>
            <a:pPr marL="285750" indent="-285750">
              <a:buFont typeface="Wingdings" panose="05000000000000000000" pitchFamily="2" charset="2"/>
              <a:buChar char="§"/>
            </a:pPr>
            <a:r>
              <a:rPr lang="en-US" sz="2000" dirty="0">
                <a:solidFill>
                  <a:srgbClr val="432003"/>
                </a:solidFill>
              </a:rPr>
              <a:t>Ensuring support and scale-up funds by the government;</a:t>
            </a:r>
          </a:p>
        </p:txBody>
      </p:sp>
      <p:sp>
        <p:nvSpPr>
          <p:cNvPr id="38" name="Arrow: Left-Right 43"/>
          <p:cNvSpPr/>
          <p:nvPr/>
        </p:nvSpPr>
        <p:spPr>
          <a:xfrm>
            <a:off x="4033182" y="4187965"/>
            <a:ext cx="1120128" cy="28803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5163302" y="4165120"/>
            <a:ext cx="3431721" cy="923330"/>
          </a:xfrm>
          <a:prstGeom prst="rect">
            <a:avLst/>
          </a:prstGeom>
        </p:spPr>
        <p:txBody>
          <a:bodyPr wrap="square">
            <a:spAutoFit/>
          </a:bodyPr>
          <a:lstStyle/>
          <a:p>
            <a:pPr>
              <a:buFont typeface="Wingdings" charset="2"/>
              <a:buChar char="ü"/>
            </a:pPr>
            <a:r>
              <a:rPr lang="en-US" dirty="0">
                <a:solidFill>
                  <a:srgbClr val="232C12"/>
                </a:solidFill>
              </a:rPr>
              <a:t>Inclusion of internet costs in the local budgets as well as national budget;</a:t>
            </a:r>
          </a:p>
        </p:txBody>
      </p:sp>
      <p:sp>
        <p:nvSpPr>
          <p:cNvPr id="40" name="Rectangle 39"/>
          <p:cNvSpPr/>
          <p:nvPr/>
        </p:nvSpPr>
        <p:spPr>
          <a:xfrm>
            <a:off x="5152954" y="5143610"/>
            <a:ext cx="3390524" cy="923330"/>
          </a:xfrm>
          <a:prstGeom prst="rect">
            <a:avLst/>
          </a:prstGeom>
        </p:spPr>
        <p:txBody>
          <a:bodyPr wrap="square">
            <a:spAutoFit/>
          </a:bodyPr>
          <a:lstStyle/>
          <a:p>
            <a:pPr>
              <a:buFont typeface="Wingdings" charset="2"/>
              <a:buChar char="ü"/>
            </a:pPr>
            <a:r>
              <a:rPr lang="en-US" dirty="0">
                <a:solidFill>
                  <a:srgbClr val="232C12"/>
                </a:solidFill>
              </a:rPr>
              <a:t>Leverage local partnership with IS companies to continue support and development of product;</a:t>
            </a:r>
          </a:p>
        </p:txBody>
      </p:sp>
      <p:sp>
        <p:nvSpPr>
          <p:cNvPr id="41" name="TextBox 40"/>
          <p:cNvSpPr txBox="1"/>
          <p:nvPr/>
        </p:nvSpPr>
        <p:spPr>
          <a:xfrm>
            <a:off x="725806" y="5234838"/>
            <a:ext cx="3427208" cy="707886"/>
          </a:xfrm>
          <a:prstGeom prst="rect">
            <a:avLst/>
          </a:prstGeom>
          <a:noFill/>
        </p:spPr>
        <p:txBody>
          <a:bodyPr wrap="square" rtlCol="0">
            <a:spAutoFit/>
          </a:bodyPr>
          <a:lstStyle/>
          <a:p>
            <a:pPr marL="285750" indent="-285750">
              <a:buFont typeface="Wingdings" panose="05000000000000000000" pitchFamily="2" charset="2"/>
              <a:buChar char="§"/>
            </a:pPr>
            <a:r>
              <a:rPr lang="en-US" sz="2000" dirty="0">
                <a:solidFill>
                  <a:srgbClr val="432003"/>
                </a:solidFill>
              </a:rPr>
              <a:t>Changing from data access to decision-making</a:t>
            </a:r>
          </a:p>
        </p:txBody>
      </p:sp>
      <p:sp>
        <p:nvSpPr>
          <p:cNvPr id="42" name="Arrow: Left-Right 49"/>
          <p:cNvSpPr/>
          <p:nvPr/>
        </p:nvSpPr>
        <p:spPr>
          <a:xfrm>
            <a:off x="4040142" y="5360797"/>
            <a:ext cx="1120128" cy="28803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380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animBg="1"/>
      <p:bldP spid="34" grpId="0"/>
      <p:bldP spid="35" grpId="0"/>
      <p:bldP spid="36" grpId="0" animBg="1"/>
      <p:bldP spid="37" grpId="0"/>
      <p:bldP spid="38" grpId="0" animBg="1"/>
      <p:bldP spid="39" grpId="0"/>
      <p:bldP spid="40" grpId="0"/>
      <p:bldP spid="41" grpId="0"/>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40652"/>
          <a:stretch/>
        </p:blipFill>
        <p:spPr>
          <a:xfrm>
            <a:off x="0" y="-56174"/>
            <a:ext cx="9209903" cy="3643913"/>
          </a:xfrm>
          <a:prstGeom prst="rect">
            <a:avLst/>
          </a:prstGeom>
        </p:spPr>
      </p:pic>
      <p:sp>
        <p:nvSpPr>
          <p:cNvPr id="2" name="Rectangle 1"/>
          <p:cNvSpPr/>
          <p:nvPr/>
        </p:nvSpPr>
        <p:spPr>
          <a:xfrm>
            <a:off x="0" y="2553595"/>
            <a:ext cx="2884508" cy="830997"/>
          </a:xfrm>
          <a:prstGeom prst="rect">
            <a:avLst/>
          </a:prstGeom>
          <a:solidFill>
            <a:srgbClr val="093D78"/>
          </a:solidFill>
          <a:ln>
            <a:noFill/>
          </a:ln>
          <a:effectLst/>
        </p:spPr>
        <p:style>
          <a:lnRef idx="1">
            <a:schemeClr val="accent1"/>
          </a:lnRef>
          <a:fillRef idx="3">
            <a:schemeClr val="accent1"/>
          </a:fillRef>
          <a:effectRef idx="2">
            <a:schemeClr val="accent1"/>
          </a:effectRef>
          <a:fontRef idx="minor">
            <a:schemeClr val="lt1"/>
          </a:fontRef>
        </p:style>
        <p:txBody>
          <a:bodyPr wrap="none" lIns="457200" tIns="182880" rIns="274320" bIns="182880" rtlCol="0" anchor="ctr">
            <a:spAutoFit/>
          </a:bodyPr>
          <a:lstStyle/>
          <a:p>
            <a:pPr algn="l"/>
            <a:r>
              <a:rPr lang="en-US" sz="3000" b="1" dirty="0" smtClean="0"/>
              <a:t>It’s for real!</a:t>
            </a:r>
            <a:endParaRPr lang="en-US" sz="3000" b="1" dirty="0"/>
          </a:p>
        </p:txBody>
      </p:sp>
      <p:sp>
        <p:nvSpPr>
          <p:cNvPr id="3" name="TextBox 2"/>
          <p:cNvSpPr txBox="1"/>
          <p:nvPr/>
        </p:nvSpPr>
        <p:spPr>
          <a:xfrm>
            <a:off x="581025" y="4209368"/>
            <a:ext cx="8461375" cy="830997"/>
          </a:xfrm>
          <a:prstGeom prst="rect">
            <a:avLst/>
          </a:prstGeom>
          <a:noFill/>
        </p:spPr>
        <p:txBody>
          <a:bodyPr wrap="square" lIns="0" tIns="0" rIns="0" bIns="0" rtlCol="0">
            <a:spAutoFit/>
          </a:bodyPr>
          <a:lstStyle/>
          <a:p>
            <a:r>
              <a:rPr lang="en-US" dirty="0">
                <a:solidFill>
                  <a:schemeClr val="tx1">
                    <a:lumMod val="50000"/>
                    <a:lumOff val="50000"/>
                  </a:schemeClr>
                </a:solidFill>
              </a:rPr>
              <a:t>SIGLUS portal : </a:t>
            </a:r>
            <a:r>
              <a:rPr lang="en-US" dirty="0">
                <a:solidFill>
                  <a:schemeClr val="tx1">
                    <a:lumMod val="50000"/>
                    <a:lumOff val="50000"/>
                  </a:schemeClr>
                </a:solidFill>
                <a:hlinkClick r:id="rId3"/>
              </a:rPr>
              <a:t>https://lmis.cmam.gov.mz/public/pages/login.html</a:t>
            </a:r>
            <a:r>
              <a:rPr lang="en-US" dirty="0">
                <a:solidFill>
                  <a:schemeClr val="tx1">
                    <a:lumMod val="50000"/>
                    <a:lumOff val="50000"/>
                  </a:schemeClr>
                </a:solidFill>
              </a:rPr>
              <a:t/>
            </a:r>
            <a:br>
              <a:rPr lang="en-US" dirty="0">
                <a:solidFill>
                  <a:schemeClr val="tx1">
                    <a:lumMod val="50000"/>
                    <a:lumOff val="50000"/>
                  </a:schemeClr>
                </a:solidFill>
              </a:rPr>
            </a:br>
            <a:r>
              <a:rPr lang="en-US" dirty="0">
                <a:solidFill>
                  <a:schemeClr val="tx1">
                    <a:lumMod val="50000"/>
                    <a:lumOff val="50000"/>
                  </a:schemeClr>
                </a:solidFill>
              </a:rPr>
              <a:t/>
            </a:r>
            <a:br>
              <a:rPr lang="en-US" dirty="0">
                <a:solidFill>
                  <a:schemeClr val="tx1">
                    <a:lumMod val="50000"/>
                    <a:lumOff val="50000"/>
                  </a:schemeClr>
                </a:solidFill>
              </a:rPr>
            </a:br>
            <a:r>
              <a:rPr lang="en-US" dirty="0">
                <a:solidFill>
                  <a:schemeClr val="tx1">
                    <a:lumMod val="50000"/>
                    <a:lumOff val="50000"/>
                  </a:schemeClr>
                </a:solidFill>
              </a:rPr>
              <a:t>SIGLUS used in </a:t>
            </a:r>
            <a:r>
              <a:rPr lang="en-US" dirty="0" err="1">
                <a:solidFill>
                  <a:schemeClr val="tx1">
                    <a:lumMod val="50000"/>
                    <a:lumOff val="50000"/>
                  </a:schemeClr>
                </a:solidFill>
              </a:rPr>
              <a:t>Boane</a:t>
            </a:r>
            <a:r>
              <a:rPr lang="en-US" dirty="0">
                <a:solidFill>
                  <a:schemeClr val="tx1">
                    <a:lumMod val="50000"/>
                    <a:lumOff val="50000"/>
                  </a:schemeClr>
                </a:solidFill>
              </a:rPr>
              <a:t> Health Center: </a:t>
            </a:r>
            <a:r>
              <a:rPr lang="en-US" dirty="0">
                <a:solidFill>
                  <a:schemeClr val="tx1">
                    <a:lumMod val="50000"/>
                    <a:lumOff val="50000"/>
                  </a:schemeClr>
                </a:solidFill>
                <a:hlinkClick r:id="rId4"/>
              </a:rPr>
              <a:t>https://youtu.be/d61wKmVxq6Q</a:t>
            </a:r>
            <a:endParaRPr lang="en-US" dirty="0">
              <a:solidFill>
                <a:schemeClr val="tx1">
                  <a:lumMod val="50000"/>
                  <a:lumOff val="50000"/>
                </a:schemeClr>
              </a:solidFill>
            </a:endParaRPr>
          </a:p>
        </p:txBody>
      </p:sp>
      <p:sp>
        <p:nvSpPr>
          <p:cNvPr id="4"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17</a:t>
            </a:fld>
            <a:endParaRPr lang="en-US" dirty="0"/>
          </a:p>
        </p:txBody>
      </p:sp>
    </p:spTree>
    <p:extLst>
      <p:ext uri="{BB962C8B-B14F-4D97-AF65-F5344CB8AC3E}">
        <p14:creationId xmlns:p14="http://schemas.microsoft.com/office/powerpoint/2010/main" val="41295377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EB177A43-A4A2-1F4B-B7FA-DEDF26B6FBE2}" type="slidenum">
              <a:rPr lang="en-US" smtClean="0"/>
              <a:pPr/>
              <a:t>18</a:t>
            </a:fld>
            <a:endParaRPr lang="en-US" dirty="0"/>
          </a:p>
        </p:txBody>
      </p:sp>
      <p:grpSp>
        <p:nvGrpSpPr>
          <p:cNvPr id="3" name="Group 2"/>
          <p:cNvGrpSpPr/>
          <p:nvPr/>
        </p:nvGrpSpPr>
        <p:grpSpPr>
          <a:xfrm>
            <a:off x="2195736" y="332656"/>
            <a:ext cx="4752528" cy="6120680"/>
            <a:chOff x="1874578" y="1600448"/>
            <a:chExt cx="2772464" cy="3655689"/>
          </a:xfrm>
        </p:grpSpPr>
        <p:grpSp>
          <p:nvGrpSpPr>
            <p:cNvPr id="4" name="Group 3"/>
            <p:cNvGrpSpPr/>
            <p:nvPr/>
          </p:nvGrpSpPr>
          <p:grpSpPr>
            <a:xfrm>
              <a:off x="1874578" y="1600448"/>
              <a:ext cx="2772464" cy="3655689"/>
              <a:chOff x="2905124" y="1266062"/>
              <a:chExt cx="3333750" cy="4325875"/>
            </a:xfrm>
          </p:grpSpPr>
          <p:sp>
            <p:nvSpPr>
              <p:cNvPr id="6" name="Rounded Rectangle 84"/>
              <p:cNvSpPr/>
              <p:nvPr/>
            </p:nvSpPr>
            <p:spPr>
              <a:xfrm>
                <a:off x="2905124" y="1266062"/>
                <a:ext cx="3333750" cy="4325875"/>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nvGrpSpPr>
              <p:cNvPr id="7" name="Group 6"/>
              <p:cNvGrpSpPr/>
              <p:nvPr/>
            </p:nvGrpSpPr>
            <p:grpSpPr>
              <a:xfrm>
                <a:off x="4446940" y="5288001"/>
                <a:ext cx="237363" cy="234696"/>
                <a:chOff x="4446940" y="5280381"/>
                <a:chExt cx="237363" cy="234696"/>
              </a:xfrm>
            </p:grpSpPr>
            <p:sp>
              <p:nvSpPr>
                <p:cNvPr id="9" name="Oval 8"/>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lt1"/>
                    </a:solidFill>
                  </a:endParaRPr>
                </a:p>
              </p:txBody>
            </p:sp>
            <p:sp>
              <p:nvSpPr>
                <p:cNvPr id="10" name="Rounded Rectangle 89"/>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grpSp>
          <p:sp>
            <p:nvSpPr>
              <p:cNvPr id="8" name="Freeform 87"/>
              <p:cNvSpPr/>
              <p:nvPr/>
            </p:nvSpPr>
            <p:spPr>
              <a:xfrm>
                <a:off x="3918522" y="1289877"/>
                <a:ext cx="2296537" cy="2906437"/>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p>
            </p:txBody>
          </p:sp>
        </p:gr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00054" y="1773851"/>
              <a:ext cx="2296715" cy="3225437"/>
            </a:xfrm>
            <a:prstGeom prst="rect">
              <a:avLst/>
            </a:prstGeom>
            <a:ln>
              <a:solidFill>
                <a:schemeClr val="tx1"/>
              </a:solidFill>
            </a:ln>
          </p:spPr>
        </p:pic>
      </p:grpSp>
      <p:sp>
        <p:nvSpPr>
          <p:cNvPr id="11" name="Rectangle 10"/>
          <p:cNvSpPr/>
          <p:nvPr/>
        </p:nvSpPr>
        <p:spPr>
          <a:xfrm>
            <a:off x="2699792" y="1196752"/>
            <a:ext cx="3708628" cy="1115918"/>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781459" y="1484784"/>
            <a:ext cx="1705916" cy="461665"/>
          </a:xfrm>
          <a:prstGeom prst="rect">
            <a:avLst/>
          </a:prstGeom>
          <a:noFill/>
        </p:spPr>
        <p:txBody>
          <a:bodyPr wrap="none" rtlCol="0">
            <a:spAutoFit/>
          </a:bodyPr>
          <a:lstStyle/>
          <a:p>
            <a:r>
              <a:rPr lang="en-US" sz="2400" b="1" dirty="0">
                <a:solidFill>
                  <a:schemeClr val="bg1"/>
                </a:solidFill>
              </a:rPr>
              <a:t>OBRIGADO!</a:t>
            </a:r>
          </a:p>
        </p:txBody>
      </p:sp>
      <p:sp>
        <p:nvSpPr>
          <p:cNvPr id="13" name="Rectangle 12"/>
          <p:cNvSpPr/>
          <p:nvPr/>
        </p:nvSpPr>
        <p:spPr>
          <a:xfrm>
            <a:off x="2699792" y="2420886"/>
            <a:ext cx="1440160" cy="3240362"/>
          </a:xfrm>
          <a:prstGeom prst="rect">
            <a:avLst/>
          </a:prstGeom>
          <a:solidFill>
            <a:srgbClr val="0091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699792" y="2484819"/>
            <a:ext cx="1372940" cy="400110"/>
          </a:xfrm>
          <a:prstGeom prst="rect">
            <a:avLst/>
          </a:prstGeom>
          <a:noFill/>
        </p:spPr>
        <p:txBody>
          <a:bodyPr wrap="none" rtlCol="0">
            <a:spAutoFit/>
          </a:bodyPr>
          <a:lstStyle/>
          <a:p>
            <a:r>
              <a:rPr lang="en-US" sz="2000" b="1" dirty="0">
                <a:solidFill>
                  <a:schemeClr val="bg1"/>
                </a:solidFill>
              </a:rPr>
              <a:t>Thank you!</a:t>
            </a:r>
          </a:p>
        </p:txBody>
      </p:sp>
      <p:sp>
        <p:nvSpPr>
          <p:cNvPr id="15" name="Rectangle 14"/>
          <p:cNvSpPr/>
          <p:nvPr/>
        </p:nvSpPr>
        <p:spPr>
          <a:xfrm>
            <a:off x="4211960" y="2420887"/>
            <a:ext cx="2196460" cy="1070190"/>
          </a:xfrm>
          <a:prstGeom prst="rect">
            <a:avLst/>
          </a:prstGeom>
          <a:solidFill>
            <a:srgbClr val="960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211960" y="2484819"/>
            <a:ext cx="1481431" cy="400110"/>
          </a:xfrm>
          <a:prstGeom prst="rect">
            <a:avLst/>
          </a:prstGeom>
          <a:noFill/>
        </p:spPr>
        <p:txBody>
          <a:bodyPr wrap="none" rtlCol="0">
            <a:spAutoFit/>
          </a:bodyPr>
          <a:lstStyle/>
          <a:p>
            <a:r>
              <a:rPr lang="en-US" sz="2000" b="1" dirty="0" err="1">
                <a:solidFill>
                  <a:schemeClr val="bg1"/>
                </a:solidFill>
              </a:rPr>
              <a:t>Kanimanbo</a:t>
            </a:r>
            <a:r>
              <a:rPr lang="en-US" sz="2000" b="1" dirty="0">
                <a:solidFill>
                  <a:schemeClr val="bg1"/>
                </a:solidFill>
              </a:rPr>
              <a:t>!</a:t>
            </a:r>
          </a:p>
        </p:txBody>
      </p:sp>
      <p:sp>
        <p:nvSpPr>
          <p:cNvPr id="17" name="Rectangle 16"/>
          <p:cNvSpPr/>
          <p:nvPr/>
        </p:nvSpPr>
        <p:spPr>
          <a:xfrm>
            <a:off x="4211960" y="3525787"/>
            <a:ext cx="2196460" cy="10701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211959" y="3682256"/>
            <a:ext cx="879921" cy="400110"/>
          </a:xfrm>
          <a:prstGeom prst="rect">
            <a:avLst/>
          </a:prstGeom>
          <a:noFill/>
        </p:spPr>
        <p:txBody>
          <a:bodyPr wrap="none" rtlCol="0">
            <a:spAutoFit/>
          </a:bodyPr>
          <a:lstStyle/>
          <a:p>
            <a:r>
              <a:rPr lang="en-US" sz="2000" b="1" dirty="0">
                <a:solidFill>
                  <a:schemeClr val="bg1"/>
                </a:solidFill>
              </a:rPr>
              <a:t>Merci!</a:t>
            </a:r>
          </a:p>
        </p:txBody>
      </p:sp>
      <p:sp>
        <p:nvSpPr>
          <p:cNvPr id="19" name="Rectangle 18"/>
          <p:cNvSpPr/>
          <p:nvPr/>
        </p:nvSpPr>
        <p:spPr>
          <a:xfrm>
            <a:off x="4206678" y="4634831"/>
            <a:ext cx="2201741" cy="1026417"/>
          </a:xfrm>
          <a:prstGeom prst="rect">
            <a:avLst/>
          </a:prstGeom>
          <a:solidFill>
            <a:srgbClr val="2DA1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206678" y="4709472"/>
            <a:ext cx="625299" cy="400110"/>
          </a:xfrm>
          <a:prstGeom prst="rect">
            <a:avLst/>
          </a:prstGeom>
          <a:noFill/>
        </p:spPr>
        <p:txBody>
          <a:bodyPr wrap="none" rtlCol="0">
            <a:spAutoFit/>
          </a:bodyPr>
          <a:lstStyle/>
          <a:p>
            <a:r>
              <a:rPr lang="en-US" sz="2000" b="1" dirty="0" err="1">
                <a:solidFill>
                  <a:schemeClr val="bg1"/>
                </a:solidFill>
              </a:rPr>
              <a:t>Tak</a:t>
            </a:r>
            <a:r>
              <a:rPr lang="en-US" sz="2000" b="1" dirty="0">
                <a:solidFill>
                  <a:schemeClr val="bg1"/>
                </a:solidFill>
              </a:rPr>
              <a:t>!</a:t>
            </a:r>
          </a:p>
        </p:txBody>
      </p:sp>
    </p:spTree>
    <p:extLst>
      <p:ext uri="{BB962C8B-B14F-4D97-AF65-F5344CB8AC3E}">
        <p14:creationId xmlns:p14="http://schemas.microsoft.com/office/powerpoint/2010/main" val="2147983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250"/>
                                        <p:tgtEl>
                                          <p:spTgt spid="12"/>
                                        </p:tgtEl>
                                      </p:cBhvr>
                                    </p:animEffect>
                                  </p:childTnLst>
                                </p:cTn>
                              </p:par>
                            </p:childTnLst>
                          </p:cTn>
                        </p:par>
                        <p:par>
                          <p:cTn id="8" fill="hold">
                            <p:stCondLst>
                              <p:cond delay="125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childTnLst>
                          </p:cTn>
                        </p:par>
                        <p:par>
                          <p:cTn id="12" fill="hold">
                            <p:stCondLst>
                              <p:cond delay="325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childTnLst>
                          </p:cTn>
                        </p:par>
                        <p:par>
                          <p:cTn id="16" fill="hold">
                            <p:stCondLst>
                              <p:cond delay="525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000"/>
                                        <p:tgtEl>
                                          <p:spTgt spid="18"/>
                                        </p:tgtEl>
                                      </p:cBhvr>
                                    </p:animEffect>
                                  </p:childTnLst>
                                </p:cTn>
                              </p:par>
                            </p:childTnLst>
                          </p:cTn>
                        </p:par>
                        <p:par>
                          <p:cTn id="20" fill="hold">
                            <p:stCondLst>
                              <p:cond delay="725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P spid="20" grpId="0"/>
    </p:bldLst>
  </p:timing>
</p:sld>
</file>

<file path=ppt/theme/theme1.xml><?xml version="1.0" encoding="utf-8"?>
<a:theme xmlns:a="http://schemas.openxmlformats.org/drawingml/2006/main" name="4.3-Template_4.29.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822e118f-d533-465d-b5ca-7beed2256e09" ContentTypeId="0x0101008DA58B5CA681664FAB24816C56F4108509" PreviousValue="false"/>
</file>

<file path=customXml/item3.xml><?xml version="1.0" encoding="utf-8"?>
<ct:contentTypeSchema xmlns:ct="http://schemas.microsoft.com/office/2006/metadata/contentType" xmlns:ma="http://schemas.microsoft.com/office/2006/metadata/properties/metaAttributes" ct:_="" ma:_="" ma:contentTypeName="Project Communications" ma:contentTypeID="0x0101008DA58B5CA681664FAB24816C56F4108509003D63C57FD570754EBFB61580C50D104C" ma:contentTypeVersion="4" ma:contentTypeDescription="Project Communications" ma:contentTypeScope="" ma:versionID="063fe7f74cd638d7d273a6d6d0e3f9b8">
  <xsd:schema xmlns:xsd="http://www.w3.org/2001/XMLSchema" xmlns:xs="http://www.w3.org/2001/XMLSchema" xmlns:p="http://schemas.microsoft.com/office/2006/metadata/properties" xmlns:ns2="8d7096d6-fc66-4344-9e3f-2445529a09f6" targetNamespace="http://schemas.microsoft.com/office/2006/metadata/properties" ma:root="true" ma:fieldsID="23e01ed1f80eb5d11a1ce81782ed8774" ns2:_="">
    <xsd:import namespace="8d7096d6-fc66-4344-9e3f-2445529a09f6"/>
    <xsd:element name="properties">
      <xsd:complexType>
        <xsd:sequence>
          <xsd:element name="documentManagement">
            <xsd:complexType>
              <xsd:all>
                <xsd:element ref="ns2:hbf0c10381aa4bd59932b5b7da857fed"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7096d6-fc66-4344-9e3f-2445529a09f6" elementFormDefault="qualified">
    <xsd:import namespace="http://schemas.microsoft.com/office/2006/documentManagement/types"/>
    <xsd:import namespace="http://schemas.microsoft.com/office/infopath/2007/PartnerControls"/>
    <xsd:element name="hbf0c10381aa4bd59932b5b7da857fed" ma:index="8" nillable="true" ma:taxonomy="true" ma:internalName="hbf0c10381aa4bd59932b5b7da857fed" ma:taxonomyFieldName="Project_x0020_Document_x0020_Type" ma:displayName="Project Document Type" ma:default="" ma:fieldId="{1bf0c103-81aa-4bd5-9932-b5b7da857fed}" ma:sspId="822e118f-d533-465d-b5ca-7beed2256e09" ma:termSetId="d8a5acf7-091c-4877-b363-b3708ae07044" ma:anchorId="00000000-0000-0000-0000-000000000000" ma:open="false" ma:isKeyword="false">
      <xsd:complexType>
        <xsd:sequence>
          <xsd:element ref="pc:Terms" minOccurs="0" maxOccurs="1"/>
        </xsd:sequence>
      </xsd:complexType>
    </xsd:element>
    <xsd:element name="TaxCatchAll" ma:index="9" nillable="true" ma:displayName="Taxonomy Catch All Column" ma:description="" ma:hidden="true" ma:list="{1718a887-48e7-4a78-b734-266ccd0c4fd0}" ma:internalName="TaxCatchAll" ma:showField="CatchAllData" ma:web="3ada7848-bbc6-40c3-b2a2-6a839ff1805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1718a887-48e7-4a78-b734-266ccd0c4fd0}" ma:internalName="TaxCatchAllLabel" ma:readOnly="true" ma:showField="CatchAllDataLabel" ma:web="3ada7848-bbc6-40c3-b2a2-6a839ff180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8d7096d6-fc66-4344-9e3f-2445529a09f6"/>
    <hbf0c10381aa4bd59932b5b7da857fed xmlns="8d7096d6-fc66-4344-9e3f-2445529a09f6">
      <Terms xmlns="http://schemas.microsoft.com/office/infopath/2007/PartnerControls"/>
    </hbf0c10381aa4bd59932b5b7da857fed>
  </documentManagement>
</p:properties>
</file>

<file path=customXml/itemProps1.xml><?xml version="1.0" encoding="utf-8"?>
<ds:datastoreItem xmlns:ds="http://schemas.openxmlformats.org/officeDocument/2006/customXml" ds:itemID="{DE3D16EF-6163-4A27-911C-5C1759FE5857}">
  <ds:schemaRefs>
    <ds:schemaRef ds:uri="http://schemas.microsoft.com/sharepoint/v3/contenttype/forms"/>
  </ds:schemaRefs>
</ds:datastoreItem>
</file>

<file path=customXml/itemProps2.xml><?xml version="1.0" encoding="utf-8"?>
<ds:datastoreItem xmlns:ds="http://schemas.openxmlformats.org/officeDocument/2006/customXml" ds:itemID="{FC724758-6C77-422E-B471-975EE04B2830}">
  <ds:schemaRefs>
    <ds:schemaRef ds:uri="Microsoft.SharePoint.Taxonomy.ContentTypeSync"/>
  </ds:schemaRefs>
</ds:datastoreItem>
</file>

<file path=customXml/itemProps3.xml><?xml version="1.0" encoding="utf-8"?>
<ds:datastoreItem xmlns:ds="http://schemas.openxmlformats.org/officeDocument/2006/customXml" ds:itemID="{634417B7-1BB9-4E6E-8F31-30C28BAA90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7096d6-fc66-4344-9e3f-2445529a09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4C4A9A3-0269-4EBF-A5E1-44F9768D2671}">
  <ds:schemaRefs>
    <ds:schemaRef ds:uri="http://schemas.openxmlformats.org/package/2006/metadata/core-properties"/>
    <ds:schemaRef ds:uri="http://schemas.microsoft.com/office/2006/metadata/properties"/>
    <ds:schemaRef ds:uri="http://www.w3.org/XML/1998/namespace"/>
    <ds:schemaRef ds:uri="8d7096d6-fc66-4344-9e3f-2445529a09f6"/>
    <ds:schemaRef ds:uri="http://purl.org/dc/elements/1.1/"/>
    <ds:schemaRef ds:uri="http://purl.org/dc/terms/"/>
    <ds:schemaRef ds:uri="http://schemas.microsoft.com/office/2006/documentManagement/types"/>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Elemental.thmx</Template>
  <TotalTime>7633</TotalTime>
  <Words>966</Words>
  <Application>Microsoft Office PowerPoint</Application>
  <PresentationFormat>On-screen Show (4:3)</PresentationFormat>
  <Paragraphs>202</Paragraphs>
  <Slides>18</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Candara</vt:lpstr>
      <vt:lpstr>Gill Sans MT</vt:lpstr>
      <vt:lpstr>Wingdings</vt:lpstr>
      <vt:lpstr>4.3-Template_4.29.2016</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USAID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COVER OPTION TITLE GOES HERE CAN  RUN THREE LINES</dc:title>
  <dc:creator>USAID</dc:creator>
  <cp:lastModifiedBy>Jessica Uy</cp:lastModifiedBy>
  <cp:revision>180</cp:revision>
  <dcterms:created xsi:type="dcterms:W3CDTF">2016-05-03T20:02:08Z</dcterms:created>
  <dcterms:modified xsi:type="dcterms:W3CDTF">2017-08-01T13:11:39Z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0x0101008DA58B5CA681664FAB24816C56F4108509003D63C57FD570754EBFB61580C50D104C</vt:lpwstr>
  </property>
  <property fmtid="{D5CDD505-2E9C-101B-9397-08002B2CF9AE}" pid="3" name="ProjectDocumentType">
    <vt:lpwstr/>
  </property>
  <property fmtid="{D5CDD505-2E9C-101B-9397-08002B2CF9AE}" pid="4" name="Project Document Type">
    <vt:lpwstr/>
  </property>
</Properties>
</file>