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77" r:id="rId2"/>
    <p:sldId id="262" r:id="rId3"/>
    <p:sldId id="257" r:id="rId4"/>
    <p:sldId id="258" r:id="rId5"/>
    <p:sldId id="261" r:id="rId6"/>
    <p:sldId id="265" r:id="rId7"/>
    <p:sldId id="269" r:id="rId8"/>
    <p:sldId id="270" r:id="rId9"/>
    <p:sldId id="271" r:id="rId10"/>
    <p:sldId id="273" r:id="rId11"/>
    <p:sldId id="27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3815"/>
    <a:srgbClr val="A42E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49" autoAdjust="0"/>
    <p:restoredTop sz="66576" autoAdjust="0"/>
  </p:normalViewPr>
  <p:slideViewPr>
    <p:cSldViewPr snapToGrid="0">
      <p:cViewPr varScale="1">
        <p:scale>
          <a:sx n="87" d="100"/>
          <a:sy n="87" d="100"/>
        </p:scale>
        <p:origin x="162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619CBA-4A92-4A57-8B28-43EA0F889213}" type="datetimeFigureOut">
              <a:rPr lang="en-US" smtClean="0"/>
              <a:t>7/14/2017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01ED4B-453D-43A2-AE31-731B75706974}" type="slidenum">
              <a:rPr lang="en-US" smtClean="0"/>
              <a:t>‹#›</a:t>
            </a:fld>
            <a:endParaRPr lang="en-US"/>
          </a:p>
        </p:txBody>
      </p:sp>
    </p:spTree>
    <p:extLst>
      <p:ext uri="{BB962C8B-B14F-4D97-AF65-F5344CB8AC3E}">
        <p14:creationId xmlns:p14="http://schemas.microsoft.com/office/powerpoint/2010/main" val="1035542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mn-lt"/>
                <a:ea typeface="+mn-ea"/>
                <a:cs typeface="+mn-cs"/>
              </a:rPr>
              <a:t>INTRODUCTION (WHO WE ARE):</a:t>
            </a:r>
          </a:p>
          <a:p>
            <a:pPr fontAlgn="base"/>
            <a:endParaRPr lang="en-US" sz="1200" kern="1200" dirty="0">
              <a:solidFill>
                <a:schemeClr val="tx1"/>
              </a:solidFill>
              <a:effectLst/>
              <a:latin typeface="+mn-lt"/>
              <a:ea typeface="+mn-ea"/>
              <a:cs typeface="+mn-cs"/>
            </a:endParaRPr>
          </a:p>
          <a:p>
            <a:pPr fontAlgn="base"/>
            <a:r>
              <a:rPr lang="en-US" sz="1200" kern="1200" dirty="0" err="1">
                <a:solidFill>
                  <a:schemeClr val="tx1"/>
                </a:solidFill>
                <a:effectLst/>
                <a:latin typeface="+mn-lt"/>
                <a:ea typeface="+mn-ea"/>
                <a:cs typeface="+mn-cs"/>
              </a:rPr>
              <a:t>ulaHealth</a:t>
            </a:r>
            <a:r>
              <a:rPr lang="en-US" sz="1200" kern="1200" dirty="0">
                <a:solidFill>
                  <a:schemeClr val="tx1"/>
                </a:solidFill>
                <a:effectLst/>
                <a:latin typeface="+mn-lt"/>
                <a:ea typeface="+mn-ea"/>
                <a:cs typeface="+mn-cs"/>
              </a:rPr>
              <a:t> is a health tech startup based in Austin, Texas that has engaged with  the community care group to address issues related to medication reconciliation. </a:t>
            </a:r>
          </a:p>
          <a:p>
            <a:pPr fontAlgn="base"/>
            <a:endParaRPr lang="en-US" sz="1200" kern="1200" dirty="0">
              <a:solidFill>
                <a:schemeClr val="tx1"/>
              </a:solidFill>
              <a:effectLst/>
              <a:latin typeface="+mn-lt"/>
              <a:ea typeface="+mn-ea"/>
              <a:cs typeface="+mn-cs"/>
            </a:endParaRPr>
          </a:p>
          <a:p>
            <a:pPr fontAlgn="base"/>
            <a:r>
              <a:rPr lang="en-US" sz="1200" kern="1200" dirty="0">
                <a:solidFill>
                  <a:schemeClr val="tx1"/>
                </a:solidFill>
                <a:effectLst/>
                <a:latin typeface="+mn-lt"/>
                <a:ea typeface="+mn-ea"/>
                <a:cs typeface="+mn-cs"/>
              </a:rPr>
              <a:t>The emphasis or focal point will be with the local Medical Access Program (MAP) where a select patient population will navigate the inventory of their medications, through the use of a mobile app, to then track and share medication data with various physicians and/or clinicians. </a:t>
            </a:r>
          </a:p>
          <a:p>
            <a:pPr fontAlgn="base"/>
            <a:endParaRPr lang="en-US" sz="1200" kern="1200" dirty="0">
              <a:solidFill>
                <a:schemeClr val="tx1"/>
              </a:solidFill>
              <a:effectLst/>
              <a:latin typeface="+mn-lt"/>
              <a:ea typeface="+mn-ea"/>
              <a:cs typeface="+mn-cs"/>
            </a:endParaRPr>
          </a:p>
          <a:p>
            <a:pPr fontAlgn="base"/>
            <a:r>
              <a:rPr lang="en-US" sz="1200" kern="1200" dirty="0">
                <a:solidFill>
                  <a:schemeClr val="tx1"/>
                </a:solidFill>
                <a:effectLst/>
                <a:latin typeface="+mn-lt"/>
                <a:ea typeface="+mn-ea"/>
                <a:cs typeface="+mn-cs"/>
              </a:rPr>
              <a:t>A web based mobile responsive application will be tested in a limited beta pilot within the framework of a community clinic settings, Android and iOS apps will follow before end of year 2017 with the support of grant funds.</a:t>
            </a:r>
          </a:p>
          <a:p>
            <a:pPr fontAlgn="base"/>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001ED4B-453D-43A2-AE31-731B75706974}" type="slidenum">
              <a:rPr lang="en-US" smtClean="0"/>
              <a:t>1</a:t>
            </a:fld>
            <a:endParaRPr lang="en-US"/>
          </a:p>
        </p:txBody>
      </p:sp>
    </p:spTree>
    <p:extLst>
      <p:ext uri="{BB962C8B-B14F-4D97-AF65-F5344CB8AC3E}">
        <p14:creationId xmlns:p14="http://schemas.microsoft.com/office/powerpoint/2010/main" val="1292330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WE ARE DOING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focus of this project is simple, maintain a foundation that generates positive outcomes based on patient behavior change; we will achieve this aim by helping users manage their medication inventory using the </a:t>
            </a:r>
            <a:r>
              <a:rPr lang="en-US" sz="1200" kern="1200" dirty="0" err="1">
                <a:solidFill>
                  <a:schemeClr val="tx1"/>
                </a:solidFill>
                <a:effectLst/>
                <a:latin typeface="+mn-lt"/>
                <a:ea typeface="+mn-ea"/>
                <a:cs typeface="+mn-cs"/>
              </a:rPr>
              <a:t>Tympo</a:t>
            </a:r>
            <a:r>
              <a:rPr lang="en-US" sz="1200" kern="1200" dirty="0">
                <a:solidFill>
                  <a:schemeClr val="tx1"/>
                </a:solidFill>
                <a:effectLst/>
                <a:latin typeface="+mn-lt"/>
                <a:ea typeface="+mn-ea"/>
                <a:cs typeface="+mn-cs"/>
              </a:rPr>
              <a:t> app, which facilitates information collection and sharing between patients and physicians or clinicians.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Tympo</a:t>
            </a:r>
            <a:r>
              <a:rPr lang="en-US" sz="1200" kern="1200" dirty="0">
                <a:solidFill>
                  <a:schemeClr val="tx1"/>
                </a:solidFill>
                <a:effectLst/>
                <a:latin typeface="+mn-lt"/>
                <a:ea typeface="+mn-ea"/>
                <a:cs typeface="+mn-cs"/>
              </a:rPr>
              <a:t> app allows patients to create an account/profile, upload their medication information and share that information with physicians/clinicians; healthcare navigators will assist patients with adding their medication(s), the system rewards patients, points are generated at time of activity, then patient redeem rewards for items such as real-time co-pay reimbursement, free or discounted fares with local ride sharing companies and more to come. The goal is to continuously engage the patient/user to generate more data that provide insights on how to better cater curated and relevant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SHORT TERM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short term goal of the project is to affect patient behavior towards engagement and rewarding them based on continuous updates and management of their medication data inputs.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LONG TERM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long term goal is to use blockchain as a foundation of a shared ledger and other mobile client centered applications.   These would help manage the ledger of transactions and begin to reduce healthcare costs relative to a more cohesive, integrated and frictionless system that eases the burden on physicians and clinicians with sharing a comprehensive list of patient medication data across healthcare settings in a secure and most cases anonymous method where necessary.</a:t>
            </a:r>
            <a:endParaRPr lang="en-US" b="1" dirty="0"/>
          </a:p>
        </p:txBody>
      </p:sp>
      <p:sp>
        <p:nvSpPr>
          <p:cNvPr id="4" name="Slide Number Placeholder 3"/>
          <p:cNvSpPr>
            <a:spLocks noGrp="1"/>
          </p:cNvSpPr>
          <p:nvPr>
            <p:ph type="sldNum" sz="quarter" idx="10"/>
          </p:nvPr>
        </p:nvSpPr>
        <p:spPr/>
        <p:txBody>
          <a:bodyPr/>
          <a:lstStyle/>
          <a:p>
            <a:fld id="{E001ED4B-453D-43A2-AE31-731B75706974}" type="slidenum">
              <a:rPr lang="en-US" smtClean="0"/>
              <a:t>2</a:t>
            </a:fld>
            <a:endParaRPr lang="en-US"/>
          </a:p>
        </p:txBody>
      </p:sp>
    </p:spTree>
    <p:extLst>
      <p:ext uri="{BB962C8B-B14F-4D97-AF65-F5344CB8AC3E}">
        <p14:creationId xmlns:p14="http://schemas.microsoft.com/office/powerpoint/2010/main" val="476498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WHY WE ARE DOING THIS (OUR PASSION = improving healthcare)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big picture or why we have chosen to take this path is clear; Healthcare costs are increasing year over year; presently on average Americans pay approximately $10,345 per person for healthcare service delivery. </a:t>
            </a:r>
            <a:r>
              <a:rPr lang="en-US" sz="1200" kern="1200" dirty="0" err="1">
                <a:solidFill>
                  <a:schemeClr val="tx1"/>
                </a:solidFill>
                <a:effectLst/>
                <a:latin typeface="+mn-lt"/>
                <a:ea typeface="+mn-ea"/>
                <a:cs typeface="+mn-cs"/>
              </a:rPr>
              <a:t>ulaHealth</a:t>
            </a:r>
            <a:r>
              <a:rPr lang="en-US" sz="1200" kern="1200" dirty="0">
                <a:solidFill>
                  <a:schemeClr val="tx1"/>
                </a:solidFill>
                <a:effectLst/>
                <a:latin typeface="+mn-lt"/>
                <a:ea typeface="+mn-ea"/>
                <a:cs typeface="+mn-cs"/>
              </a:rPr>
              <a:t> seeks to assist patients in managing their medications and rewarding them for their activities using our mobile app; we aim to incrementally reduce healthcare costs, improve the user experience and slowly we’ll begin to move the needle towards improving population health.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stats:</a:t>
            </a:r>
          </a:p>
          <a:p>
            <a:pPr marL="171450" indent="-171450">
              <a:buFontTx/>
              <a:buChar char="-"/>
            </a:pPr>
            <a:r>
              <a:rPr lang="en-US" sz="1200" kern="1200" dirty="0">
                <a:solidFill>
                  <a:schemeClr val="tx1"/>
                </a:solidFill>
                <a:effectLst/>
                <a:latin typeface="+mn-lt"/>
                <a:ea typeface="+mn-ea"/>
                <a:cs typeface="+mn-cs"/>
              </a:rPr>
              <a:t>Total health expenditure hit $3.35 trillion in 2016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Growth of healthcare spend is projected to average 5.8% from 2015 to 2025</a:t>
            </a:r>
          </a:p>
          <a:p>
            <a:pPr marL="171450" indent="-171450">
              <a:buFontTx/>
              <a:buChar char="-"/>
            </a:pPr>
            <a:r>
              <a:rPr lang="en-US" sz="1200" kern="1200" dirty="0">
                <a:solidFill>
                  <a:schemeClr val="tx1"/>
                </a:solidFill>
                <a:effectLst/>
                <a:latin typeface="+mn-lt"/>
                <a:ea typeface="+mn-ea"/>
                <a:cs typeface="+mn-cs"/>
              </a:rPr>
              <a:t>Health care spending is wildly uneven; 5% of the population – the most frail of ill - accounts for nearly 50% of spending in a given year</a:t>
            </a:r>
          </a:p>
          <a:p>
            <a:pPr marL="171450" indent="-171450">
              <a:buFontTx/>
              <a:buChar char="-"/>
            </a:pPr>
            <a:endParaRPr lang="en-US" sz="1200" kern="1200" dirty="0">
              <a:solidFill>
                <a:schemeClr val="tx1"/>
              </a:solidFill>
              <a:effectLst/>
              <a:latin typeface="+mn-lt"/>
              <a:ea typeface="+mn-ea"/>
              <a:cs typeface="+mn-cs"/>
            </a:endParaRPr>
          </a:p>
          <a:p>
            <a:pPr marL="0" indent="0">
              <a:buFontTx/>
              <a:buNone/>
            </a:pPr>
            <a:r>
              <a:rPr lang="en-US" sz="1200" kern="1200" dirty="0">
                <a:solidFill>
                  <a:schemeClr val="tx1"/>
                </a:solidFill>
                <a:effectLst/>
                <a:latin typeface="+mn-lt"/>
                <a:ea typeface="+mn-ea"/>
                <a:cs typeface="+mn-cs"/>
              </a:rPr>
              <a:t>From a personal perspective I am working towards tackling these problems for the uninsured, underinsured, the indigent population, the most ill, frail and vulnerable that in most cases cannot care for themselves and to some extent I’m referring to some of my family members. </a:t>
            </a:r>
          </a:p>
          <a:p>
            <a:pPr marL="0" indent="0">
              <a:buFontTx/>
              <a:buNone/>
            </a:pPr>
            <a:endParaRPr lang="en-US" sz="1200" kern="1200" dirty="0">
              <a:solidFill>
                <a:schemeClr val="tx1"/>
              </a:solidFill>
              <a:effectLst/>
              <a:latin typeface="+mn-lt"/>
              <a:ea typeface="+mn-ea"/>
              <a:cs typeface="+mn-cs"/>
            </a:endParaRPr>
          </a:p>
          <a:p>
            <a:pPr marL="0" indent="0">
              <a:buFontTx/>
              <a:buNone/>
            </a:pPr>
            <a:r>
              <a:rPr lang="en-US" sz="1200" b="1" kern="1200" dirty="0">
                <a:solidFill>
                  <a:schemeClr val="tx1"/>
                </a:solidFill>
                <a:effectLst/>
                <a:latin typeface="+mn-lt"/>
                <a:ea typeface="+mn-ea"/>
                <a:cs typeface="+mn-cs"/>
              </a:rPr>
              <a:t>PERSONAL PASSION</a:t>
            </a:r>
          </a:p>
          <a:p>
            <a:pPr marL="0" indent="0">
              <a:buFontTx/>
              <a:buNone/>
            </a:pPr>
            <a:r>
              <a:rPr lang="en-US" sz="1200" kern="1200" dirty="0">
                <a:solidFill>
                  <a:schemeClr val="tx1"/>
                </a:solidFill>
                <a:effectLst/>
                <a:latin typeface="+mn-lt"/>
                <a:ea typeface="+mn-ea"/>
                <a:cs typeface="+mn-cs"/>
              </a:rPr>
              <a:t>My mother, for example, is a two time stroke survivor and we almost lost her a few years ago; one of her many physicians prescribed her meds that would help her manage or regulate her blood coagulation better, she was taking blood thinners…and one day those medications interacted negatively to the point that her blood became too thin and she began to suffer internal bleeding, she was rushed to the hospital, luckily they were able to stabilize her and all turned out well. </a:t>
            </a:r>
          </a:p>
          <a:p>
            <a:pPr marL="0" indent="0">
              <a:buFontTx/>
              <a:buNone/>
            </a:pPr>
            <a:endParaRPr lang="en-US" sz="1200" kern="1200" dirty="0">
              <a:solidFill>
                <a:schemeClr val="tx1"/>
              </a:solidFill>
              <a:effectLst/>
              <a:latin typeface="+mn-lt"/>
              <a:ea typeface="+mn-ea"/>
              <a:cs typeface="+mn-cs"/>
            </a:endParaRPr>
          </a:p>
          <a:p>
            <a:pPr marL="0" indent="0">
              <a:buFontTx/>
              <a:buNone/>
            </a:pPr>
            <a:r>
              <a:rPr lang="en-US" sz="1200" kern="1200" dirty="0">
                <a:solidFill>
                  <a:schemeClr val="tx1"/>
                </a:solidFill>
                <a:effectLst/>
                <a:latin typeface="+mn-lt"/>
                <a:ea typeface="+mn-ea"/>
                <a:cs typeface="+mn-cs"/>
              </a:rPr>
              <a:t>The point of this is that had her physician been aware of all the medications she was taking, they probably would not have provided her additional medications that would have interacted with what she was already taking and a simple inventory check (medication reconciliation) could have prevented her episode and we could have mitigated these costs.</a:t>
            </a:r>
          </a:p>
          <a:p>
            <a:pPr marL="0" indent="0">
              <a:buFontTx/>
              <a:buNone/>
            </a:pPr>
            <a:endParaRPr lang="en-US" sz="1200" kern="1200" dirty="0">
              <a:solidFill>
                <a:schemeClr val="tx1"/>
              </a:solidFill>
              <a:effectLst/>
              <a:latin typeface="+mn-lt"/>
              <a:ea typeface="+mn-ea"/>
              <a:cs typeface="+mn-cs"/>
            </a:endParaRPr>
          </a:p>
          <a:p>
            <a:pPr marL="0" indent="0">
              <a:buFontTx/>
              <a:buNone/>
            </a:pPr>
            <a:r>
              <a:rPr lang="en-US" sz="1200" kern="1200" dirty="0">
                <a:solidFill>
                  <a:schemeClr val="tx1"/>
                </a:solidFill>
                <a:effectLst/>
                <a:latin typeface="+mn-lt"/>
                <a:ea typeface="+mn-ea"/>
                <a:cs typeface="+mn-cs"/>
              </a:rPr>
              <a:t>It is my hope that the initiatives outlined here will pave the way towards a new paradigm and shift existing inefficiencies in healthcare; I want to help other families avoid the stress, chaos and costs that can be avoided.</a:t>
            </a:r>
          </a:p>
        </p:txBody>
      </p:sp>
      <p:sp>
        <p:nvSpPr>
          <p:cNvPr id="4" name="Slide Number Placeholder 3"/>
          <p:cNvSpPr>
            <a:spLocks noGrp="1"/>
          </p:cNvSpPr>
          <p:nvPr>
            <p:ph type="sldNum" sz="quarter" idx="10"/>
          </p:nvPr>
        </p:nvSpPr>
        <p:spPr/>
        <p:txBody>
          <a:bodyPr/>
          <a:lstStyle/>
          <a:p>
            <a:fld id="{E001ED4B-453D-43A2-AE31-731B75706974}" type="slidenum">
              <a:rPr lang="en-US" smtClean="0"/>
              <a:t>3</a:t>
            </a:fld>
            <a:endParaRPr lang="en-US"/>
          </a:p>
        </p:txBody>
      </p:sp>
    </p:spTree>
    <p:extLst>
      <p:ext uri="{BB962C8B-B14F-4D97-AF65-F5344CB8AC3E}">
        <p14:creationId xmlns:p14="http://schemas.microsoft.com/office/powerpoint/2010/main" val="2351413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HOW WE ARE DOING THIS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project seeks to engage healthcare consumers to be active with updating and sharing their medication information. Medication reconciliation is the process of creating the most accurate list possible of all medications a patient is consuming – including drug name, dosage, frequency, </a:t>
            </a:r>
            <a:r>
              <a:rPr lang="en-US" sz="1200" kern="1200" dirty="0" err="1">
                <a:solidFill>
                  <a:schemeClr val="tx1"/>
                </a:solidFill>
                <a:effectLst/>
                <a:latin typeface="+mn-lt"/>
                <a:ea typeface="+mn-ea"/>
                <a:cs typeface="+mn-cs"/>
              </a:rPr>
              <a:t>etc</a:t>
            </a:r>
            <a:r>
              <a:rPr lang="en-US" sz="1200" kern="1200" dirty="0">
                <a:solidFill>
                  <a:schemeClr val="tx1"/>
                </a:solidFill>
                <a:effectLst/>
                <a:latin typeface="+mn-lt"/>
                <a:ea typeface="+mn-ea"/>
                <a:cs typeface="+mn-cs"/>
              </a:rPr>
              <a:t> – and comparing that list against the physician’s admission, transfer and/or discharge orders, with the goal of providing correct medications. </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first phase of this pilot seeks to assist patients with creating a profile in their app, entering the details of the medications they are currently on, uploading photos of the medications, sharing this information with physicians/clinicians and rewarding them </a:t>
            </a:r>
            <a:r>
              <a:rPr lang="en-US" sz="1200" b="1" kern="1200" dirty="0">
                <a:solidFill>
                  <a:schemeClr val="tx1"/>
                </a:solidFill>
                <a:effectLst/>
                <a:latin typeface="+mn-lt"/>
                <a:ea typeface="+mn-ea"/>
                <a:cs typeface="+mn-cs"/>
              </a:rPr>
              <a:t>[patient incentives]</a:t>
            </a:r>
            <a:r>
              <a:rPr lang="en-US" sz="1200" kern="1200" dirty="0">
                <a:solidFill>
                  <a:schemeClr val="tx1"/>
                </a:solidFill>
                <a:effectLst/>
                <a:latin typeface="+mn-lt"/>
                <a:ea typeface="+mn-ea"/>
                <a:cs typeface="+mn-cs"/>
              </a:rPr>
              <a:t> based on managing that information on an ongoing basis.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second phase of the project will focus on implementing a blockchain solution that more efficiently and securely tracks and manages the point rewards system relative to specific tangible redemption products and services.</a:t>
            </a:r>
          </a:p>
        </p:txBody>
      </p:sp>
      <p:sp>
        <p:nvSpPr>
          <p:cNvPr id="4" name="Slide Number Placeholder 3"/>
          <p:cNvSpPr>
            <a:spLocks noGrp="1"/>
          </p:cNvSpPr>
          <p:nvPr>
            <p:ph type="sldNum" sz="quarter" idx="10"/>
          </p:nvPr>
        </p:nvSpPr>
        <p:spPr/>
        <p:txBody>
          <a:bodyPr/>
          <a:lstStyle/>
          <a:p>
            <a:fld id="{E001ED4B-453D-43A2-AE31-731B75706974}" type="slidenum">
              <a:rPr lang="en-US" smtClean="0"/>
              <a:t>4</a:t>
            </a:fld>
            <a:endParaRPr lang="en-US"/>
          </a:p>
        </p:txBody>
      </p:sp>
    </p:spTree>
    <p:extLst>
      <p:ext uri="{BB962C8B-B14F-4D97-AF65-F5344CB8AC3E}">
        <p14:creationId xmlns:p14="http://schemas.microsoft.com/office/powerpoint/2010/main" val="3000563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Creating an Eco System that does not exist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important to note that current information technology used by the healthcare systems do not capture all data that is continuously generated from multiple sources outside the traditional healthcare setting. </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Social determinants of health generate multiple data sets that live outside the traditional healthcare setting and have a direct impact on the patient, relative to the health and well being of a patient, positive or negative; we seek to become a clearinghouse of new patient data that is being generated but not managed appropriately or effectively.  These all can and do have a direct impact on the delivery and quality of healthcare. </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Community healthcare navigator delivery teams will be trained to ensure proper user adoption success of this mobile health app and pilot. This diagram shows how technology, such as blockchain, can bring together typically disparate organizations and systems with community health navigators at the core. Together we can capture more data to help physicians, clinicians, friends and family members better care of their patients or loved ones.</a:t>
            </a:r>
          </a:p>
        </p:txBody>
      </p:sp>
      <p:sp>
        <p:nvSpPr>
          <p:cNvPr id="4" name="Slide Number Placeholder 3"/>
          <p:cNvSpPr>
            <a:spLocks noGrp="1"/>
          </p:cNvSpPr>
          <p:nvPr>
            <p:ph type="sldNum" sz="quarter" idx="10"/>
          </p:nvPr>
        </p:nvSpPr>
        <p:spPr/>
        <p:txBody>
          <a:bodyPr/>
          <a:lstStyle/>
          <a:p>
            <a:fld id="{E001ED4B-453D-43A2-AE31-731B75706974}" type="slidenum">
              <a:rPr lang="en-US" smtClean="0"/>
              <a:t>5</a:t>
            </a:fld>
            <a:endParaRPr lang="en-US"/>
          </a:p>
        </p:txBody>
      </p:sp>
    </p:spTree>
    <p:extLst>
      <p:ext uri="{BB962C8B-B14F-4D97-AF65-F5344CB8AC3E}">
        <p14:creationId xmlns:p14="http://schemas.microsoft.com/office/powerpoint/2010/main" val="822875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Additionally, relative to the data generation from multiple sources (outside the traditional healthcare setting(s)), we feel that we are playing an integral role in establishing ourselves as an information clearinghouse and a conduit for others to “plug” into the traditionally closed systems.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001ED4B-453D-43A2-AE31-731B75706974}" type="slidenum">
              <a:rPr lang="en-US" smtClean="0"/>
              <a:t>6</a:t>
            </a:fld>
            <a:endParaRPr lang="en-US"/>
          </a:p>
        </p:txBody>
      </p:sp>
    </p:spTree>
    <p:extLst>
      <p:ext uri="{BB962C8B-B14F-4D97-AF65-F5344CB8AC3E}">
        <p14:creationId xmlns:p14="http://schemas.microsoft.com/office/powerpoint/2010/main" val="4052241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team of experienced and involved individuals each brings a unique skill and perspective to this effort.  Our composite efforts will bring about a practical and useful tool for this initial pilot effort of design, development an pilot test for further development and refinement prior to going live with the application itself.</a:t>
            </a:r>
          </a:p>
          <a:p>
            <a:endParaRPr lang="en-US" dirty="0"/>
          </a:p>
        </p:txBody>
      </p:sp>
      <p:sp>
        <p:nvSpPr>
          <p:cNvPr id="4" name="Slide Number Placeholder 3"/>
          <p:cNvSpPr>
            <a:spLocks noGrp="1"/>
          </p:cNvSpPr>
          <p:nvPr>
            <p:ph type="sldNum" sz="quarter" idx="10"/>
          </p:nvPr>
        </p:nvSpPr>
        <p:spPr/>
        <p:txBody>
          <a:bodyPr/>
          <a:lstStyle/>
          <a:p>
            <a:fld id="{E001ED4B-453D-43A2-AE31-731B75706974}" type="slidenum">
              <a:rPr lang="en-US" smtClean="0"/>
              <a:t>7</a:t>
            </a:fld>
            <a:endParaRPr lang="en-US"/>
          </a:p>
        </p:txBody>
      </p:sp>
    </p:spTree>
    <p:extLst>
      <p:ext uri="{BB962C8B-B14F-4D97-AF65-F5344CB8AC3E}">
        <p14:creationId xmlns:p14="http://schemas.microsoft.com/office/powerpoint/2010/main" val="2116073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team of experienced and involved individuals each brings a unique skill and perspective to this effort.  Our composite efforts will bring about a practical and useful tool for this initial pilot effort of design, development an pilot test for further development and refinement prior to going live with the application itself.</a:t>
            </a:r>
          </a:p>
          <a:p>
            <a:endParaRPr lang="en-US" dirty="0"/>
          </a:p>
        </p:txBody>
      </p:sp>
      <p:sp>
        <p:nvSpPr>
          <p:cNvPr id="4" name="Slide Number Placeholder 3"/>
          <p:cNvSpPr>
            <a:spLocks noGrp="1"/>
          </p:cNvSpPr>
          <p:nvPr>
            <p:ph type="sldNum" sz="quarter" idx="10"/>
          </p:nvPr>
        </p:nvSpPr>
        <p:spPr/>
        <p:txBody>
          <a:bodyPr/>
          <a:lstStyle/>
          <a:p>
            <a:fld id="{E001ED4B-453D-43A2-AE31-731B75706974}" type="slidenum">
              <a:rPr lang="en-US" smtClean="0"/>
              <a:t>8</a:t>
            </a:fld>
            <a:endParaRPr lang="en-US"/>
          </a:p>
        </p:txBody>
      </p:sp>
    </p:spTree>
    <p:extLst>
      <p:ext uri="{BB962C8B-B14F-4D97-AF65-F5344CB8AC3E}">
        <p14:creationId xmlns:p14="http://schemas.microsoft.com/office/powerpoint/2010/main" val="2345212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team of experienced and involved individuals each brings a unique skill and perspective to this effort.  Our composite efforts will bring about a practical and useful tool for this initial pilot effort of design, development an pilot test for further development and refinement prior to going live with the application itself.</a:t>
            </a:r>
          </a:p>
          <a:p>
            <a:endParaRPr lang="en-US" dirty="0"/>
          </a:p>
        </p:txBody>
      </p:sp>
      <p:sp>
        <p:nvSpPr>
          <p:cNvPr id="4" name="Slide Number Placeholder 3"/>
          <p:cNvSpPr>
            <a:spLocks noGrp="1"/>
          </p:cNvSpPr>
          <p:nvPr>
            <p:ph type="sldNum" sz="quarter" idx="10"/>
          </p:nvPr>
        </p:nvSpPr>
        <p:spPr/>
        <p:txBody>
          <a:bodyPr/>
          <a:lstStyle/>
          <a:p>
            <a:fld id="{E001ED4B-453D-43A2-AE31-731B75706974}" type="slidenum">
              <a:rPr lang="en-US" smtClean="0"/>
              <a:t>9</a:t>
            </a:fld>
            <a:endParaRPr lang="en-US"/>
          </a:p>
        </p:txBody>
      </p:sp>
    </p:spTree>
    <p:extLst>
      <p:ext uri="{BB962C8B-B14F-4D97-AF65-F5344CB8AC3E}">
        <p14:creationId xmlns:p14="http://schemas.microsoft.com/office/powerpoint/2010/main" val="3757904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team of experienced and involved individuals each brings a unique skill and perspective to this effort.  Our composite efforts will bring about a practical and useful tool for this initial pilot effort of design, development an pilot test for further development and refinement prior to going live with the application itself.</a:t>
            </a:r>
          </a:p>
          <a:p>
            <a:endParaRPr lang="en-US" dirty="0"/>
          </a:p>
        </p:txBody>
      </p:sp>
      <p:sp>
        <p:nvSpPr>
          <p:cNvPr id="4" name="Slide Number Placeholder 3"/>
          <p:cNvSpPr>
            <a:spLocks noGrp="1"/>
          </p:cNvSpPr>
          <p:nvPr>
            <p:ph type="sldNum" sz="quarter" idx="10"/>
          </p:nvPr>
        </p:nvSpPr>
        <p:spPr/>
        <p:txBody>
          <a:bodyPr/>
          <a:lstStyle/>
          <a:p>
            <a:fld id="{E001ED4B-453D-43A2-AE31-731B75706974}" type="slidenum">
              <a:rPr lang="en-US" smtClean="0"/>
              <a:t>10</a:t>
            </a:fld>
            <a:endParaRPr lang="en-US"/>
          </a:p>
        </p:txBody>
      </p:sp>
    </p:spTree>
    <p:extLst>
      <p:ext uri="{BB962C8B-B14F-4D97-AF65-F5344CB8AC3E}">
        <p14:creationId xmlns:p14="http://schemas.microsoft.com/office/powerpoint/2010/main" val="3746743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WE WILL DO WITH THE FUNDS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UI / UX Development ongoing costs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Security / HIPAA Compliance ongoing costs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Blockchain development ongoing costs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Android / iOS development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Health navigators train the trainers; incorporating local tech </a:t>
            </a:r>
            <a:r>
              <a:rPr lang="en-US" sz="1200" kern="1200" dirty="0" err="1">
                <a:solidFill>
                  <a:schemeClr val="tx1"/>
                </a:solidFill>
                <a:effectLst/>
                <a:latin typeface="+mn-lt"/>
                <a:ea typeface="+mn-ea"/>
                <a:cs typeface="+mn-cs"/>
              </a:rPr>
              <a:t>savvvy</a:t>
            </a:r>
            <a:r>
              <a:rPr lang="en-US" sz="1200" kern="1200" dirty="0">
                <a:solidFill>
                  <a:schemeClr val="tx1"/>
                </a:solidFill>
                <a:effectLst/>
                <a:latin typeface="+mn-lt"/>
                <a:ea typeface="+mn-ea"/>
                <a:cs typeface="+mn-cs"/>
              </a:rPr>
              <a:t> community members to engage in this project and its development is key, we feel, towards ensuring successful user adoption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kern="1200" dirty="0">
                <a:solidFill>
                  <a:schemeClr val="tx1"/>
                </a:solidFill>
                <a:effectLst/>
                <a:latin typeface="+mn-lt"/>
                <a:ea typeface="+mn-ea"/>
                <a:cs typeface="+mn-cs"/>
              </a:rPr>
              <a:t>We are working to bring new technology to the table with the support of average citizens of a community together to make healthcare more accessible and easier to navigate for everyone’s benefit. We aim to reinvest in the communities we serve.</a:t>
            </a:r>
          </a:p>
          <a:p>
            <a:endParaRPr lang="en-US" dirty="0"/>
          </a:p>
        </p:txBody>
      </p:sp>
      <p:sp>
        <p:nvSpPr>
          <p:cNvPr id="4" name="Slide Number Placeholder 3"/>
          <p:cNvSpPr>
            <a:spLocks noGrp="1"/>
          </p:cNvSpPr>
          <p:nvPr>
            <p:ph type="sldNum" sz="quarter" idx="10"/>
          </p:nvPr>
        </p:nvSpPr>
        <p:spPr/>
        <p:txBody>
          <a:bodyPr/>
          <a:lstStyle/>
          <a:p>
            <a:fld id="{E001ED4B-453D-43A2-AE31-731B75706974}" type="slidenum">
              <a:rPr lang="en-US" smtClean="0"/>
              <a:t>11</a:t>
            </a:fld>
            <a:endParaRPr lang="en-US"/>
          </a:p>
        </p:txBody>
      </p:sp>
    </p:spTree>
    <p:extLst>
      <p:ext uri="{BB962C8B-B14F-4D97-AF65-F5344CB8AC3E}">
        <p14:creationId xmlns:p14="http://schemas.microsoft.com/office/powerpoint/2010/main" val="30256617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7/14/2017</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7/14/2017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7/14/2017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7/14/2017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7/14/2017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7/14/2017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7/14/2017</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7/14/2017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7/14/2017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7/14/2017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7/14/2017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7/14/2017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7/14/2017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7/14/2017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7/14/2017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7/14/2017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7/14/2017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7/14/2017</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tinyurl.com/hjga4wh"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tinyurl.com/m4xj8nj" TargetMode="External"/><Relationship Id="rId5" Type="http://schemas.openxmlformats.org/officeDocument/2006/relationships/image" Target="../media/image9.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hyperlink" Target="http://summit.ulahealth.me/"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ulahealth.me/cultivateHealthATX/" TargetMode="External"/><Relationship Id="rId4" Type="http://schemas.openxmlformats.org/officeDocument/2006/relationships/hyperlink" Target="https://www.instagram.com/cultivatehealthatx/"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3" y="396837"/>
            <a:ext cx="6451503" cy="6058999"/>
            <a:chOff x="423333" y="396837"/>
            <a:chExt cx="6451503" cy="6058999"/>
          </a:xfrm>
        </p:grpSpPr>
        <p:sp>
          <p:nvSpPr>
            <p:cNvPr id="21" name="Rectangle 20"/>
            <p:cNvSpPr/>
            <p:nvPr>
              <p:extLst>
                <p:ext uri="{386F3935-93C4-4BCD-93E2-E3B085C9AB24}">
                  <p16:designElem xmlns:p16="http://schemas.microsoft.com/office/powerpoint/2015/main" val="1"/>
                </p:ext>
              </p:extLst>
            </p:nvPr>
          </p:nvSpPr>
          <p:spPr bwMode="gray">
            <a:xfrm flipH="1">
              <a:off x="423333" y="402165"/>
              <a:ext cx="522933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extLst>
                <p:ext uri="{386F3935-93C4-4BCD-93E2-E3B085C9AB24}">
                  <p16:designElem xmlns:p16="http://schemas.microsoft.com/office/powerpoint/2015/main" val="1"/>
                </p:ext>
              </p:extLst>
            </p:nvPr>
          </p:nvSpPr>
          <p:spPr bwMode="gray">
            <a:xfrm rot="5400000" flipH="1">
              <a:off x="3161515"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p:nvPr>
              <p:extLst>
                <p:ext uri="{386F3935-93C4-4BCD-93E2-E3B085C9AB24}">
                  <p16:designElem xmlns:p16="http://schemas.microsoft.com/office/powerpoint/2015/main" val="1"/>
                </p:ext>
              </p:extLst>
            </p:nvPr>
          </p:nvSpPr>
          <p:spPr bwMode="gray">
            <a:xfrm rot="5677511" flipH="1">
              <a:off x="5004670"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5" name="Picture 4"/>
          <p:cNvPicPr>
            <a:picLocks noChangeAspect="1"/>
          </p:cNvPicPr>
          <p:nvPr/>
        </p:nvPicPr>
        <p:blipFill>
          <a:blip r:embed="rId3"/>
          <a:stretch>
            <a:fillRect/>
          </a:stretch>
        </p:blipFill>
        <p:spPr>
          <a:xfrm>
            <a:off x="423332" y="862011"/>
            <a:ext cx="2928499" cy="1010332"/>
          </a:xfrm>
          <a:prstGeom prst="rect">
            <a:avLst/>
          </a:prstGeom>
        </p:spPr>
      </p:pic>
      <p:pic>
        <p:nvPicPr>
          <p:cNvPr id="15" name="Picture 14"/>
          <p:cNvPicPr>
            <a:picLocks noChangeAspect="1"/>
          </p:cNvPicPr>
          <p:nvPr/>
        </p:nvPicPr>
        <p:blipFill>
          <a:blip r:embed="rId4"/>
          <a:stretch>
            <a:fillRect/>
          </a:stretch>
        </p:blipFill>
        <p:spPr>
          <a:xfrm>
            <a:off x="423333" y="3880384"/>
            <a:ext cx="5229339" cy="2575450"/>
          </a:xfrm>
          <a:prstGeom prst="rect">
            <a:avLst/>
          </a:prstGeom>
        </p:spPr>
      </p:pic>
      <p:sp>
        <p:nvSpPr>
          <p:cNvPr id="2" name="Title 1"/>
          <p:cNvSpPr>
            <a:spLocks noGrp="1"/>
          </p:cNvSpPr>
          <p:nvPr>
            <p:ph type="ctrTitle"/>
          </p:nvPr>
        </p:nvSpPr>
        <p:spPr>
          <a:xfrm>
            <a:off x="7007145" y="1241266"/>
            <a:ext cx="4535926" cy="3153753"/>
          </a:xfrm>
        </p:spPr>
        <p:txBody>
          <a:bodyPr>
            <a:normAutofit/>
          </a:bodyPr>
          <a:lstStyle/>
          <a:p>
            <a:pPr algn="ctr"/>
            <a:r>
              <a:rPr lang="en-US" sz="4800" dirty="0"/>
              <a:t>Medication Reconciliation Rewards Pilot</a:t>
            </a:r>
            <a:br>
              <a:rPr lang="en-US" sz="4800" dirty="0"/>
            </a:br>
            <a:endParaRPr lang="en-US" sz="4800" dirty="0"/>
          </a:p>
        </p:txBody>
      </p:sp>
      <p:sp>
        <p:nvSpPr>
          <p:cNvPr id="3" name="Subtitle 2"/>
          <p:cNvSpPr>
            <a:spLocks noGrp="1"/>
          </p:cNvSpPr>
          <p:nvPr>
            <p:ph type="subTitle" idx="1"/>
          </p:nvPr>
        </p:nvSpPr>
        <p:spPr>
          <a:xfrm>
            <a:off x="7007145" y="4591665"/>
            <a:ext cx="4535926" cy="1113804"/>
          </a:xfrm>
        </p:spPr>
        <p:txBody>
          <a:bodyPr>
            <a:normAutofit/>
          </a:bodyPr>
          <a:lstStyle/>
          <a:p>
            <a:pPr algn="ctr"/>
            <a:r>
              <a:rPr lang="en-US" sz="2000" dirty="0">
                <a:solidFill>
                  <a:schemeClr val="bg1"/>
                </a:solidFill>
              </a:rPr>
              <a:t>Project References</a:t>
            </a:r>
          </a:p>
        </p:txBody>
      </p:sp>
    </p:spTree>
    <p:extLst>
      <p:ext uri="{BB962C8B-B14F-4D97-AF65-F5344CB8AC3E}">
        <p14:creationId xmlns:p14="http://schemas.microsoft.com/office/powerpoint/2010/main" val="1180437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gray">
          <a:xfrm>
            <a:off x="1154955" y="1161535"/>
            <a:ext cx="10003196" cy="1396314"/>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t>The Problem We Are Solving:</a:t>
            </a:r>
          </a:p>
          <a:p>
            <a:r>
              <a:rPr lang="en-US" sz="2400" dirty="0"/>
              <a:t>Medication Reconciliation</a:t>
            </a:r>
          </a:p>
        </p:txBody>
      </p:sp>
      <p:pic>
        <p:nvPicPr>
          <p:cNvPr id="6" name="Picture 5" descr="A picture containing screenshot&#10;&#10;Description generated with very high confidence"/>
          <p:cNvPicPr>
            <a:picLocks noChangeAspect="1"/>
          </p:cNvPicPr>
          <p:nvPr/>
        </p:nvPicPr>
        <p:blipFill>
          <a:blip r:embed="rId3"/>
          <a:stretch>
            <a:fillRect/>
          </a:stretch>
        </p:blipFill>
        <p:spPr>
          <a:xfrm>
            <a:off x="1867422" y="2677416"/>
            <a:ext cx="2188822" cy="21118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descr="A picture containing screenshot&#10;&#10;Description generated with very high confidence"/>
          <p:cNvPicPr>
            <a:picLocks noChangeAspect="1"/>
          </p:cNvPicPr>
          <p:nvPr/>
        </p:nvPicPr>
        <p:blipFill>
          <a:blip r:embed="rId4"/>
          <a:stretch>
            <a:fillRect/>
          </a:stretch>
        </p:blipFill>
        <p:spPr>
          <a:xfrm>
            <a:off x="4768710" y="2242299"/>
            <a:ext cx="2618379" cy="29820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descr="A picture containing screenshot&#10;&#10;Description generated with very high confidence"/>
          <p:cNvPicPr>
            <a:picLocks noChangeAspect="1"/>
          </p:cNvPicPr>
          <p:nvPr/>
        </p:nvPicPr>
        <p:blipFill>
          <a:blip r:embed="rId5"/>
          <a:stretch>
            <a:fillRect/>
          </a:stretch>
        </p:blipFill>
        <p:spPr>
          <a:xfrm>
            <a:off x="8165808" y="1709238"/>
            <a:ext cx="2702113" cy="40481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74861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1712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800000">
            <a:off x="457200" y="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pic>
        <p:nvPicPr>
          <p:cNvPr id="10" name="Picture 9"/>
          <p:cNvPicPr>
            <a:picLocks noChangeAspect="1"/>
          </p:cNvPicPr>
          <p:nvPr/>
        </p:nvPicPr>
        <p:blipFill>
          <a:blip r:embed="rId3"/>
          <a:stretch>
            <a:fillRect/>
          </a:stretch>
        </p:blipFill>
        <p:spPr>
          <a:xfrm rot="21250762">
            <a:off x="1000766" y="1474804"/>
            <a:ext cx="1945698" cy="2834861"/>
          </a:xfrm>
          <a:prstGeom prst="roundRect">
            <a:avLst>
              <a:gd name="adj" fmla="val 1858"/>
            </a:avLst>
          </a:prstGeom>
          <a:effectLst/>
        </p:spPr>
      </p:pic>
      <p:pic>
        <p:nvPicPr>
          <p:cNvPr id="8" name="Picture 7"/>
          <p:cNvPicPr>
            <a:picLocks noChangeAspect="1"/>
          </p:cNvPicPr>
          <p:nvPr/>
        </p:nvPicPr>
        <p:blipFill>
          <a:blip r:embed="rId4"/>
          <a:stretch>
            <a:fillRect/>
          </a:stretch>
        </p:blipFill>
        <p:spPr>
          <a:xfrm rot="21401019">
            <a:off x="3716480" y="2106382"/>
            <a:ext cx="1768019" cy="2038720"/>
          </a:xfrm>
          <a:prstGeom prst="roundRect">
            <a:avLst>
              <a:gd name="adj" fmla="val 1858"/>
            </a:avLst>
          </a:prstGeom>
          <a:effectLst/>
        </p:spPr>
      </p:pic>
      <p:pic>
        <p:nvPicPr>
          <p:cNvPr id="12" name="Picture 11"/>
          <p:cNvPicPr>
            <a:picLocks noChangeAspect="1"/>
          </p:cNvPicPr>
          <p:nvPr/>
        </p:nvPicPr>
        <p:blipFill>
          <a:blip r:embed="rId5"/>
          <a:stretch>
            <a:fillRect/>
          </a:stretch>
        </p:blipFill>
        <p:spPr>
          <a:xfrm rot="180479">
            <a:off x="6381499" y="2271561"/>
            <a:ext cx="1623691" cy="1855647"/>
          </a:xfrm>
          <a:prstGeom prst="roundRect">
            <a:avLst>
              <a:gd name="adj" fmla="val 1858"/>
            </a:avLst>
          </a:prstGeom>
          <a:effectLst/>
        </p:spPr>
      </p:pic>
      <p:sp>
        <p:nvSpPr>
          <p:cNvPr id="21" name="Rectangle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Subtitle 2"/>
          <p:cNvSpPr>
            <a:spLocks noGrp="1"/>
          </p:cNvSpPr>
          <p:nvPr>
            <p:ph type="subTitle" idx="1"/>
          </p:nvPr>
        </p:nvSpPr>
        <p:spPr>
          <a:xfrm>
            <a:off x="649976" y="5692877"/>
            <a:ext cx="10893095" cy="535304"/>
          </a:xfrm>
        </p:spPr>
        <p:txBody>
          <a:bodyPr vert="horz" lIns="91440" tIns="45720" rIns="91440" bIns="45720" rtlCol="0" anchor="t">
            <a:normAutofit/>
          </a:bodyPr>
          <a:lstStyle/>
          <a:p>
            <a:pPr>
              <a:lnSpc>
                <a:spcPct val="80000"/>
              </a:lnSpc>
            </a:pPr>
            <a:r>
              <a:rPr lang="en-US" sz="1100" dirty="0">
                <a:solidFill>
                  <a:schemeClr val="bg1"/>
                </a:solidFill>
              </a:rPr>
              <a:t>Sources: the-u-s-spends-more-on-health-care-than-any-other-country-heres-what-were-buying/ </a:t>
            </a:r>
            <a:r>
              <a:rPr lang="en-US" sz="1100" dirty="0">
                <a:solidFill>
                  <a:schemeClr val="bg1"/>
                </a:solidFill>
                <a:hlinkClick r:id="rId6"/>
              </a:rPr>
              <a:t>http://tinyurl.com/m4xj8nj</a:t>
            </a:r>
            <a:endParaRPr lang="en-US" sz="1100" dirty="0">
              <a:solidFill>
                <a:schemeClr val="bg1"/>
              </a:solidFill>
            </a:endParaRPr>
          </a:p>
          <a:p>
            <a:pPr>
              <a:lnSpc>
                <a:spcPct val="80000"/>
              </a:lnSpc>
            </a:pPr>
            <a:r>
              <a:rPr lang="en-US" sz="1100" dirty="0">
                <a:solidFill>
                  <a:schemeClr val="bg1"/>
                </a:solidFill>
              </a:rPr>
              <a:t>$10,345 per person: U.S. health care spending reaches new peak </a:t>
            </a:r>
            <a:r>
              <a:rPr lang="en-US" sz="1100" dirty="0">
                <a:solidFill>
                  <a:schemeClr val="bg1"/>
                </a:solidFill>
                <a:hlinkClick r:id="rId7"/>
              </a:rPr>
              <a:t>http://tinyurl.com/hjga4wh</a:t>
            </a:r>
            <a:endParaRPr lang="en-US" sz="1100" dirty="0">
              <a:solidFill>
                <a:schemeClr val="bg1"/>
              </a:solidFill>
            </a:endParaRPr>
          </a:p>
          <a:p>
            <a:pPr>
              <a:lnSpc>
                <a:spcPct val="80000"/>
              </a:lnSpc>
            </a:pPr>
            <a:endParaRPr lang="en-US" sz="1100" dirty="0"/>
          </a:p>
        </p:txBody>
      </p:sp>
      <p:sp>
        <p:nvSpPr>
          <p:cNvPr id="6" name="Title 1"/>
          <p:cNvSpPr txBox="1">
            <a:spLocks/>
          </p:cNvSpPr>
          <p:nvPr/>
        </p:nvSpPr>
        <p:spPr bwMode="gray">
          <a:xfrm>
            <a:off x="649975" y="4517136"/>
            <a:ext cx="10893095" cy="948219"/>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80000"/>
              </a:lnSpc>
            </a:pPr>
            <a:r>
              <a:rPr lang="en-US" sz="4000" dirty="0"/>
              <a:t>Healthcare spend at an all time high in U.S.</a:t>
            </a:r>
          </a:p>
        </p:txBody>
      </p:sp>
      <p:sp>
        <p:nvSpPr>
          <p:cNvPr id="13" name="TextBox 12"/>
          <p:cNvSpPr txBox="1"/>
          <p:nvPr/>
        </p:nvSpPr>
        <p:spPr>
          <a:xfrm>
            <a:off x="1215234" y="1155928"/>
            <a:ext cx="1516762" cy="307777"/>
          </a:xfrm>
          <a:prstGeom prst="rect">
            <a:avLst/>
          </a:prstGeom>
          <a:noFill/>
        </p:spPr>
        <p:txBody>
          <a:bodyPr wrap="none" rtlCol="0">
            <a:spAutoFit/>
          </a:bodyPr>
          <a:lstStyle/>
          <a:p>
            <a:r>
              <a:rPr lang="en-US" sz="1400" b="1" dirty="0"/>
              <a:t>$10,345/person</a:t>
            </a:r>
          </a:p>
        </p:txBody>
      </p:sp>
      <p:sp>
        <p:nvSpPr>
          <p:cNvPr id="18" name="TextBox 17"/>
          <p:cNvSpPr txBox="1"/>
          <p:nvPr/>
        </p:nvSpPr>
        <p:spPr>
          <a:xfrm>
            <a:off x="2952679" y="2458729"/>
            <a:ext cx="1516762" cy="307777"/>
          </a:xfrm>
          <a:prstGeom prst="rect">
            <a:avLst/>
          </a:prstGeom>
          <a:noFill/>
        </p:spPr>
        <p:txBody>
          <a:bodyPr wrap="none" rtlCol="0">
            <a:spAutoFit/>
          </a:bodyPr>
          <a:lstStyle/>
          <a:p>
            <a:r>
              <a:rPr lang="en-US" sz="1400" b="1" dirty="0"/>
              <a:t>$10,345/person</a:t>
            </a:r>
          </a:p>
        </p:txBody>
      </p:sp>
      <p:sp>
        <p:nvSpPr>
          <p:cNvPr id="20" name="TextBox 19"/>
          <p:cNvSpPr txBox="1"/>
          <p:nvPr/>
        </p:nvSpPr>
        <p:spPr>
          <a:xfrm>
            <a:off x="4025226" y="1743477"/>
            <a:ext cx="1516762" cy="307777"/>
          </a:xfrm>
          <a:prstGeom prst="rect">
            <a:avLst/>
          </a:prstGeom>
          <a:noFill/>
        </p:spPr>
        <p:txBody>
          <a:bodyPr wrap="none" rtlCol="0">
            <a:spAutoFit/>
          </a:bodyPr>
          <a:lstStyle/>
          <a:p>
            <a:r>
              <a:rPr lang="en-US" sz="1400" b="1" dirty="0"/>
              <a:t>$10,345/person</a:t>
            </a:r>
          </a:p>
        </p:txBody>
      </p:sp>
      <p:sp>
        <p:nvSpPr>
          <p:cNvPr id="22" name="TextBox 21"/>
          <p:cNvSpPr txBox="1"/>
          <p:nvPr/>
        </p:nvSpPr>
        <p:spPr>
          <a:xfrm>
            <a:off x="7177031" y="2419543"/>
            <a:ext cx="1516762" cy="307777"/>
          </a:xfrm>
          <a:prstGeom prst="rect">
            <a:avLst/>
          </a:prstGeom>
          <a:noFill/>
        </p:spPr>
        <p:txBody>
          <a:bodyPr wrap="none" rtlCol="0">
            <a:spAutoFit/>
          </a:bodyPr>
          <a:lstStyle/>
          <a:p>
            <a:r>
              <a:rPr lang="en-US" sz="1400" b="1" dirty="0"/>
              <a:t>$10,345/person</a:t>
            </a:r>
          </a:p>
        </p:txBody>
      </p:sp>
      <p:sp>
        <p:nvSpPr>
          <p:cNvPr id="2" name="TextBox 1"/>
          <p:cNvSpPr txBox="1"/>
          <p:nvPr/>
        </p:nvSpPr>
        <p:spPr>
          <a:xfrm>
            <a:off x="8844701" y="1326936"/>
            <a:ext cx="2890099" cy="2677656"/>
          </a:xfrm>
          <a:prstGeom prst="rect">
            <a:avLst/>
          </a:prstGeom>
          <a:noFill/>
        </p:spPr>
        <p:txBody>
          <a:bodyPr wrap="square" rtlCol="0">
            <a:spAutoFit/>
          </a:bodyPr>
          <a:lstStyle/>
          <a:p>
            <a:r>
              <a:rPr lang="en-US" sz="1400" dirty="0"/>
              <a:t>Number crunchers from Department of Health &amp; Human Services project health care spend will grow  at faster rate than the national economy over the coming decade. </a:t>
            </a:r>
          </a:p>
          <a:p>
            <a:endParaRPr lang="en-US" sz="1400" dirty="0"/>
          </a:p>
          <a:p>
            <a:r>
              <a:rPr lang="en-US" sz="1400" dirty="0"/>
              <a:t>That squeezes the ability of federal, state, local governments, employers and average citizens, to pay.</a:t>
            </a:r>
          </a:p>
        </p:txBody>
      </p:sp>
      <p:sp>
        <p:nvSpPr>
          <p:cNvPr id="15" name="Title 1">
            <a:extLst>
              <a:ext uri="{FF2B5EF4-FFF2-40B4-BE49-F238E27FC236}">
                <a16:creationId xmlns:a16="http://schemas.microsoft.com/office/drawing/2014/main" id="{0897979A-B927-4623-99FC-823A70E9E105}"/>
              </a:ext>
            </a:extLst>
          </p:cNvPr>
          <p:cNvSpPr txBox="1">
            <a:spLocks/>
          </p:cNvSpPr>
          <p:nvPr/>
        </p:nvSpPr>
        <p:spPr bwMode="gray">
          <a:xfrm>
            <a:off x="649975" y="406368"/>
            <a:ext cx="10003196" cy="1396314"/>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solidFill>
                  <a:schemeClr val="tx1"/>
                </a:solidFill>
              </a:rPr>
              <a:t>Healthcare is in a Crisis</a:t>
            </a:r>
          </a:p>
        </p:txBody>
      </p:sp>
    </p:spTree>
    <p:extLst>
      <p:ext uri="{BB962C8B-B14F-4D97-AF65-F5344CB8AC3E}">
        <p14:creationId xmlns:p14="http://schemas.microsoft.com/office/powerpoint/2010/main" val="1980540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902043" y="3358693"/>
            <a:ext cx="2953265" cy="1349231"/>
          </a:xfrm>
          <a:prstGeom prst="rect">
            <a:avLst/>
          </a:prstGeom>
          <a:no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154955" y="1161535"/>
            <a:ext cx="10003196" cy="1396314"/>
          </a:xfrm>
        </p:spPr>
        <p:txBody>
          <a:bodyPr anchor="t"/>
          <a:lstStyle/>
          <a:p>
            <a:r>
              <a:rPr lang="en-US" sz="2800" dirty="0"/>
              <a:t>Pilot Project: Medication Reconciliation, </a:t>
            </a:r>
            <a:r>
              <a:rPr lang="en-US" sz="2800" dirty="0" err="1"/>
              <a:t>RewardsNetwork</a:t>
            </a:r>
            <a:r>
              <a:rPr lang="en-US" sz="2800" dirty="0"/>
              <a:t> + </a:t>
            </a:r>
            <a:r>
              <a:rPr lang="en-US" sz="2800" dirty="0" err="1"/>
              <a:t>SmartRewards</a:t>
            </a:r>
            <a:r>
              <a:rPr lang="en-US" sz="2800" dirty="0"/>
              <a:t> (Blockchain)</a:t>
            </a:r>
          </a:p>
        </p:txBody>
      </p:sp>
      <p:sp>
        <p:nvSpPr>
          <p:cNvPr id="5" name="Rectangle 4"/>
          <p:cNvSpPr/>
          <p:nvPr/>
        </p:nvSpPr>
        <p:spPr>
          <a:xfrm>
            <a:off x="1334530" y="3735861"/>
            <a:ext cx="2014151" cy="51898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Medication Reconciliation</a:t>
            </a:r>
          </a:p>
        </p:txBody>
      </p:sp>
      <p:sp>
        <p:nvSpPr>
          <p:cNvPr id="7" name="TextBox 6"/>
          <p:cNvSpPr txBox="1"/>
          <p:nvPr/>
        </p:nvSpPr>
        <p:spPr>
          <a:xfrm flipH="1">
            <a:off x="970006" y="3133924"/>
            <a:ext cx="2786447" cy="400110"/>
          </a:xfrm>
          <a:prstGeom prst="rect">
            <a:avLst/>
          </a:prstGeom>
          <a:solidFill>
            <a:srgbClr val="BE3815"/>
          </a:solidFill>
          <a:ln>
            <a:solidFill>
              <a:schemeClr val="tx1"/>
            </a:solidFill>
          </a:ln>
        </p:spPr>
        <p:txBody>
          <a:bodyPr wrap="square" rtlCol="0">
            <a:spAutoFit/>
          </a:bodyPr>
          <a:lstStyle/>
          <a:p>
            <a:pPr algn="ctr"/>
            <a:r>
              <a:rPr lang="en-US" sz="2000" dirty="0">
                <a:solidFill>
                  <a:schemeClr val="bg1"/>
                </a:solidFill>
              </a:rPr>
              <a:t>Patient Engagement</a:t>
            </a:r>
          </a:p>
        </p:txBody>
      </p:sp>
      <p:sp>
        <p:nvSpPr>
          <p:cNvPr id="11" name="Rectangle 10"/>
          <p:cNvSpPr/>
          <p:nvPr/>
        </p:nvSpPr>
        <p:spPr>
          <a:xfrm>
            <a:off x="4400496" y="3358693"/>
            <a:ext cx="3313568" cy="1349231"/>
          </a:xfrm>
          <a:prstGeom prst="rect">
            <a:avLst/>
          </a:prstGeom>
          <a:no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660222" y="3735861"/>
            <a:ext cx="2817340" cy="518984"/>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Patient Incentives</a:t>
            </a:r>
          </a:p>
        </p:txBody>
      </p:sp>
      <p:sp>
        <p:nvSpPr>
          <p:cNvPr id="15" name="TextBox 14"/>
          <p:cNvSpPr txBox="1"/>
          <p:nvPr/>
        </p:nvSpPr>
        <p:spPr>
          <a:xfrm flipH="1">
            <a:off x="4854244" y="3133924"/>
            <a:ext cx="2429959" cy="400110"/>
          </a:xfrm>
          <a:prstGeom prst="rect">
            <a:avLst/>
          </a:prstGeom>
          <a:solidFill>
            <a:srgbClr val="BE3815"/>
          </a:solidFill>
          <a:ln>
            <a:solidFill>
              <a:schemeClr val="tx1"/>
            </a:solidFill>
          </a:ln>
        </p:spPr>
        <p:txBody>
          <a:bodyPr wrap="square" rtlCol="0">
            <a:spAutoFit/>
          </a:bodyPr>
          <a:lstStyle/>
          <a:p>
            <a:pPr algn="ctr"/>
            <a:r>
              <a:rPr lang="en-US" sz="2000" dirty="0" err="1">
                <a:solidFill>
                  <a:schemeClr val="bg1"/>
                </a:solidFill>
              </a:rPr>
              <a:t>RewardsNetwork</a:t>
            </a:r>
            <a:endParaRPr lang="en-US" sz="2000" dirty="0">
              <a:solidFill>
                <a:schemeClr val="bg1"/>
              </a:solidFill>
            </a:endParaRPr>
          </a:p>
        </p:txBody>
      </p:sp>
      <p:sp>
        <p:nvSpPr>
          <p:cNvPr id="16" name="Rectangle 15"/>
          <p:cNvSpPr/>
          <p:nvPr/>
        </p:nvSpPr>
        <p:spPr>
          <a:xfrm>
            <a:off x="8167813" y="3358693"/>
            <a:ext cx="3175690" cy="1349231"/>
          </a:xfrm>
          <a:prstGeom prst="rect">
            <a:avLst/>
          </a:prstGeom>
          <a:no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427309" y="3735861"/>
            <a:ext cx="2706128" cy="518984"/>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Blockchain</a:t>
            </a:r>
          </a:p>
        </p:txBody>
      </p:sp>
      <p:sp>
        <p:nvSpPr>
          <p:cNvPr id="20" name="TextBox 19"/>
          <p:cNvSpPr txBox="1"/>
          <p:nvPr/>
        </p:nvSpPr>
        <p:spPr>
          <a:xfrm flipH="1">
            <a:off x="8544794" y="3133924"/>
            <a:ext cx="2429959" cy="400110"/>
          </a:xfrm>
          <a:prstGeom prst="rect">
            <a:avLst/>
          </a:prstGeom>
          <a:solidFill>
            <a:srgbClr val="BE3815"/>
          </a:solidFill>
          <a:ln>
            <a:solidFill>
              <a:schemeClr val="tx1"/>
            </a:solidFill>
          </a:ln>
        </p:spPr>
        <p:txBody>
          <a:bodyPr wrap="square" rtlCol="0">
            <a:spAutoFit/>
          </a:bodyPr>
          <a:lstStyle/>
          <a:p>
            <a:pPr algn="ctr"/>
            <a:r>
              <a:rPr lang="en-US" sz="2000" dirty="0" err="1">
                <a:solidFill>
                  <a:schemeClr val="bg1"/>
                </a:solidFill>
              </a:rPr>
              <a:t>SmartRewards</a:t>
            </a:r>
            <a:endParaRPr lang="en-US" sz="2000" dirty="0">
              <a:solidFill>
                <a:schemeClr val="bg1"/>
              </a:solidFill>
            </a:endParaRPr>
          </a:p>
        </p:txBody>
      </p:sp>
      <p:sp>
        <p:nvSpPr>
          <p:cNvPr id="21" name="TextBox 20"/>
          <p:cNvSpPr txBox="1"/>
          <p:nvPr/>
        </p:nvSpPr>
        <p:spPr>
          <a:xfrm>
            <a:off x="932936" y="5085092"/>
            <a:ext cx="2854411" cy="646331"/>
          </a:xfrm>
          <a:prstGeom prst="rect">
            <a:avLst/>
          </a:prstGeom>
          <a:noFill/>
        </p:spPr>
        <p:txBody>
          <a:bodyPr wrap="square" rtlCol="0">
            <a:spAutoFit/>
          </a:bodyPr>
          <a:lstStyle/>
          <a:p>
            <a:pPr algn="ctr"/>
            <a:r>
              <a:rPr lang="en-US" b="1" dirty="0">
                <a:solidFill>
                  <a:schemeClr val="bg1"/>
                </a:solidFill>
              </a:rPr>
              <a:t>Behavior Change / Enhancements</a:t>
            </a:r>
          </a:p>
        </p:txBody>
      </p:sp>
      <p:sp>
        <p:nvSpPr>
          <p:cNvPr id="22" name="TextBox 21"/>
          <p:cNvSpPr txBox="1"/>
          <p:nvPr/>
        </p:nvSpPr>
        <p:spPr>
          <a:xfrm>
            <a:off x="4658498" y="5085092"/>
            <a:ext cx="2854411" cy="369332"/>
          </a:xfrm>
          <a:prstGeom prst="rect">
            <a:avLst/>
          </a:prstGeom>
          <a:noFill/>
        </p:spPr>
        <p:txBody>
          <a:bodyPr wrap="square" rtlCol="0">
            <a:spAutoFit/>
          </a:bodyPr>
          <a:lstStyle/>
          <a:p>
            <a:pPr algn="ctr"/>
            <a:r>
              <a:rPr lang="en-US" b="1" dirty="0">
                <a:solidFill>
                  <a:schemeClr val="bg1"/>
                </a:solidFill>
              </a:rPr>
              <a:t>Removes friction</a:t>
            </a:r>
          </a:p>
        </p:txBody>
      </p:sp>
      <p:sp>
        <p:nvSpPr>
          <p:cNvPr id="23" name="TextBox 22"/>
          <p:cNvSpPr txBox="1"/>
          <p:nvPr/>
        </p:nvSpPr>
        <p:spPr>
          <a:xfrm>
            <a:off x="8303740" y="5085092"/>
            <a:ext cx="2854411" cy="369332"/>
          </a:xfrm>
          <a:prstGeom prst="rect">
            <a:avLst/>
          </a:prstGeom>
          <a:noFill/>
        </p:spPr>
        <p:txBody>
          <a:bodyPr wrap="square" rtlCol="0">
            <a:spAutoFit/>
          </a:bodyPr>
          <a:lstStyle/>
          <a:p>
            <a:pPr algn="ctr"/>
            <a:r>
              <a:rPr lang="en-US" b="1" dirty="0">
                <a:solidFill>
                  <a:schemeClr val="bg1"/>
                </a:solidFill>
              </a:rPr>
              <a:t>Source of Truth</a:t>
            </a:r>
          </a:p>
        </p:txBody>
      </p:sp>
      <p:sp>
        <p:nvSpPr>
          <p:cNvPr id="3" name="Plus Sign 2"/>
          <p:cNvSpPr/>
          <p:nvPr/>
        </p:nvSpPr>
        <p:spPr>
          <a:xfrm>
            <a:off x="3966519" y="3842950"/>
            <a:ext cx="333632" cy="350110"/>
          </a:xfrm>
          <a:prstGeom prst="math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lus Sign 23"/>
          <p:cNvSpPr/>
          <p:nvPr/>
        </p:nvSpPr>
        <p:spPr>
          <a:xfrm>
            <a:off x="7790931" y="3842950"/>
            <a:ext cx="333632" cy="350110"/>
          </a:xfrm>
          <a:prstGeom prst="math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065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Oval 89"/>
          <p:cNvSpPr/>
          <p:nvPr/>
        </p:nvSpPr>
        <p:spPr>
          <a:xfrm rot="20392658">
            <a:off x="5566564" y="1348381"/>
            <a:ext cx="5062440" cy="3172982"/>
          </a:xfrm>
          <a:prstGeom prst="ellipse">
            <a:avLst/>
          </a:prstGeom>
          <a:noFill/>
          <a:ln w="285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561652" y="4275278"/>
            <a:ext cx="646246" cy="616527"/>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1062681" y="3274288"/>
            <a:ext cx="5862710" cy="2559512"/>
          </a:xfrm>
          <a:prstGeom prst="ellipse">
            <a:avLst/>
          </a:prstGeom>
          <a:noFill/>
          <a:ln w="285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bwMode="gray">
          <a:xfrm>
            <a:off x="1154955" y="1161535"/>
            <a:ext cx="10003196" cy="1396314"/>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t>A Healthcare Ecosystem</a:t>
            </a:r>
          </a:p>
          <a:p>
            <a:r>
              <a:rPr lang="en-US" sz="2800" dirty="0"/>
              <a:t>&amp; RoadMap:</a:t>
            </a:r>
          </a:p>
        </p:txBody>
      </p:sp>
      <p:grpSp>
        <p:nvGrpSpPr>
          <p:cNvPr id="11" name="Group 355"/>
          <p:cNvGrpSpPr>
            <a:grpSpLocks/>
          </p:cNvGrpSpPr>
          <p:nvPr/>
        </p:nvGrpSpPr>
        <p:grpSpPr bwMode="auto">
          <a:xfrm>
            <a:off x="1932306" y="3265054"/>
            <a:ext cx="592138" cy="525462"/>
            <a:chOff x="261" y="1462"/>
            <a:chExt cx="424" cy="376"/>
          </a:xfrm>
          <a:effectLst>
            <a:outerShdw blurRad="50800" dist="38100" dir="2700000" algn="tl" rotWithShape="0">
              <a:prstClr val="black">
                <a:alpha val="40000"/>
              </a:prstClr>
            </a:outerShdw>
          </a:effectLst>
        </p:grpSpPr>
        <p:sp>
          <p:nvSpPr>
            <p:cNvPr id="12" name="AutoShape 352"/>
            <p:cNvSpPr>
              <a:spLocks noChangeArrowheads="1"/>
            </p:cNvSpPr>
            <p:nvPr/>
          </p:nvSpPr>
          <p:spPr bwMode="auto">
            <a:xfrm>
              <a:off x="261" y="1462"/>
              <a:ext cx="424" cy="376"/>
            </a:xfrm>
            <a:prstGeom prst="hexagon">
              <a:avLst>
                <a:gd name="adj" fmla="val 28191"/>
                <a:gd name="vf" fmla="val 115470"/>
              </a:avLst>
            </a:prstGeom>
            <a:solidFill>
              <a:srgbClr val="2F5689">
                <a:alpha val="79999"/>
              </a:srgbClr>
            </a:solidFill>
            <a:ln w="19050">
              <a:solidFill>
                <a:srgbClr val="0B3040"/>
              </a:solidFill>
              <a:miter lim="800000"/>
              <a:headEnd/>
              <a:tailEnd/>
            </a:ln>
          </p:spPr>
          <p:txBody>
            <a:bodyPr wrap="none" anchor="ctr"/>
            <a:lstStyle/>
            <a:p>
              <a:pPr algn="ctr"/>
              <a:endParaRPr lang="en-US"/>
            </a:p>
          </p:txBody>
        </p:sp>
        <p:pic>
          <p:nvPicPr>
            <p:cNvPr id="13" name="Picture 353" descr="icon"/>
            <p:cNvPicPr>
              <a:picLocks noChangeAspect="1" noChangeArrowheads="1"/>
            </p:cNvPicPr>
            <p:nvPr/>
          </p:nvPicPr>
          <p:blipFill>
            <a:blip r:embed="rId3"/>
            <a:srcRect/>
            <a:stretch>
              <a:fillRect/>
            </a:stretch>
          </p:blipFill>
          <p:spPr bwMode="auto">
            <a:xfrm>
              <a:off x="337" y="1499"/>
              <a:ext cx="278" cy="296"/>
            </a:xfrm>
            <a:prstGeom prst="rect">
              <a:avLst/>
            </a:prstGeom>
            <a:noFill/>
            <a:ln w="9525">
              <a:noFill/>
              <a:miter lim="800000"/>
              <a:headEnd/>
              <a:tailEnd/>
            </a:ln>
          </p:spPr>
        </p:pic>
      </p:grpSp>
      <p:grpSp>
        <p:nvGrpSpPr>
          <p:cNvPr id="14" name="Group 355"/>
          <p:cNvGrpSpPr>
            <a:grpSpLocks/>
          </p:cNvGrpSpPr>
          <p:nvPr/>
        </p:nvGrpSpPr>
        <p:grpSpPr bwMode="auto">
          <a:xfrm>
            <a:off x="3357948" y="3075083"/>
            <a:ext cx="510027" cy="435896"/>
            <a:chOff x="261" y="1462"/>
            <a:chExt cx="424" cy="376"/>
          </a:xfrm>
          <a:effectLst>
            <a:outerShdw blurRad="50800" dist="38100" dir="2700000" algn="tl" rotWithShape="0">
              <a:prstClr val="black">
                <a:alpha val="40000"/>
              </a:prstClr>
            </a:outerShdw>
          </a:effectLst>
        </p:grpSpPr>
        <p:sp>
          <p:nvSpPr>
            <p:cNvPr id="15" name="AutoShape 352"/>
            <p:cNvSpPr>
              <a:spLocks noChangeArrowheads="1"/>
            </p:cNvSpPr>
            <p:nvPr/>
          </p:nvSpPr>
          <p:spPr bwMode="auto">
            <a:xfrm>
              <a:off x="261" y="1462"/>
              <a:ext cx="424" cy="376"/>
            </a:xfrm>
            <a:prstGeom prst="hexagon">
              <a:avLst>
                <a:gd name="adj" fmla="val 28191"/>
                <a:gd name="vf" fmla="val 115470"/>
              </a:avLst>
            </a:prstGeom>
            <a:solidFill>
              <a:srgbClr val="2F5689">
                <a:alpha val="79999"/>
              </a:srgbClr>
            </a:solidFill>
            <a:ln w="19050">
              <a:solidFill>
                <a:srgbClr val="0B3040"/>
              </a:solidFill>
              <a:miter lim="800000"/>
              <a:headEnd/>
              <a:tailEnd/>
            </a:ln>
          </p:spPr>
          <p:txBody>
            <a:bodyPr wrap="none" anchor="ctr"/>
            <a:lstStyle/>
            <a:p>
              <a:pPr algn="ctr"/>
              <a:endParaRPr lang="en-US"/>
            </a:p>
          </p:txBody>
        </p:sp>
        <p:pic>
          <p:nvPicPr>
            <p:cNvPr id="16" name="Picture 353" descr="icon"/>
            <p:cNvPicPr>
              <a:picLocks noChangeAspect="1" noChangeArrowheads="1"/>
            </p:cNvPicPr>
            <p:nvPr/>
          </p:nvPicPr>
          <p:blipFill>
            <a:blip r:embed="rId3"/>
            <a:srcRect/>
            <a:stretch>
              <a:fillRect/>
            </a:stretch>
          </p:blipFill>
          <p:spPr bwMode="auto">
            <a:xfrm>
              <a:off x="337" y="1499"/>
              <a:ext cx="278" cy="296"/>
            </a:xfrm>
            <a:prstGeom prst="rect">
              <a:avLst/>
            </a:prstGeom>
            <a:noFill/>
            <a:ln w="9525">
              <a:noFill/>
              <a:miter lim="800000"/>
              <a:headEnd/>
              <a:tailEnd/>
            </a:ln>
          </p:spPr>
        </p:pic>
      </p:grpSp>
      <p:grpSp>
        <p:nvGrpSpPr>
          <p:cNvPr id="20" name="Group 355"/>
          <p:cNvGrpSpPr>
            <a:grpSpLocks/>
          </p:cNvGrpSpPr>
          <p:nvPr/>
        </p:nvGrpSpPr>
        <p:grpSpPr bwMode="auto">
          <a:xfrm>
            <a:off x="3196194" y="5601275"/>
            <a:ext cx="517367" cy="453438"/>
            <a:chOff x="261" y="1462"/>
            <a:chExt cx="424" cy="376"/>
          </a:xfrm>
          <a:effectLst>
            <a:outerShdw blurRad="50800" dist="38100" dir="2700000" algn="tl" rotWithShape="0">
              <a:prstClr val="black">
                <a:alpha val="40000"/>
              </a:prstClr>
            </a:outerShdw>
          </a:effectLst>
        </p:grpSpPr>
        <p:sp>
          <p:nvSpPr>
            <p:cNvPr id="21" name="AutoShape 352"/>
            <p:cNvSpPr>
              <a:spLocks noChangeArrowheads="1"/>
            </p:cNvSpPr>
            <p:nvPr/>
          </p:nvSpPr>
          <p:spPr bwMode="auto">
            <a:xfrm>
              <a:off x="261" y="1462"/>
              <a:ext cx="424" cy="376"/>
            </a:xfrm>
            <a:prstGeom prst="hexagon">
              <a:avLst>
                <a:gd name="adj" fmla="val 28191"/>
                <a:gd name="vf" fmla="val 115470"/>
              </a:avLst>
            </a:prstGeom>
            <a:solidFill>
              <a:srgbClr val="2F5689">
                <a:alpha val="79999"/>
              </a:srgbClr>
            </a:solidFill>
            <a:ln w="19050">
              <a:solidFill>
                <a:srgbClr val="0B3040"/>
              </a:solidFill>
              <a:miter lim="800000"/>
              <a:headEnd/>
              <a:tailEnd/>
            </a:ln>
          </p:spPr>
          <p:txBody>
            <a:bodyPr wrap="none" anchor="ctr"/>
            <a:lstStyle/>
            <a:p>
              <a:pPr algn="ctr"/>
              <a:endParaRPr lang="en-US"/>
            </a:p>
          </p:txBody>
        </p:sp>
        <p:pic>
          <p:nvPicPr>
            <p:cNvPr id="22" name="Picture 353" descr="icon"/>
            <p:cNvPicPr>
              <a:picLocks noChangeAspect="1" noChangeArrowheads="1"/>
            </p:cNvPicPr>
            <p:nvPr/>
          </p:nvPicPr>
          <p:blipFill>
            <a:blip r:embed="rId3"/>
            <a:srcRect/>
            <a:stretch>
              <a:fillRect/>
            </a:stretch>
          </p:blipFill>
          <p:spPr bwMode="auto">
            <a:xfrm>
              <a:off x="337" y="1499"/>
              <a:ext cx="278" cy="296"/>
            </a:xfrm>
            <a:prstGeom prst="rect">
              <a:avLst/>
            </a:prstGeom>
            <a:noFill/>
            <a:ln w="9525">
              <a:noFill/>
              <a:miter lim="800000"/>
              <a:headEnd/>
              <a:tailEnd/>
            </a:ln>
          </p:spPr>
        </p:pic>
      </p:grpSp>
      <p:grpSp>
        <p:nvGrpSpPr>
          <p:cNvPr id="23" name="Group 355"/>
          <p:cNvGrpSpPr>
            <a:grpSpLocks/>
          </p:cNvGrpSpPr>
          <p:nvPr/>
        </p:nvGrpSpPr>
        <p:grpSpPr bwMode="auto">
          <a:xfrm>
            <a:off x="781702" y="4151276"/>
            <a:ext cx="503355" cy="438418"/>
            <a:chOff x="261" y="1462"/>
            <a:chExt cx="424" cy="376"/>
          </a:xfrm>
          <a:effectLst>
            <a:outerShdw blurRad="50800" dist="38100" dir="2700000" algn="tl" rotWithShape="0">
              <a:prstClr val="black">
                <a:alpha val="40000"/>
              </a:prstClr>
            </a:outerShdw>
          </a:effectLst>
        </p:grpSpPr>
        <p:sp>
          <p:nvSpPr>
            <p:cNvPr id="24" name="AutoShape 352"/>
            <p:cNvSpPr>
              <a:spLocks noChangeArrowheads="1"/>
            </p:cNvSpPr>
            <p:nvPr/>
          </p:nvSpPr>
          <p:spPr bwMode="auto">
            <a:xfrm>
              <a:off x="261" y="1462"/>
              <a:ext cx="424" cy="376"/>
            </a:xfrm>
            <a:prstGeom prst="hexagon">
              <a:avLst>
                <a:gd name="adj" fmla="val 28191"/>
                <a:gd name="vf" fmla="val 115470"/>
              </a:avLst>
            </a:prstGeom>
            <a:solidFill>
              <a:srgbClr val="2F5689">
                <a:alpha val="79999"/>
              </a:srgbClr>
            </a:solidFill>
            <a:ln w="19050">
              <a:solidFill>
                <a:srgbClr val="0B3040"/>
              </a:solidFill>
              <a:miter lim="800000"/>
              <a:headEnd/>
              <a:tailEnd/>
            </a:ln>
          </p:spPr>
          <p:txBody>
            <a:bodyPr wrap="none" anchor="ctr"/>
            <a:lstStyle/>
            <a:p>
              <a:pPr algn="ctr"/>
              <a:endParaRPr lang="en-US"/>
            </a:p>
          </p:txBody>
        </p:sp>
        <p:pic>
          <p:nvPicPr>
            <p:cNvPr id="25" name="Picture 353" descr="icon"/>
            <p:cNvPicPr>
              <a:picLocks noChangeAspect="1" noChangeArrowheads="1"/>
            </p:cNvPicPr>
            <p:nvPr/>
          </p:nvPicPr>
          <p:blipFill>
            <a:blip r:embed="rId3"/>
            <a:srcRect/>
            <a:stretch>
              <a:fillRect/>
            </a:stretch>
          </p:blipFill>
          <p:spPr bwMode="auto">
            <a:xfrm>
              <a:off x="337" y="1499"/>
              <a:ext cx="278" cy="296"/>
            </a:xfrm>
            <a:prstGeom prst="rect">
              <a:avLst/>
            </a:prstGeom>
            <a:noFill/>
            <a:ln w="9525">
              <a:noFill/>
              <a:miter lim="800000"/>
              <a:headEnd/>
              <a:tailEnd/>
            </a:ln>
          </p:spPr>
        </p:pic>
      </p:grpSp>
      <p:grpSp>
        <p:nvGrpSpPr>
          <p:cNvPr id="35" name="Group 31"/>
          <p:cNvGrpSpPr>
            <a:grpSpLocks/>
          </p:cNvGrpSpPr>
          <p:nvPr/>
        </p:nvGrpSpPr>
        <p:grpSpPr bwMode="auto">
          <a:xfrm>
            <a:off x="740769" y="3575050"/>
            <a:ext cx="544287" cy="489730"/>
            <a:chOff x="681" y="1688"/>
            <a:chExt cx="453" cy="399"/>
          </a:xfrm>
          <a:effectLst>
            <a:outerShdw blurRad="50800" dist="38100" dir="2700000" algn="tl" rotWithShape="0">
              <a:prstClr val="black">
                <a:alpha val="40000"/>
              </a:prstClr>
            </a:outerShdw>
          </a:effectLst>
        </p:grpSpPr>
        <p:sp>
          <p:nvSpPr>
            <p:cNvPr id="36" name="AutoShape 140"/>
            <p:cNvSpPr>
              <a:spLocks noChangeArrowheads="1"/>
            </p:cNvSpPr>
            <p:nvPr/>
          </p:nvSpPr>
          <p:spPr bwMode="auto">
            <a:xfrm>
              <a:off x="681" y="1688"/>
              <a:ext cx="453" cy="399"/>
            </a:xfrm>
            <a:prstGeom prst="hexagon">
              <a:avLst>
                <a:gd name="adj" fmla="val 28383"/>
                <a:gd name="vf" fmla="val 115470"/>
              </a:avLst>
            </a:prstGeom>
            <a:solidFill>
              <a:srgbClr val="FFFFFF"/>
            </a:solidFill>
            <a:ln w="6350">
              <a:solidFill>
                <a:srgbClr val="325C80"/>
              </a:solidFill>
              <a:miter lim="800000"/>
              <a:headEnd/>
              <a:tailEnd/>
            </a:ln>
          </p:spPr>
          <p:txBody>
            <a:bodyPr wrap="none" anchor="ctr"/>
            <a:lstStyle/>
            <a:p>
              <a:endParaRPr lang="en-US"/>
            </a:p>
          </p:txBody>
        </p:sp>
        <p:sp>
          <p:nvSpPr>
            <p:cNvPr id="37" name="Freeform 92"/>
            <p:cNvSpPr>
              <a:spLocks noEditPoints="1"/>
            </p:cNvSpPr>
            <p:nvPr/>
          </p:nvSpPr>
          <p:spPr bwMode="auto">
            <a:xfrm>
              <a:off x="773" y="1734"/>
              <a:ext cx="282" cy="282"/>
            </a:xfrm>
            <a:custGeom>
              <a:avLst/>
              <a:gdLst>
                <a:gd name="T0" fmla="*/ 995 w 1152"/>
                <a:gd name="T1" fmla="*/ 706 h 1152"/>
                <a:gd name="T2" fmla="*/ 757 w 1152"/>
                <a:gd name="T3" fmla="*/ 627 h 1152"/>
                <a:gd name="T4" fmla="*/ 729 w 1152"/>
                <a:gd name="T5" fmla="*/ 656 h 1152"/>
                <a:gd name="T6" fmla="*/ 680 w 1152"/>
                <a:gd name="T7" fmla="*/ 702 h 1152"/>
                <a:gd name="T8" fmla="*/ 576 w 1152"/>
                <a:gd name="T9" fmla="*/ 726 h 1152"/>
                <a:gd name="T10" fmla="*/ 474 w 1152"/>
                <a:gd name="T11" fmla="*/ 702 h 1152"/>
                <a:gd name="T12" fmla="*/ 424 w 1152"/>
                <a:gd name="T13" fmla="*/ 656 h 1152"/>
                <a:gd name="T14" fmla="*/ 397 w 1152"/>
                <a:gd name="T15" fmla="*/ 627 h 1152"/>
                <a:gd name="T16" fmla="*/ 157 w 1152"/>
                <a:gd name="T17" fmla="*/ 706 h 1152"/>
                <a:gd name="T18" fmla="*/ 93 w 1152"/>
                <a:gd name="T19" fmla="*/ 735 h 1152"/>
                <a:gd name="T20" fmla="*/ 64 w 1152"/>
                <a:gd name="T21" fmla="*/ 789 h 1152"/>
                <a:gd name="T22" fmla="*/ 21 w 1152"/>
                <a:gd name="T23" fmla="*/ 947 h 1152"/>
                <a:gd name="T24" fmla="*/ 0 w 1152"/>
                <a:gd name="T25" fmla="*/ 1080 h 1152"/>
                <a:gd name="T26" fmla="*/ 29 w 1152"/>
                <a:gd name="T27" fmla="*/ 1095 h 1152"/>
                <a:gd name="T28" fmla="*/ 181 w 1152"/>
                <a:gd name="T29" fmla="*/ 1125 h 1152"/>
                <a:gd name="T30" fmla="*/ 417 w 1152"/>
                <a:gd name="T31" fmla="*/ 1147 h 1152"/>
                <a:gd name="T32" fmla="*/ 684 w 1152"/>
                <a:gd name="T33" fmla="*/ 1150 h 1152"/>
                <a:gd name="T34" fmla="*/ 930 w 1152"/>
                <a:gd name="T35" fmla="*/ 1131 h 1152"/>
                <a:gd name="T36" fmla="*/ 1103 w 1152"/>
                <a:gd name="T37" fmla="*/ 1101 h 1152"/>
                <a:gd name="T38" fmla="*/ 1152 w 1152"/>
                <a:gd name="T39" fmla="*/ 1082 h 1152"/>
                <a:gd name="T40" fmla="*/ 1144 w 1152"/>
                <a:gd name="T41" fmla="*/ 1000 h 1152"/>
                <a:gd name="T42" fmla="*/ 1096 w 1152"/>
                <a:gd name="T43" fmla="*/ 811 h 1152"/>
                <a:gd name="T44" fmla="*/ 1064 w 1152"/>
                <a:gd name="T45" fmla="*/ 740 h 1152"/>
                <a:gd name="T46" fmla="*/ 574 w 1152"/>
                <a:gd name="T47" fmla="*/ 1109 h 1152"/>
                <a:gd name="T48" fmla="*/ 417 w 1152"/>
                <a:gd name="T49" fmla="*/ 1105 h 1152"/>
                <a:gd name="T50" fmla="*/ 332 w 1152"/>
                <a:gd name="T51" fmla="*/ 1067 h 1152"/>
                <a:gd name="T52" fmla="*/ 359 w 1152"/>
                <a:gd name="T53" fmla="*/ 1005 h 1152"/>
                <a:gd name="T54" fmla="*/ 412 w 1152"/>
                <a:gd name="T55" fmla="*/ 969 h 1152"/>
                <a:gd name="T56" fmla="*/ 649 w 1152"/>
                <a:gd name="T57" fmla="*/ 960 h 1152"/>
                <a:gd name="T58" fmla="*/ 829 w 1152"/>
                <a:gd name="T59" fmla="*/ 693 h 1152"/>
                <a:gd name="T60" fmla="*/ 969 w 1152"/>
                <a:gd name="T61" fmla="*/ 1083 h 1152"/>
                <a:gd name="T62" fmla="*/ 720 w 1152"/>
                <a:gd name="T63" fmla="*/ 1106 h 1152"/>
                <a:gd name="T64" fmla="*/ 615 w 1152"/>
                <a:gd name="T65" fmla="*/ 620 h 1152"/>
                <a:gd name="T66" fmla="*/ 675 w 1152"/>
                <a:gd name="T67" fmla="*/ 595 h 1152"/>
                <a:gd name="T68" fmla="*/ 725 w 1152"/>
                <a:gd name="T69" fmla="*/ 550 h 1152"/>
                <a:gd name="T70" fmla="*/ 765 w 1152"/>
                <a:gd name="T71" fmla="*/ 491 h 1152"/>
                <a:gd name="T72" fmla="*/ 807 w 1152"/>
                <a:gd name="T73" fmla="*/ 368 h 1152"/>
                <a:gd name="T74" fmla="*/ 816 w 1152"/>
                <a:gd name="T75" fmla="*/ 238 h 1152"/>
                <a:gd name="T76" fmla="*/ 814 w 1152"/>
                <a:gd name="T77" fmla="*/ 163 h 1152"/>
                <a:gd name="T78" fmla="*/ 776 w 1152"/>
                <a:gd name="T79" fmla="*/ 85 h 1152"/>
                <a:gd name="T80" fmla="*/ 691 w 1152"/>
                <a:gd name="T81" fmla="*/ 23 h 1152"/>
                <a:gd name="T82" fmla="*/ 576 w 1152"/>
                <a:gd name="T83" fmla="*/ 0 h 1152"/>
                <a:gd name="T84" fmla="*/ 462 w 1152"/>
                <a:gd name="T85" fmla="*/ 23 h 1152"/>
                <a:gd name="T86" fmla="*/ 378 w 1152"/>
                <a:gd name="T87" fmla="*/ 85 h 1152"/>
                <a:gd name="T88" fmla="*/ 340 w 1152"/>
                <a:gd name="T89" fmla="*/ 163 h 1152"/>
                <a:gd name="T90" fmla="*/ 336 w 1152"/>
                <a:gd name="T91" fmla="*/ 238 h 1152"/>
                <a:gd name="T92" fmla="*/ 347 w 1152"/>
                <a:gd name="T93" fmla="*/ 368 h 1152"/>
                <a:gd name="T94" fmla="*/ 387 w 1152"/>
                <a:gd name="T95" fmla="*/ 491 h 1152"/>
                <a:gd name="T96" fmla="*/ 428 w 1152"/>
                <a:gd name="T97" fmla="*/ 550 h 1152"/>
                <a:gd name="T98" fmla="*/ 479 w 1152"/>
                <a:gd name="T99" fmla="*/ 595 h 1152"/>
                <a:gd name="T100" fmla="*/ 537 w 1152"/>
                <a:gd name="T101" fmla="*/ 620 h 1152"/>
                <a:gd name="T102" fmla="*/ 387 w 1152"/>
                <a:gd name="T103" fmla="*/ 314 h 1152"/>
                <a:gd name="T104" fmla="*/ 385 w 1152"/>
                <a:gd name="T105" fmla="*/ 264 h 1152"/>
                <a:gd name="T106" fmla="*/ 765 w 1152"/>
                <a:gd name="T107" fmla="*/ 164 h 1152"/>
                <a:gd name="T108" fmla="*/ 769 w 1152"/>
                <a:gd name="T109" fmla="*/ 192 h 1152"/>
                <a:gd name="T110" fmla="*/ 767 w 1152"/>
                <a:gd name="T111" fmla="*/ 298 h 1152"/>
                <a:gd name="T112" fmla="*/ 741 w 1152"/>
                <a:gd name="T113" fmla="*/ 425 h 1152"/>
                <a:gd name="T114" fmla="*/ 683 w 1152"/>
                <a:gd name="T115" fmla="*/ 525 h 1152"/>
                <a:gd name="T116" fmla="*/ 644 w 1152"/>
                <a:gd name="T117" fmla="*/ 558 h 1152"/>
                <a:gd name="T118" fmla="*/ 598 w 1152"/>
                <a:gd name="T119" fmla="*/ 575 h 1152"/>
                <a:gd name="T120" fmla="*/ 529 w 1152"/>
                <a:gd name="T121" fmla="*/ 567 h 1152"/>
                <a:gd name="T122" fmla="*/ 462 w 1152"/>
                <a:gd name="T123" fmla="*/ 516 h 1152"/>
                <a:gd name="T124" fmla="*/ 415 w 1152"/>
                <a:gd name="T125" fmla="*/ 433 h 11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52"/>
                <a:gd name="T190" fmla="*/ 0 h 1152"/>
                <a:gd name="T191" fmla="*/ 1152 w 1152"/>
                <a:gd name="T192" fmla="*/ 1152 h 11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52" h="1152">
                  <a:moveTo>
                    <a:pt x="1057" y="732"/>
                  </a:moveTo>
                  <a:lnTo>
                    <a:pt x="1049" y="727"/>
                  </a:lnTo>
                  <a:lnTo>
                    <a:pt x="1035" y="721"/>
                  </a:lnTo>
                  <a:lnTo>
                    <a:pt x="1017" y="714"/>
                  </a:lnTo>
                  <a:lnTo>
                    <a:pt x="995" y="706"/>
                  </a:lnTo>
                  <a:lnTo>
                    <a:pt x="946" y="688"/>
                  </a:lnTo>
                  <a:lnTo>
                    <a:pt x="890" y="670"/>
                  </a:lnTo>
                  <a:lnTo>
                    <a:pt x="836" y="652"/>
                  </a:lnTo>
                  <a:lnTo>
                    <a:pt x="790" y="638"/>
                  </a:lnTo>
                  <a:lnTo>
                    <a:pt x="757" y="627"/>
                  </a:lnTo>
                  <a:lnTo>
                    <a:pt x="745" y="624"/>
                  </a:lnTo>
                  <a:lnTo>
                    <a:pt x="744" y="628"/>
                  </a:lnTo>
                  <a:lnTo>
                    <a:pt x="739" y="640"/>
                  </a:lnTo>
                  <a:lnTo>
                    <a:pt x="734" y="647"/>
                  </a:lnTo>
                  <a:lnTo>
                    <a:pt x="729" y="656"/>
                  </a:lnTo>
                  <a:lnTo>
                    <a:pt x="722" y="665"/>
                  </a:lnTo>
                  <a:lnTo>
                    <a:pt x="715" y="675"/>
                  </a:lnTo>
                  <a:lnTo>
                    <a:pt x="705" y="684"/>
                  </a:lnTo>
                  <a:lnTo>
                    <a:pt x="693" y="694"/>
                  </a:lnTo>
                  <a:lnTo>
                    <a:pt x="680" y="702"/>
                  </a:lnTo>
                  <a:lnTo>
                    <a:pt x="664" y="710"/>
                  </a:lnTo>
                  <a:lnTo>
                    <a:pt x="645" y="716"/>
                  </a:lnTo>
                  <a:lnTo>
                    <a:pt x="625" y="721"/>
                  </a:lnTo>
                  <a:lnTo>
                    <a:pt x="602" y="725"/>
                  </a:lnTo>
                  <a:lnTo>
                    <a:pt x="576" y="726"/>
                  </a:lnTo>
                  <a:lnTo>
                    <a:pt x="551" y="725"/>
                  </a:lnTo>
                  <a:lnTo>
                    <a:pt x="528" y="721"/>
                  </a:lnTo>
                  <a:lnTo>
                    <a:pt x="507" y="716"/>
                  </a:lnTo>
                  <a:lnTo>
                    <a:pt x="490" y="710"/>
                  </a:lnTo>
                  <a:lnTo>
                    <a:pt x="474" y="702"/>
                  </a:lnTo>
                  <a:lnTo>
                    <a:pt x="460" y="694"/>
                  </a:lnTo>
                  <a:lnTo>
                    <a:pt x="448" y="684"/>
                  </a:lnTo>
                  <a:lnTo>
                    <a:pt x="439" y="675"/>
                  </a:lnTo>
                  <a:lnTo>
                    <a:pt x="430" y="665"/>
                  </a:lnTo>
                  <a:lnTo>
                    <a:pt x="424" y="656"/>
                  </a:lnTo>
                  <a:lnTo>
                    <a:pt x="418" y="647"/>
                  </a:lnTo>
                  <a:lnTo>
                    <a:pt x="415" y="640"/>
                  </a:lnTo>
                  <a:lnTo>
                    <a:pt x="410" y="628"/>
                  </a:lnTo>
                  <a:lnTo>
                    <a:pt x="409" y="624"/>
                  </a:lnTo>
                  <a:lnTo>
                    <a:pt x="397" y="627"/>
                  </a:lnTo>
                  <a:lnTo>
                    <a:pt x="364" y="638"/>
                  </a:lnTo>
                  <a:lnTo>
                    <a:pt x="317" y="652"/>
                  </a:lnTo>
                  <a:lnTo>
                    <a:pt x="264" y="670"/>
                  </a:lnTo>
                  <a:lnTo>
                    <a:pt x="208" y="688"/>
                  </a:lnTo>
                  <a:lnTo>
                    <a:pt x="157" y="706"/>
                  </a:lnTo>
                  <a:lnTo>
                    <a:pt x="136" y="714"/>
                  </a:lnTo>
                  <a:lnTo>
                    <a:pt x="118" y="721"/>
                  </a:lnTo>
                  <a:lnTo>
                    <a:pt x="105" y="727"/>
                  </a:lnTo>
                  <a:lnTo>
                    <a:pt x="97" y="732"/>
                  </a:lnTo>
                  <a:lnTo>
                    <a:pt x="93" y="735"/>
                  </a:lnTo>
                  <a:lnTo>
                    <a:pt x="89" y="740"/>
                  </a:lnTo>
                  <a:lnTo>
                    <a:pt x="85" y="746"/>
                  </a:lnTo>
                  <a:lnTo>
                    <a:pt x="81" y="753"/>
                  </a:lnTo>
                  <a:lnTo>
                    <a:pt x="73" y="770"/>
                  </a:lnTo>
                  <a:lnTo>
                    <a:pt x="64" y="789"/>
                  </a:lnTo>
                  <a:lnTo>
                    <a:pt x="57" y="811"/>
                  </a:lnTo>
                  <a:lnTo>
                    <a:pt x="49" y="836"/>
                  </a:lnTo>
                  <a:lnTo>
                    <a:pt x="41" y="864"/>
                  </a:lnTo>
                  <a:lnTo>
                    <a:pt x="34" y="891"/>
                  </a:lnTo>
                  <a:lnTo>
                    <a:pt x="21" y="947"/>
                  </a:lnTo>
                  <a:lnTo>
                    <a:pt x="10" y="1000"/>
                  </a:lnTo>
                  <a:lnTo>
                    <a:pt x="6" y="1024"/>
                  </a:lnTo>
                  <a:lnTo>
                    <a:pt x="3" y="1045"/>
                  </a:lnTo>
                  <a:lnTo>
                    <a:pt x="2" y="1064"/>
                  </a:lnTo>
                  <a:lnTo>
                    <a:pt x="0" y="1080"/>
                  </a:lnTo>
                  <a:lnTo>
                    <a:pt x="2" y="1082"/>
                  </a:lnTo>
                  <a:lnTo>
                    <a:pt x="4" y="1084"/>
                  </a:lnTo>
                  <a:lnTo>
                    <a:pt x="9" y="1087"/>
                  </a:lnTo>
                  <a:lnTo>
                    <a:pt x="13" y="1090"/>
                  </a:lnTo>
                  <a:lnTo>
                    <a:pt x="29" y="1095"/>
                  </a:lnTo>
                  <a:lnTo>
                    <a:pt x="50" y="1101"/>
                  </a:lnTo>
                  <a:lnTo>
                    <a:pt x="76" y="1107"/>
                  </a:lnTo>
                  <a:lnTo>
                    <a:pt x="107" y="1113"/>
                  </a:lnTo>
                  <a:lnTo>
                    <a:pt x="142" y="1119"/>
                  </a:lnTo>
                  <a:lnTo>
                    <a:pt x="181" y="1125"/>
                  </a:lnTo>
                  <a:lnTo>
                    <a:pt x="222" y="1131"/>
                  </a:lnTo>
                  <a:lnTo>
                    <a:pt x="268" y="1135"/>
                  </a:lnTo>
                  <a:lnTo>
                    <a:pt x="315" y="1140"/>
                  </a:lnTo>
                  <a:lnTo>
                    <a:pt x="365" y="1144"/>
                  </a:lnTo>
                  <a:lnTo>
                    <a:pt x="417" y="1147"/>
                  </a:lnTo>
                  <a:lnTo>
                    <a:pt x="469" y="1150"/>
                  </a:lnTo>
                  <a:lnTo>
                    <a:pt x="523" y="1151"/>
                  </a:lnTo>
                  <a:lnTo>
                    <a:pt x="576" y="1152"/>
                  </a:lnTo>
                  <a:lnTo>
                    <a:pt x="631" y="1151"/>
                  </a:lnTo>
                  <a:lnTo>
                    <a:pt x="684" y="1150"/>
                  </a:lnTo>
                  <a:lnTo>
                    <a:pt x="737" y="1147"/>
                  </a:lnTo>
                  <a:lnTo>
                    <a:pt x="788" y="1144"/>
                  </a:lnTo>
                  <a:lnTo>
                    <a:pt x="837" y="1140"/>
                  </a:lnTo>
                  <a:lnTo>
                    <a:pt x="885" y="1135"/>
                  </a:lnTo>
                  <a:lnTo>
                    <a:pt x="930" y="1131"/>
                  </a:lnTo>
                  <a:lnTo>
                    <a:pt x="973" y="1125"/>
                  </a:lnTo>
                  <a:lnTo>
                    <a:pt x="1011" y="1119"/>
                  </a:lnTo>
                  <a:lnTo>
                    <a:pt x="1046" y="1113"/>
                  </a:lnTo>
                  <a:lnTo>
                    <a:pt x="1077" y="1107"/>
                  </a:lnTo>
                  <a:lnTo>
                    <a:pt x="1103" y="1101"/>
                  </a:lnTo>
                  <a:lnTo>
                    <a:pt x="1124" y="1095"/>
                  </a:lnTo>
                  <a:lnTo>
                    <a:pt x="1140" y="1090"/>
                  </a:lnTo>
                  <a:lnTo>
                    <a:pt x="1145" y="1087"/>
                  </a:lnTo>
                  <a:lnTo>
                    <a:pt x="1150" y="1084"/>
                  </a:lnTo>
                  <a:lnTo>
                    <a:pt x="1152" y="1082"/>
                  </a:lnTo>
                  <a:lnTo>
                    <a:pt x="1152" y="1080"/>
                  </a:lnTo>
                  <a:lnTo>
                    <a:pt x="1152" y="1064"/>
                  </a:lnTo>
                  <a:lnTo>
                    <a:pt x="1150" y="1045"/>
                  </a:lnTo>
                  <a:lnTo>
                    <a:pt x="1147" y="1024"/>
                  </a:lnTo>
                  <a:lnTo>
                    <a:pt x="1144" y="1000"/>
                  </a:lnTo>
                  <a:lnTo>
                    <a:pt x="1133" y="947"/>
                  </a:lnTo>
                  <a:lnTo>
                    <a:pt x="1120" y="891"/>
                  </a:lnTo>
                  <a:lnTo>
                    <a:pt x="1112" y="864"/>
                  </a:lnTo>
                  <a:lnTo>
                    <a:pt x="1105" y="836"/>
                  </a:lnTo>
                  <a:lnTo>
                    <a:pt x="1096" y="811"/>
                  </a:lnTo>
                  <a:lnTo>
                    <a:pt x="1088" y="789"/>
                  </a:lnTo>
                  <a:lnTo>
                    <a:pt x="1080" y="770"/>
                  </a:lnTo>
                  <a:lnTo>
                    <a:pt x="1073" y="753"/>
                  </a:lnTo>
                  <a:lnTo>
                    <a:pt x="1068" y="746"/>
                  </a:lnTo>
                  <a:lnTo>
                    <a:pt x="1064" y="740"/>
                  </a:lnTo>
                  <a:lnTo>
                    <a:pt x="1061" y="735"/>
                  </a:lnTo>
                  <a:lnTo>
                    <a:pt x="1057" y="732"/>
                  </a:lnTo>
                  <a:close/>
                  <a:moveTo>
                    <a:pt x="608" y="1109"/>
                  </a:moveTo>
                  <a:lnTo>
                    <a:pt x="589" y="1109"/>
                  </a:lnTo>
                  <a:lnTo>
                    <a:pt x="574" y="1109"/>
                  </a:lnTo>
                  <a:lnTo>
                    <a:pt x="542" y="1109"/>
                  </a:lnTo>
                  <a:lnTo>
                    <a:pt x="510" y="1108"/>
                  </a:lnTo>
                  <a:lnTo>
                    <a:pt x="478" y="1108"/>
                  </a:lnTo>
                  <a:lnTo>
                    <a:pt x="447" y="1107"/>
                  </a:lnTo>
                  <a:lnTo>
                    <a:pt x="417" y="1105"/>
                  </a:lnTo>
                  <a:lnTo>
                    <a:pt x="386" y="1103"/>
                  </a:lnTo>
                  <a:lnTo>
                    <a:pt x="357" y="1101"/>
                  </a:lnTo>
                  <a:lnTo>
                    <a:pt x="328" y="1099"/>
                  </a:lnTo>
                  <a:lnTo>
                    <a:pt x="329" y="1082"/>
                  </a:lnTo>
                  <a:lnTo>
                    <a:pt x="332" y="1067"/>
                  </a:lnTo>
                  <a:lnTo>
                    <a:pt x="335" y="1052"/>
                  </a:lnTo>
                  <a:lnTo>
                    <a:pt x="340" y="1039"/>
                  </a:lnTo>
                  <a:lnTo>
                    <a:pt x="345" y="1026"/>
                  </a:lnTo>
                  <a:lnTo>
                    <a:pt x="352" y="1014"/>
                  </a:lnTo>
                  <a:lnTo>
                    <a:pt x="359" y="1005"/>
                  </a:lnTo>
                  <a:lnTo>
                    <a:pt x="367" y="995"/>
                  </a:lnTo>
                  <a:lnTo>
                    <a:pt x="378" y="987"/>
                  </a:lnTo>
                  <a:lnTo>
                    <a:pt x="389" y="980"/>
                  </a:lnTo>
                  <a:lnTo>
                    <a:pt x="401" y="974"/>
                  </a:lnTo>
                  <a:lnTo>
                    <a:pt x="412" y="969"/>
                  </a:lnTo>
                  <a:lnTo>
                    <a:pt x="427" y="964"/>
                  </a:lnTo>
                  <a:lnTo>
                    <a:pt x="442" y="962"/>
                  </a:lnTo>
                  <a:lnTo>
                    <a:pt x="459" y="961"/>
                  </a:lnTo>
                  <a:lnTo>
                    <a:pt x="475" y="960"/>
                  </a:lnTo>
                  <a:lnTo>
                    <a:pt x="649" y="960"/>
                  </a:lnTo>
                  <a:lnTo>
                    <a:pt x="608" y="1109"/>
                  </a:lnTo>
                  <a:close/>
                  <a:moveTo>
                    <a:pt x="662" y="1107"/>
                  </a:moveTo>
                  <a:lnTo>
                    <a:pt x="778" y="678"/>
                  </a:lnTo>
                  <a:lnTo>
                    <a:pt x="804" y="685"/>
                  </a:lnTo>
                  <a:lnTo>
                    <a:pt x="829" y="693"/>
                  </a:lnTo>
                  <a:lnTo>
                    <a:pt x="853" y="700"/>
                  </a:lnTo>
                  <a:lnTo>
                    <a:pt x="875" y="707"/>
                  </a:lnTo>
                  <a:lnTo>
                    <a:pt x="1043" y="1071"/>
                  </a:lnTo>
                  <a:lnTo>
                    <a:pt x="1008" y="1077"/>
                  </a:lnTo>
                  <a:lnTo>
                    <a:pt x="969" y="1083"/>
                  </a:lnTo>
                  <a:lnTo>
                    <a:pt x="927" y="1089"/>
                  </a:lnTo>
                  <a:lnTo>
                    <a:pt x="879" y="1094"/>
                  </a:lnTo>
                  <a:lnTo>
                    <a:pt x="829" y="1099"/>
                  </a:lnTo>
                  <a:lnTo>
                    <a:pt x="776" y="1102"/>
                  </a:lnTo>
                  <a:lnTo>
                    <a:pt x="720" y="1106"/>
                  </a:lnTo>
                  <a:lnTo>
                    <a:pt x="662" y="1107"/>
                  </a:lnTo>
                  <a:close/>
                  <a:moveTo>
                    <a:pt x="576" y="624"/>
                  </a:moveTo>
                  <a:lnTo>
                    <a:pt x="591" y="624"/>
                  </a:lnTo>
                  <a:lnTo>
                    <a:pt x="604" y="623"/>
                  </a:lnTo>
                  <a:lnTo>
                    <a:pt x="615" y="620"/>
                  </a:lnTo>
                  <a:lnTo>
                    <a:pt x="629" y="617"/>
                  </a:lnTo>
                  <a:lnTo>
                    <a:pt x="640" y="612"/>
                  </a:lnTo>
                  <a:lnTo>
                    <a:pt x="652" y="607"/>
                  </a:lnTo>
                  <a:lnTo>
                    <a:pt x="664" y="601"/>
                  </a:lnTo>
                  <a:lnTo>
                    <a:pt x="675" y="595"/>
                  </a:lnTo>
                  <a:lnTo>
                    <a:pt x="686" y="587"/>
                  </a:lnTo>
                  <a:lnTo>
                    <a:pt x="696" y="580"/>
                  </a:lnTo>
                  <a:lnTo>
                    <a:pt x="706" y="570"/>
                  </a:lnTo>
                  <a:lnTo>
                    <a:pt x="716" y="561"/>
                  </a:lnTo>
                  <a:lnTo>
                    <a:pt x="725" y="550"/>
                  </a:lnTo>
                  <a:lnTo>
                    <a:pt x="734" y="539"/>
                  </a:lnTo>
                  <a:lnTo>
                    <a:pt x="742" y="529"/>
                  </a:lnTo>
                  <a:lnTo>
                    <a:pt x="751" y="516"/>
                  </a:lnTo>
                  <a:lnTo>
                    <a:pt x="758" y="504"/>
                  </a:lnTo>
                  <a:lnTo>
                    <a:pt x="765" y="491"/>
                  </a:lnTo>
                  <a:lnTo>
                    <a:pt x="772" y="477"/>
                  </a:lnTo>
                  <a:lnTo>
                    <a:pt x="779" y="462"/>
                  </a:lnTo>
                  <a:lnTo>
                    <a:pt x="790" y="433"/>
                  </a:lnTo>
                  <a:lnTo>
                    <a:pt x="799" y="402"/>
                  </a:lnTo>
                  <a:lnTo>
                    <a:pt x="807" y="368"/>
                  </a:lnTo>
                  <a:lnTo>
                    <a:pt x="813" y="335"/>
                  </a:lnTo>
                  <a:lnTo>
                    <a:pt x="816" y="300"/>
                  </a:lnTo>
                  <a:lnTo>
                    <a:pt x="816" y="264"/>
                  </a:lnTo>
                  <a:lnTo>
                    <a:pt x="816" y="257"/>
                  </a:lnTo>
                  <a:lnTo>
                    <a:pt x="816" y="238"/>
                  </a:lnTo>
                  <a:lnTo>
                    <a:pt x="816" y="214"/>
                  </a:lnTo>
                  <a:lnTo>
                    <a:pt x="816" y="192"/>
                  </a:lnTo>
                  <a:lnTo>
                    <a:pt x="816" y="182"/>
                  </a:lnTo>
                  <a:lnTo>
                    <a:pt x="815" y="173"/>
                  </a:lnTo>
                  <a:lnTo>
                    <a:pt x="814" y="163"/>
                  </a:lnTo>
                  <a:lnTo>
                    <a:pt x="811" y="154"/>
                  </a:lnTo>
                  <a:lnTo>
                    <a:pt x="805" y="135"/>
                  </a:lnTo>
                  <a:lnTo>
                    <a:pt x="798" y="118"/>
                  </a:lnTo>
                  <a:lnTo>
                    <a:pt x="788" y="100"/>
                  </a:lnTo>
                  <a:lnTo>
                    <a:pt x="776" y="85"/>
                  </a:lnTo>
                  <a:lnTo>
                    <a:pt x="761" y="70"/>
                  </a:lnTo>
                  <a:lnTo>
                    <a:pt x="746" y="56"/>
                  </a:lnTo>
                  <a:lnTo>
                    <a:pt x="729" y="44"/>
                  </a:lnTo>
                  <a:lnTo>
                    <a:pt x="710" y="32"/>
                  </a:lnTo>
                  <a:lnTo>
                    <a:pt x="691" y="23"/>
                  </a:lnTo>
                  <a:lnTo>
                    <a:pt x="670" y="16"/>
                  </a:lnTo>
                  <a:lnTo>
                    <a:pt x="648" y="9"/>
                  </a:lnTo>
                  <a:lnTo>
                    <a:pt x="625" y="4"/>
                  </a:lnTo>
                  <a:lnTo>
                    <a:pt x="601" y="2"/>
                  </a:lnTo>
                  <a:lnTo>
                    <a:pt x="576" y="0"/>
                  </a:lnTo>
                  <a:lnTo>
                    <a:pt x="553" y="2"/>
                  </a:lnTo>
                  <a:lnTo>
                    <a:pt x="529" y="4"/>
                  </a:lnTo>
                  <a:lnTo>
                    <a:pt x="505" y="9"/>
                  </a:lnTo>
                  <a:lnTo>
                    <a:pt x="484" y="16"/>
                  </a:lnTo>
                  <a:lnTo>
                    <a:pt x="462" y="23"/>
                  </a:lnTo>
                  <a:lnTo>
                    <a:pt x="442" y="32"/>
                  </a:lnTo>
                  <a:lnTo>
                    <a:pt x="424" y="44"/>
                  </a:lnTo>
                  <a:lnTo>
                    <a:pt x="406" y="56"/>
                  </a:lnTo>
                  <a:lnTo>
                    <a:pt x="391" y="70"/>
                  </a:lnTo>
                  <a:lnTo>
                    <a:pt x="378" y="85"/>
                  </a:lnTo>
                  <a:lnTo>
                    <a:pt x="366" y="100"/>
                  </a:lnTo>
                  <a:lnTo>
                    <a:pt x="355" y="118"/>
                  </a:lnTo>
                  <a:lnTo>
                    <a:pt x="347" y="135"/>
                  </a:lnTo>
                  <a:lnTo>
                    <a:pt x="341" y="154"/>
                  </a:lnTo>
                  <a:lnTo>
                    <a:pt x="340" y="163"/>
                  </a:lnTo>
                  <a:lnTo>
                    <a:pt x="338" y="173"/>
                  </a:lnTo>
                  <a:lnTo>
                    <a:pt x="338" y="182"/>
                  </a:lnTo>
                  <a:lnTo>
                    <a:pt x="336" y="192"/>
                  </a:lnTo>
                  <a:lnTo>
                    <a:pt x="336" y="214"/>
                  </a:lnTo>
                  <a:lnTo>
                    <a:pt x="336" y="238"/>
                  </a:lnTo>
                  <a:lnTo>
                    <a:pt x="336" y="257"/>
                  </a:lnTo>
                  <a:lnTo>
                    <a:pt x="336" y="264"/>
                  </a:lnTo>
                  <a:lnTo>
                    <a:pt x="338" y="300"/>
                  </a:lnTo>
                  <a:lnTo>
                    <a:pt x="341" y="335"/>
                  </a:lnTo>
                  <a:lnTo>
                    <a:pt x="347" y="368"/>
                  </a:lnTo>
                  <a:lnTo>
                    <a:pt x="354" y="402"/>
                  </a:lnTo>
                  <a:lnTo>
                    <a:pt x="364" y="433"/>
                  </a:lnTo>
                  <a:lnTo>
                    <a:pt x="374" y="462"/>
                  </a:lnTo>
                  <a:lnTo>
                    <a:pt x="382" y="477"/>
                  </a:lnTo>
                  <a:lnTo>
                    <a:pt x="387" y="491"/>
                  </a:lnTo>
                  <a:lnTo>
                    <a:pt x="395" y="504"/>
                  </a:lnTo>
                  <a:lnTo>
                    <a:pt x="403" y="516"/>
                  </a:lnTo>
                  <a:lnTo>
                    <a:pt x="411" y="529"/>
                  </a:lnTo>
                  <a:lnTo>
                    <a:pt x="420" y="539"/>
                  </a:lnTo>
                  <a:lnTo>
                    <a:pt x="428" y="550"/>
                  </a:lnTo>
                  <a:lnTo>
                    <a:pt x="437" y="561"/>
                  </a:lnTo>
                  <a:lnTo>
                    <a:pt x="447" y="570"/>
                  </a:lnTo>
                  <a:lnTo>
                    <a:pt x="458" y="580"/>
                  </a:lnTo>
                  <a:lnTo>
                    <a:pt x="468" y="587"/>
                  </a:lnTo>
                  <a:lnTo>
                    <a:pt x="479" y="595"/>
                  </a:lnTo>
                  <a:lnTo>
                    <a:pt x="490" y="601"/>
                  </a:lnTo>
                  <a:lnTo>
                    <a:pt x="501" y="607"/>
                  </a:lnTo>
                  <a:lnTo>
                    <a:pt x="513" y="612"/>
                  </a:lnTo>
                  <a:lnTo>
                    <a:pt x="525" y="617"/>
                  </a:lnTo>
                  <a:lnTo>
                    <a:pt x="537" y="620"/>
                  </a:lnTo>
                  <a:lnTo>
                    <a:pt x="550" y="623"/>
                  </a:lnTo>
                  <a:lnTo>
                    <a:pt x="563" y="624"/>
                  </a:lnTo>
                  <a:lnTo>
                    <a:pt x="576" y="624"/>
                  </a:lnTo>
                  <a:close/>
                  <a:moveTo>
                    <a:pt x="389" y="323"/>
                  </a:moveTo>
                  <a:lnTo>
                    <a:pt x="387" y="314"/>
                  </a:lnTo>
                  <a:lnTo>
                    <a:pt x="386" y="304"/>
                  </a:lnTo>
                  <a:lnTo>
                    <a:pt x="386" y="300"/>
                  </a:lnTo>
                  <a:lnTo>
                    <a:pt x="385" y="294"/>
                  </a:lnTo>
                  <a:lnTo>
                    <a:pt x="385" y="279"/>
                  </a:lnTo>
                  <a:lnTo>
                    <a:pt x="385" y="264"/>
                  </a:lnTo>
                  <a:lnTo>
                    <a:pt x="385" y="232"/>
                  </a:lnTo>
                  <a:lnTo>
                    <a:pt x="763" y="156"/>
                  </a:lnTo>
                  <a:lnTo>
                    <a:pt x="763" y="157"/>
                  </a:lnTo>
                  <a:lnTo>
                    <a:pt x="765" y="164"/>
                  </a:lnTo>
                  <a:lnTo>
                    <a:pt x="766" y="171"/>
                  </a:lnTo>
                  <a:lnTo>
                    <a:pt x="766" y="173"/>
                  </a:lnTo>
                  <a:lnTo>
                    <a:pt x="767" y="175"/>
                  </a:lnTo>
                  <a:lnTo>
                    <a:pt x="769" y="183"/>
                  </a:lnTo>
                  <a:lnTo>
                    <a:pt x="769" y="192"/>
                  </a:lnTo>
                  <a:lnTo>
                    <a:pt x="769" y="249"/>
                  </a:lnTo>
                  <a:lnTo>
                    <a:pt x="389" y="325"/>
                  </a:lnTo>
                  <a:lnTo>
                    <a:pt x="389" y="323"/>
                  </a:lnTo>
                  <a:close/>
                  <a:moveTo>
                    <a:pt x="767" y="298"/>
                  </a:moveTo>
                  <a:lnTo>
                    <a:pt x="765" y="325"/>
                  </a:lnTo>
                  <a:lnTo>
                    <a:pt x="761" y="351"/>
                  </a:lnTo>
                  <a:lnTo>
                    <a:pt x="756" y="377"/>
                  </a:lnTo>
                  <a:lnTo>
                    <a:pt x="750" y="402"/>
                  </a:lnTo>
                  <a:lnTo>
                    <a:pt x="741" y="425"/>
                  </a:lnTo>
                  <a:lnTo>
                    <a:pt x="732" y="448"/>
                  </a:lnTo>
                  <a:lnTo>
                    <a:pt x="722" y="471"/>
                  </a:lnTo>
                  <a:lnTo>
                    <a:pt x="710" y="491"/>
                  </a:lnTo>
                  <a:lnTo>
                    <a:pt x="697" y="509"/>
                  </a:lnTo>
                  <a:lnTo>
                    <a:pt x="683" y="525"/>
                  </a:lnTo>
                  <a:lnTo>
                    <a:pt x="676" y="533"/>
                  </a:lnTo>
                  <a:lnTo>
                    <a:pt x="669" y="541"/>
                  </a:lnTo>
                  <a:lnTo>
                    <a:pt x="661" y="547"/>
                  </a:lnTo>
                  <a:lnTo>
                    <a:pt x="652" y="552"/>
                  </a:lnTo>
                  <a:lnTo>
                    <a:pt x="644" y="558"/>
                  </a:lnTo>
                  <a:lnTo>
                    <a:pt x="634" y="562"/>
                  </a:lnTo>
                  <a:lnTo>
                    <a:pt x="626" y="567"/>
                  </a:lnTo>
                  <a:lnTo>
                    <a:pt x="617" y="570"/>
                  </a:lnTo>
                  <a:lnTo>
                    <a:pt x="607" y="573"/>
                  </a:lnTo>
                  <a:lnTo>
                    <a:pt x="598" y="575"/>
                  </a:lnTo>
                  <a:lnTo>
                    <a:pt x="587" y="576"/>
                  </a:lnTo>
                  <a:lnTo>
                    <a:pt x="576" y="576"/>
                  </a:lnTo>
                  <a:lnTo>
                    <a:pt x="560" y="575"/>
                  </a:lnTo>
                  <a:lnTo>
                    <a:pt x="544" y="571"/>
                  </a:lnTo>
                  <a:lnTo>
                    <a:pt x="529" y="567"/>
                  </a:lnTo>
                  <a:lnTo>
                    <a:pt x="513" y="560"/>
                  </a:lnTo>
                  <a:lnTo>
                    <a:pt x="499" y="551"/>
                  </a:lnTo>
                  <a:lnTo>
                    <a:pt x="486" y="541"/>
                  </a:lnTo>
                  <a:lnTo>
                    <a:pt x="473" y="529"/>
                  </a:lnTo>
                  <a:lnTo>
                    <a:pt x="462" y="516"/>
                  </a:lnTo>
                  <a:lnTo>
                    <a:pt x="450" y="501"/>
                  </a:lnTo>
                  <a:lnTo>
                    <a:pt x="441" y="486"/>
                  </a:lnTo>
                  <a:lnTo>
                    <a:pt x="431" y="469"/>
                  </a:lnTo>
                  <a:lnTo>
                    <a:pt x="423" y="452"/>
                  </a:lnTo>
                  <a:lnTo>
                    <a:pt x="415" y="433"/>
                  </a:lnTo>
                  <a:lnTo>
                    <a:pt x="408" y="412"/>
                  </a:lnTo>
                  <a:lnTo>
                    <a:pt x="402" y="393"/>
                  </a:lnTo>
                  <a:lnTo>
                    <a:pt x="397" y="372"/>
                  </a:lnTo>
                  <a:lnTo>
                    <a:pt x="767" y="298"/>
                  </a:lnTo>
                  <a:close/>
                </a:path>
              </a:pathLst>
            </a:custGeom>
            <a:solidFill>
              <a:srgbClr val="3B4652"/>
            </a:solidFill>
            <a:ln w="9525">
              <a:noFill/>
              <a:round/>
              <a:headEnd/>
              <a:tailEnd/>
            </a:ln>
          </p:spPr>
          <p:txBody>
            <a:bodyPr/>
            <a:lstStyle/>
            <a:p>
              <a:endParaRPr lang="en-US" dirty="0"/>
            </a:p>
          </p:txBody>
        </p:sp>
      </p:grpSp>
      <p:grpSp>
        <p:nvGrpSpPr>
          <p:cNvPr id="38" name="Group 34"/>
          <p:cNvGrpSpPr>
            <a:grpSpLocks/>
          </p:cNvGrpSpPr>
          <p:nvPr/>
        </p:nvGrpSpPr>
        <p:grpSpPr bwMode="auto">
          <a:xfrm>
            <a:off x="2408658" y="2974947"/>
            <a:ext cx="604533" cy="520877"/>
            <a:chOff x="1385" y="1048"/>
            <a:chExt cx="453" cy="399"/>
          </a:xfrm>
          <a:effectLst>
            <a:outerShdw blurRad="50800" dist="38100" dir="2700000" algn="tl" rotWithShape="0">
              <a:prstClr val="black">
                <a:alpha val="40000"/>
              </a:prstClr>
            </a:outerShdw>
          </a:effectLst>
        </p:grpSpPr>
        <p:sp>
          <p:nvSpPr>
            <p:cNvPr id="39" name="AutoShape 140"/>
            <p:cNvSpPr>
              <a:spLocks noChangeArrowheads="1"/>
            </p:cNvSpPr>
            <p:nvPr/>
          </p:nvSpPr>
          <p:spPr bwMode="auto">
            <a:xfrm>
              <a:off x="1385" y="1048"/>
              <a:ext cx="453" cy="399"/>
            </a:xfrm>
            <a:prstGeom prst="hexagon">
              <a:avLst>
                <a:gd name="adj" fmla="val 28383"/>
                <a:gd name="vf" fmla="val 115470"/>
              </a:avLst>
            </a:prstGeom>
            <a:solidFill>
              <a:srgbClr val="FFFFFF"/>
            </a:solidFill>
            <a:ln w="6350">
              <a:solidFill>
                <a:srgbClr val="325C80"/>
              </a:solidFill>
              <a:miter lim="800000"/>
              <a:headEnd/>
              <a:tailEnd/>
            </a:ln>
          </p:spPr>
          <p:txBody>
            <a:bodyPr wrap="none" anchor="ctr"/>
            <a:lstStyle/>
            <a:p>
              <a:endParaRPr lang="en-US"/>
            </a:p>
          </p:txBody>
        </p:sp>
        <p:sp>
          <p:nvSpPr>
            <p:cNvPr id="40" name="Freeform 80"/>
            <p:cNvSpPr>
              <a:spLocks noChangeAspect="1" noEditPoints="1"/>
            </p:cNvSpPr>
            <p:nvPr/>
          </p:nvSpPr>
          <p:spPr bwMode="auto">
            <a:xfrm>
              <a:off x="1495" y="1091"/>
              <a:ext cx="234" cy="269"/>
            </a:xfrm>
            <a:custGeom>
              <a:avLst/>
              <a:gdLst>
                <a:gd name="T0" fmla="*/ 527 w 960"/>
                <a:gd name="T1" fmla="*/ 768 h 1104"/>
                <a:gd name="T2" fmla="*/ 431 w 960"/>
                <a:gd name="T3" fmla="*/ 816 h 1104"/>
                <a:gd name="T4" fmla="*/ 710 w 960"/>
                <a:gd name="T5" fmla="*/ 721 h 1104"/>
                <a:gd name="T6" fmla="*/ 685 w 960"/>
                <a:gd name="T7" fmla="*/ 734 h 1104"/>
                <a:gd name="T8" fmla="*/ 672 w 960"/>
                <a:gd name="T9" fmla="*/ 759 h 1104"/>
                <a:gd name="T10" fmla="*/ 676 w 960"/>
                <a:gd name="T11" fmla="*/ 787 h 1104"/>
                <a:gd name="T12" fmla="*/ 692 w 960"/>
                <a:gd name="T13" fmla="*/ 807 h 1104"/>
                <a:gd name="T14" fmla="*/ 720 w 960"/>
                <a:gd name="T15" fmla="*/ 816 h 1104"/>
                <a:gd name="T16" fmla="*/ 746 w 960"/>
                <a:gd name="T17" fmla="*/ 807 h 1104"/>
                <a:gd name="T18" fmla="*/ 764 w 960"/>
                <a:gd name="T19" fmla="*/ 787 h 1104"/>
                <a:gd name="T20" fmla="*/ 766 w 960"/>
                <a:gd name="T21" fmla="*/ 759 h 1104"/>
                <a:gd name="T22" fmla="*/ 753 w 960"/>
                <a:gd name="T23" fmla="*/ 734 h 1104"/>
                <a:gd name="T24" fmla="*/ 729 w 960"/>
                <a:gd name="T25" fmla="*/ 721 h 1104"/>
                <a:gd name="T26" fmla="*/ 863 w 960"/>
                <a:gd name="T27" fmla="*/ 960 h 1104"/>
                <a:gd name="T28" fmla="*/ 860 w 960"/>
                <a:gd name="T29" fmla="*/ 551 h 1104"/>
                <a:gd name="T30" fmla="*/ 839 w 960"/>
                <a:gd name="T31" fmla="*/ 482 h 1104"/>
                <a:gd name="T32" fmla="*/ 802 w 960"/>
                <a:gd name="T33" fmla="*/ 421 h 1104"/>
                <a:gd name="T34" fmla="*/ 751 w 960"/>
                <a:gd name="T35" fmla="*/ 373 h 1104"/>
                <a:gd name="T36" fmla="*/ 690 w 960"/>
                <a:gd name="T37" fmla="*/ 336 h 1104"/>
                <a:gd name="T38" fmla="*/ 744 w 960"/>
                <a:gd name="T39" fmla="*/ 222 h 1104"/>
                <a:gd name="T40" fmla="*/ 736 w 960"/>
                <a:gd name="T41" fmla="*/ 0 h 1104"/>
                <a:gd name="T42" fmla="*/ 264 w 960"/>
                <a:gd name="T43" fmla="*/ 402 h 1104"/>
                <a:gd name="T44" fmla="*/ 144 w 960"/>
                <a:gd name="T45" fmla="*/ 528 h 1104"/>
                <a:gd name="T46" fmla="*/ 384 w 960"/>
                <a:gd name="T47" fmla="*/ 672 h 1104"/>
                <a:gd name="T48" fmla="*/ 523 w 960"/>
                <a:gd name="T49" fmla="*/ 443 h 1104"/>
                <a:gd name="T50" fmla="*/ 554 w 960"/>
                <a:gd name="T51" fmla="*/ 466 h 1104"/>
                <a:gd name="T52" fmla="*/ 571 w 960"/>
                <a:gd name="T53" fmla="*/ 501 h 1104"/>
                <a:gd name="T54" fmla="*/ 576 w 960"/>
                <a:gd name="T55" fmla="*/ 960 h 1104"/>
                <a:gd name="T56" fmla="*/ 960 w 960"/>
                <a:gd name="T57" fmla="*/ 1104 h 1104"/>
                <a:gd name="T58" fmla="*/ 709 w 960"/>
                <a:gd name="T59" fmla="*/ 869 h 1104"/>
                <a:gd name="T60" fmla="*/ 679 w 960"/>
                <a:gd name="T61" fmla="*/ 862 h 1104"/>
                <a:gd name="T62" fmla="*/ 654 w 960"/>
                <a:gd name="T63" fmla="*/ 846 h 1104"/>
                <a:gd name="T64" fmla="*/ 635 w 960"/>
                <a:gd name="T65" fmla="*/ 825 h 1104"/>
                <a:gd name="T66" fmla="*/ 622 w 960"/>
                <a:gd name="T67" fmla="*/ 799 h 1104"/>
                <a:gd name="T68" fmla="*/ 618 w 960"/>
                <a:gd name="T69" fmla="*/ 768 h 1104"/>
                <a:gd name="T70" fmla="*/ 622 w 960"/>
                <a:gd name="T71" fmla="*/ 737 h 1104"/>
                <a:gd name="T72" fmla="*/ 635 w 960"/>
                <a:gd name="T73" fmla="*/ 711 h 1104"/>
                <a:gd name="T74" fmla="*/ 654 w 960"/>
                <a:gd name="T75" fmla="*/ 690 h 1104"/>
                <a:gd name="T76" fmla="*/ 679 w 960"/>
                <a:gd name="T77" fmla="*/ 674 h 1104"/>
                <a:gd name="T78" fmla="*/ 709 w 960"/>
                <a:gd name="T79" fmla="*/ 667 h 1104"/>
                <a:gd name="T80" fmla="*/ 740 w 960"/>
                <a:gd name="T81" fmla="*/ 668 h 1104"/>
                <a:gd name="T82" fmla="*/ 768 w 960"/>
                <a:gd name="T83" fmla="*/ 678 h 1104"/>
                <a:gd name="T84" fmla="*/ 792 w 960"/>
                <a:gd name="T85" fmla="*/ 696 h 1104"/>
                <a:gd name="T86" fmla="*/ 809 w 960"/>
                <a:gd name="T87" fmla="*/ 719 h 1104"/>
                <a:gd name="T88" fmla="*/ 820 w 960"/>
                <a:gd name="T89" fmla="*/ 748 h 1104"/>
                <a:gd name="T90" fmla="*/ 821 w 960"/>
                <a:gd name="T91" fmla="*/ 779 h 1104"/>
                <a:gd name="T92" fmla="*/ 814 w 960"/>
                <a:gd name="T93" fmla="*/ 807 h 1104"/>
                <a:gd name="T94" fmla="*/ 798 w 960"/>
                <a:gd name="T95" fmla="*/ 833 h 1104"/>
                <a:gd name="T96" fmla="*/ 777 w 960"/>
                <a:gd name="T97" fmla="*/ 852 h 1104"/>
                <a:gd name="T98" fmla="*/ 749 w 960"/>
                <a:gd name="T99" fmla="*/ 865 h 1104"/>
                <a:gd name="T100" fmla="*/ 720 w 960"/>
                <a:gd name="T101" fmla="*/ 870 h 11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60"/>
                <a:gd name="T154" fmla="*/ 0 h 1104"/>
                <a:gd name="T155" fmla="*/ 960 w 960"/>
                <a:gd name="T156" fmla="*/ 1104 h 11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60" h="1104">
                  <a:moveTo>
                    <a:pt x="431" y="912"/>
                  </a:moveTo>
                  <a:lnTo>
                    <a:pt x="527" y="912"/>
                  </a:lnTo>
                  <a:lnTo>
                    <a:pt x="527" y="768"/>
                  </a:lnTo>
                  <a:lnTo>
                    <a:pt x="0" y="768"/>
                  </a:lnTo>
                  <a:lnTo>
                    <a:pt x="0" y="816"/>
                  </a:lnTo>
                  <a:lnTo>
                    <a:pt x="431" y="816"/>
                  </a:lnTo>
                  <a:lnTo>
                    <a:pt x="431" y="912"/>
                  </a:lnTo>
                  <a:close/>
                  <a:moveTo>
                    <a:pt x="720" y="721"/>
                  </a:moveTo>
                  <a:lnTo>
                    <a:pt x="710" y="721"/>
                  </a:lnTo>
                  <a:lnTo>
                    <a:pt x="701" y="724"/>
                  </a:lnTo>
                  <a:lnTo>
                    <a:pt x="692" y="728"/>
                  </a:lnTo>
                  <a:lnTo>
                    <a:pt x="685" y="734"/>
                  </a:lnTo>
                  <a:lnTo>
                    <a:pt x="679" y="741"/>
                  </a:lnTo>
                  <a:lnTo>
                    <a:pt x="676" y="749"/>
                  </a:lnTo>
                  <a:lnTo>
                    <a:pt x="672" y="759"/>
                  </a:lnTo>
                  <a:lnTo>
                    <a:pt x="671" y="768"/>
                  </a:lnTo>
                  <a:lnTo>
                    <a:pt x="672" y="778"/>
                  </a:lnTo>
                  <a:lnTo>
                    <a:pt x="676" y="787"/>
                  </a:lnTo>
                  <a:lnTo>
                    <a:pt x="679" y="795"/>
                  </a:lnTo>
                  <a:lnTo>
                    <a:pt x="685" y="802"/>
                  </a:lnTo>
                  <a:lnTo>
                    <a:pt x="692" y="807"/>
                  </a:lnTo>
                  <a:lnTo>
                    <a:pt x="701" y="812"/>
                  </a:lnTo>
                  <a:lnTo>
                    <a:pt x="710" y="816"/>
                  </a:lnTo>
                  <a:lnTo>
                    <a:pt x="720" y="816"/>
                  </a:lnTo>
                  <a:lnTo>
                    <a:pt x="729" y="816"/>
                  </a:lnTo>
                  <a:lnTo>
                    <a:pt x="739" y="812"/>
                  </a:lnTo>
                  <a:lnTo>
                    <a:pt x="746" y="807"/>
                  </a:lnTo>
                  <a:lnTo>
                    <a:pt x="753" y="802"/>
                  </a:lnTo>
                  <a:lnTo>
                    <a:pt x="759" y="795"/>
                  </a:lnTo>
                  <a:lnTo>
                    <a:pt x="764" y="787"/>
                  </a:lnTo>
                  <a:lnTo>
                    <a:pt x="766" y="778"/>
                  </a:lnTo>
                  <a:lnTo>
                    <a:pt x="767" y="768"/>
                  </a:lnTo>
                  <a:lnTo>
                    <a:pt x="766" y="759"/>
                  </a:lnTo>
                  <a:lnTo>
                    <a:pt x="764" y="749"/>
                  </a:lnTo>
                  <a:lnTo>
                    <a:pt x="759" y="741"/>
                  </a:lnTo>
                  <a:lnTo>
                    <a:pt x="753" y="734"/>
                  </a:lnTo>
                  <a:lnTo>
                    <a:pt x="746" y="728"/>
                  </a:lnTo>
                  <a:lnTo>
                    <a:pt x="739" y="724"/>
                  </a:lnTo>
                  <a:lnTo>
                    <a:pt x="729" y="721"/>
                  </a:lnTo>
                  <a:lnTo>
                    <a:pt x="720" y="721"/>
                  </a:lnTo>
                  <a:close/>
                  <a:moveTo>
                    <a:pt x="912" y="960"/>
                  </a:moveTo>
                  <a:lnTo>
                    <a:pt x="863" y="960"/>
                  </a:lnTo>
                  <a:lnTo>
                    <a:pt x="863" y="599"/>
                  </a:lnTo>
                  <a:lnTo>
                    <a:pt x="862" y="574"/>
                  </a:lnTo>
                  <a:lnTo>
                    <a:pt x="860" y="551"/>
                  </a:lnTo>
                  <a:lnTo>
                    <a:pt x="854" y="527"/>
                  </a:lnTo>
                  <a:lnTo>
                    <a:pt x="847" y="503"/>
                  </a:lnTo>
                  <a:lnTo>
                    <a:pt x="839" y="482"/>
                  </a:lnTo>
                  <a:lnTo>
                    <a:pt x="828" y="461"/>
                  </a:lnTo>
                  <a:lnTo>
                    <a:pt x="815" y="440"/>
                  </a:lnTo>
                  <a:lnTo>
                    <a:pt x="802" y="421"/>
                  </a:lnTo>
                  <a:lnTo>
                    <a:pt x="786" y="404"/>
                  </a:lnTo>
                  <a:lnTo>
                    <a:pt x="770" y="387"/>
                  </a:lnTo>
                  <a:lnTo>
                    <a:pt x="751" y="373"/>
                  </a:lnTo>
                  <a:lnTo>
                    <a:pt x="732" y="358"/>
                  </a:lnTo>
                  <a:lnTo>
                    <a:pt x="711" y="347"/>
                  </a:lnTo>
                  <a:lnTo>
                    <a:pt x="690" y="336"/>
                  </a:lnTo>
                  <a:lnTo>
                    <a:pt x="668" y="328"/>
                  </a:lnTo>
                  <a:lnTo>
                    <a:pt x="645" y="320"/>
                  </a:lnTo>
                  <a:lnTo>
                    <a:pt x="744" y="222"/>
                  </a:lnTo>
                  <a:lnTo>
                    <a:pt x="708" y="186"/>
                  </a:lnTo>
                  <a:lnTo>
                    <a:pt x="816" y="79"/>
                  </a:lnTo>
                  <a:lnTo>
                    <a:pt x="736" y="0"/>
                  </a:lnTo>
                  <a:lnTo>
                    <a:pt x="630" y="108"/>
                  </a:lnTo>
                  <a:lnTo>
                    <a:pt x="594" y="72"/>
                  </a:lnTo>
                  <a:lnTo>
                    <a:pt x="264" y="402"/>
                  </a:lnTo>
                  <a:lnTo>
                    <a:pt x="293" y="432"/>
                  </a:lnTo>
                  <a:lnTo>
                    <a:pt x="144" y="432"/>
                  </a:lnTo>
                  <a:lnTo>
                    <a:pt x="144" y="528"/>
                  </a:lnTo>
                  <a:lnTo>
                    <a:pt x="288" y="528"/>
                  </a:lnTo>
                  <a:lnTo>
                    <a:pt x="288" y="672"/>
                  </a:lnTo>
                  <a:lnTo>
                    <a:pt x="384" y="672"/>
                  </a:lnTo>
                  <a:lnTo>
                    <a:pt x="384" y="522"/>
                  </a:lnTo>
                  <a:lnTo>
                    <a:pt x="413" y="552"/>
                  </a:lnTo>
                  <a:lnTo>
                    <a:pt x="523" y="443"/>
                  </a:lnTo>
                  <a:lnTo>
                    <a:pt x="535" y="450"/>
                  </a:lnTo>
                  <a:lnTo>
                    <a:pt x="544" y="458"/>
                  </a:lnTo>
                  <a:lnTo>
                    <a:pt x="554" y="466"/>
                  </a:lnTo>
                  <a:lnTo>
                    <a:pt x="561" y="477"/>
                  </a:lnTo>
                  <a:lnTo>
                    <a:pt x="567" y="489"/>
                  </a:lnTo>
                  <a:lnTo>
                    <a:pt x="571" y="501"/>
                  </a:lnTo>
                  <a:lnTo>
                    <a:pt x="575" y="514"/>
                  </a:lnTo>
                  <a:lnTo>
                    <a:pt x="576" y="528"/>
                  </a:lnTo>
                  <a:lnTo>
                    <a:pt x="576" y="960"/>
                  </a:lnTo>
                  <a:lnTo>
                    <a:pt x="48" y="960"/>
                  </a:lnTo>
                  <a:lnTo>
                    <a:pt x="0" y="1104"/>
                  </a:lnTo>
                  <a:lnTo>
                    <a:pt x="960" y="1104"/>
                  </a:lnTo>
                  <a:lnTo>
                    <a:pt x="912" y="960"/>
                  </a:lnTo>
                  <a:close/>
                  <a:moveTo>
                    <a:pt x="720" y="870"/>
                  </a:moveTo>
                  <a:lnTo>
                    <a:pt x="709" y="869"/>
                  </a:lnTo>
                  <a:lnTo>
                    <a:pt x="700" y="868"/>
                  </a:lnTo>
                  <a:lnTo>
                    <a:pt x="689" y="865"/>
                  </a:lnTo>
                  <a:lnTo>
                    <a:pt x="679" y="862"/>
                  </a:lnTo>
                  <a:lnTo>
                    <a:pt x="671" y="858"/>
                  </a:lnTo>
                  <a:lnTo>
                    <a:pt x="663" y="852"/>
                  </a:lnTo>
                  <a:lnTo>
                    <a:pt x="654" y="846"/>
                  </a:lnTo>
                  <a:lnTo>
                    <a:pt x="647" y="840"/>
                  </a:lnTo>
                  <a:lnTo>
                    <a:pt x="641" y="833"/>
                  </a:lnTo>
                  <a:lnTo>
                    <a:pt x="635" y="825"/>
                  </a:lnTo>
                  <a:lnTo>
                    <a:pt x="630" y="817"/>
                  </a:lnTo>
                  <a:lnTo>
                    <a:pt x="626" y="807"/>
                  </a:lnTo>
                  <a:lnTo>
                    <a:pt x="622" y="799"/>
                  </a:lnTo>
                  <a:lnTo>
                    <a:pt x="620" y="788"/>
                  </a:lnTo>
                  <a:lnTo>
                    <a:pt x="618" y="779"/>
                  </a:lnTo>
                  <a:lnTo>
                    <a:pt x="618" y="768"/>
                  </a:lnTo>
                  <a:lnTo>
                    <a:pt x="618" y="757"/>
                  </a:lnTo>
                  <a:lnTo>
                    <a:pt x="620" y="748"/>
                  </a:lnTo>
                  <a:lnTo>
                    <a:pt x="622" y="737"/>
                  </a:lnTo>
                  <a:lnTo>
                    <a:pt x="626" y="729"/>
                  </a:lnTo>
                  <a:lnTo>
                    <a:pt x="630" y="719"/>
                  </a:lnTo>
                  <a:lnTo>
                    <a:pt x="635" y="711"/>
                  </a:lnTo>
                  <a:lnTo>
                    <a:pt x="641" y="703"/>
                  </a:lnTo>
                  <a:lnTo>
                    <a:pt x="647" y="696"/>
                  </a:lnTo>
                  <a:lnTo>
                    <a:pt x="654" y="690"/>
                  </a:lnTo>
                  <a:lnTo>
                    <a:pt x="663" y="684"/>
                  </a:lnTo>
                  <a:lnTo>
                    <a:pt x="671" y="678"/>
                  </a:lnTo>
                  <a:lnTo>
                    <a:pt x="679" y="674"/>
                  </a:lnTo>
                  <a:lnTo>
                    <a:pt x="689" y="671"/>
                  </a:lnTo>
                  <a:lnTo>
                    <a:pt x="700" y="668"/>
                  </a:lnTo>
                  <a:lnTo>
                    <a:pt x="709" y="667"/>
                  </a:lnTo>
                  <a:lnTo>
                    <a:pt x="720" y="666"/>
                  </a:lnTo>
                  <a:lnTo>
                    <a:pt x="730" y="667"/>
                  </a:lnTo>
                  <a:lnTo>
                    <a:pt x="740" y="668"/>
                  </a:lnTo>
                  <a:lnTo>
                    <a:pt x="749" y="671"/>
                  </a:lnTo>
                  <a:lnTo>
                    <a:pt x="759" y="674"/>
                  </a:lnTo>
                  <a:lnTo>
                    <a:pt x="768" y="678"/>
                  </a:lnTo>
                  <a:lnTo>
                    <a:pt x="777" y="684"/>
                  </a:lnTo>
                  <a:lnTo>
                    <a:pt x="784" y="690"/>
                  </a:lnTo>
                  <a:lnTo>
                    <a:pt x="792" y="696"/>
                  </a:lnTo>
                  <a:lnTo>
                    <a:pt x="798" y="703"/>
                  </a:lnTo>
                  <a:lnTo>
                    <a:pt x="804" y="711"/>
                  </a:lnTo>
                  <a:lnTo>
                    <a:pt x="809" y="719"/>
                  </a:lnTo>
                  <a:lnTo>
                    <a:pt x="814" y="729"/>
                  </a:lnTo>
                  <a:lnTo>
                    <a:pt x="817" y="737"/>
                  </a:lnTo>
                  <a:lnTo>
                    <a:pt x="820" y="748"/>
                  </a:lnTo>
                  <a:lnTo>
                    <a:pt x="821" y="757"/>
                  </a:lnTo>
                  <a:lnTo>
                    <a:pt x="822" y="768"/>
                  </a:lnTo>
                  <a:lnTo>
                    <a:pt x="821" y="779"/>
                  </a:lnTo>
                  <a:lnTo>
                    <a:pt x="820" y="788"/>
                  </a:lnTo>
                  <a:lnTo>
                    <a:pt x="817" y="799"/>
                  </a:lnTo>
                  <a:lnTo>
                    <a:pt x="814" y="807"/>
                  </a:lnTo>
                  <a:lnTo>
                    <a:pt x="809" y="817"/>
                  </a:lnTo>
                  <a:lnTo>
                    <a:pt x="804" y="825"/>
                  </a:lnTo>
                  <a:lnTo>
                    <a:pt x="798" y="833"/>
                  </a:lnTo>
                  <a:lnTo>
                    <a:pt x="792" y="840"/>
                  </a:lnTo>
                  <a:lnTo>
                    <a:pt x="784" y="846"/>
                  </a:lnTo>
                  <a:lnTo>
                    <a:pt x="777" y="852"/>
                  </a:lnTo>
                  <a:lnTo>
                    <a:pt x="768" y="858"/>
                  </a:lnTo>
                  <a:lnTo>
                    <a:pt x="759" y="862"/>
                  </a:lnTo>
                  <a:lnTo>
                    <a:pt x="749" y="865"/>
                  </a:lnTo>
                  <a:lnTo>
                    <a:pt x="740" y="868"/>
                  </a:lnTo>
                  <a:lnTo>
                    <a:pt x="730" y="869"/>
                  </a:lnTo>
                  <a:lnTo>
                    <a:pt x="720" y="870"/>
                  </a:lnTo>
                  <a:close/>
                </a:path>
              </a:pathLst>
            </a:custGeom>
            <a:solidFill>
              <a:srgbClr val="3B4652"/>
            </a:solidFill>
            <a:ln w="9525">
              <a:noFill/>
              <a:round/>
              <a:headEnd/>
              <a:tailEnd/>
            </a:ln>
          </p:spPr>
          <p:txBody>
            <a:bodyPr/>
            <a:lstStyle/>
            <a:p>
              <a:endParaRPr lang="en-US" dirty="0"/>
            </a:p>
          </p:txBody>
        </p:sp>
      </p:grpSp>
      <p:grpSp>
        <p:nvGrpSpPr>
          <p:cNvPr id="41" name="Group 37"/>
          <p:cNvGrpSpPr>
            <a:grpSpLocks/>
          </p:cNvGrpSpPr>
          <p:nvPr/>
        </p:nvGrpSpPr>
        <p:grpSpPr bwMode="auto">
          <a:xfrm>
            <a:off x="3790878" y="2798700"/>
            <a:ext cx="571079" cy="450119"/>
            <a:chOff x="2625" y="704"/>
            <a:chExt cx="453" cy="399"/>
          </a:xfrm>
          <a:effectLst>
            <a:outerShdw blurRad="50800" dist="38100" dir="2700000" algn="tl" rotWithShape="0">
              <a:prstClr val="black">
                <a:alpha val="40000"/>
              </a:prstClr>
            </a:outerShdw>
          </a:effectLst>
        </p:grpSpPr>
        <p:sp>
          <p:nvSpPr>
            <p:cNvPr id="42" name="AutoShape 140"/>
            <p:cNvSpPr>
              <a:spLocks noChangeArrowheads="1"/>
            </p:cNvSpPr>
            <p:nvPr/>
          </p:nvSpPr>
          <p:spPr bwMode="auto">
            <a:xfrm>
              <a:off x="2625" y="704"/>
              <a:ext cx="453" cy="399"/>
            </a:xfrm>
            <a:prstGeom prst="hexagon">
              <a:avLst>
                <a:gd name="adj" fmla="val 28383"/>
                <a:gd name="vf" fmla="val 115470"/>
              </a:avLst>
            </a:prstGeom>
            <a:solidFill>
              <a:srgbClr val="FFFFFF"/>
            </a:solidFill>
            <a:ln w="6350">
              <a:solidFill>
                <a:srgbClr val="325C80"/>
              </a:solidFill>
              <a:miter lim="800000"/>
              <a:headEnd/>
              <a:tailEnd/>
            </a:ln>
          </p:spPr>
          <p:txBody>
            <a:bodyPr wrap="none" anchor="ctr"/>
            <a:lstStyle/>
            <a:p>
              <a:endParaRPr lang="en-US"/>
            </a:p>
          </p:txBody>
        </p:sp>
        <p:sp>
          <p:nvSpPr>
            <p:cNvPr id="43" name="Freeform 81"/>
            <p:cNvSpPr>
              <a:spLocks noChangeAspect="1" noEditPoints="1"/>
            </p:cNvSpPr>
            <p:nvPr/>
          </p:nvSpPr>
          <p:spPr bwMode="auto">
            <a:xfrm>
              <a:off x="2710" y="783"/>
              <a:ext cx="285" cy="237"/>
            </a:xfrm>
            <a:custGeom>
              <a:avLst/>
              <a:gdLst>
                <a:gd name="T0" fmla="*/ 191 w 1152"/>
                <a:gd name="T1" fmla="*/ 533 h 960"/>
                <a:gd name="T2" fmla="*/ 387 w 1152"/>
                <a:gd name="T3" fmla="*/ 538 h 960"/>
                <a:gd name="T4" fmla="*/ 353 w 1152"/>
                <a:gd name="T5" fmla="*/ 478 h 960"/>
                <a:gd name="T6" fmla="*/ 240 w 1152"/>
                <a:gd name="T7" fmla="*/ 182 h 960"/>
                <a:gd name="T8" fmla="*/ 527 w 1152"/>
                <a:gd name="T9" fmla="*/ 216 h 960"/>
                <a:gd name="T10" fmla="*/ 242 w 1152"/>
                <a:gd name="T11" fmla="*/ 176 h 960"/>
                <a:gd name="T12" fmla="*/ 195 w 1152"/>
                <a:gd name="T13" fmla="*/ 278 h 960"/>
                <a:gd name="T14" fmla="*/ 420 w 1152"/>
                <a:gd name="T15" fmla="*/ 263 h 960"/>
                <a:gd name="T16" fmla="*/ 173 w 1152"/>
                <a:gd name="T17" fmla="*/ 335 h 960"/>
                <a:gd name="T18" fmla="*/ 205 w 1152"/>
                <a:gd name="T19" fmla="*/ 421 h 960"/>
                <a:gd name="T20" fmla="*/ 506 w 1152"/>
                <a:gd name="T21" fmla="*/ 402 h 960"/>
                <a:gd name="T22" fmla="*/ 216 w 1152"/>
                <a:gd name="T23" fmla="*/ 688 h 960"/>
                <a:gd name="T24" fmla="*/ 272 w 1152"/>
                <a:gd name="T25" fmla="*/ 742 h 960"/>
                <a:gd name="T26" fmla="*/ 252 w 1152"/>
                <a:gd name="T27" fmla="*/ 697 h 960"/>
                <a:gd name="T28" fmla="*/ 233 w 1152"/>
                <a:gd name="T29" fmla="*/ 643 h 960"/>
                <a:gd name="T30" fmla="*/ 372 w 1152"/>
                <a:gd name="T31" fmla="*/ 607 h 960"/>
                <a:gd name="T32" fmla="*/ 192 w 1152"/>
                <a:gd name="T33" fmla="*/ 586 h 960"/>
                <a:gd name="T34" fmla="*/ 671 w 1152"/>
                <a:gd name="T35" fmla="*/ 507 h 960"/>
                <a:gd name="T36" fmla="*/ 932 w 1152"/>
                <a:gd name="T37" fmla="*/ 545 h 960"/>
                <a:gd name="T38" fmla="*/ 981 w 1152"/>
                <a:gd name="T39" fmla="*/ 458 h 960"/>
                <a:gd name="T40" fmla="*/ 906 w 1152"/>
                <a:gd name="T41" fmla="*/ 173 h 960"/>
                <a:gd name="T42" fmla="*/ 730 w 1152"/>
                <a:gd name="T43" fmla="*/ 216 h 960"/>
                <a:gd name="T44" fmla="*/ 912 w 1152"/>
                <a:gd name="T45" fmla="*/ 180 h 960"/>
                <a:gd name="T46" fmla="*/ 1015 w 1152"/>
                <a:gd name="T47" fmla="*/ 544 h 960"/>
                <a:gd name="T48" fmla="*/ 981 w 1152"/>
                <a:gd name="T49" fmla="*/ 659 h 960"/>
                <a:gd name="T50" fmla="*/ 952 w 1152"/>
                <a:gd name="T51" fmla="*/ 772 h 960"/>
                <a:gd name="T52" fmla="*/ 861 w 1152"/>
                <a:gd name="T53" fmla="*/ 786 h 960"/>
                <a:gd name="T54" fmla="*/ 767 w 1152"/>
                <a:gd name="T55" fmla="*/ 668 h 960"/>
                <a:gd name="T56" fmla="*/ 664 w 1152"/>
                <a:gd name="T57" fmla="*/ 627 h 960"/>
                <a:gd name="T58" fmla="*/ 660 w 1152"/>
                <a:gd name="T59" fmla="*/ 671 h 960"/>
                <a:gd name="T60" fmla="*/ 671 w 1152"/>
                <a:gd name="T61" fmla="*/ 735 h 960"/>
                <a:gd name="T62" fmla="*/ 623 w 1152"/>
                <a:gd name="T63" fmla="*/ 816 h 960"/>
                <a:gd name="T64" fmla="*/ 670 w 1152"/>
                <a:gd name="T65" fmla="*/ 852 h 960"/>
                <a:gd name="T66" fmla="*/ 494 w 1152"/>
                <a:gd name="T67" fmla="*/ 863 h 960"/>
                <a:gd name="T68" fmla="*/ 484 w 1152"/>
                <a:gd name="T69" fmla="*/ 821 h 960"/>
                <a:gd name="T70" fmla="*/ 482 w 1152"/>
                <a:gd name="T71" fmla="*/ 760 h 960"/>
                <a:gd name="T72" fmla="*/ 498 w 1152"/>
                <a:gd name="T73" fmla="*/ 719 h 960"/>
                <a:gd name="T74" fmla="*/ 480 w 1152"/>
                <a:gd name="T75" fmla="*/ 642 h 960"/>
                <a:gd name="T76" fmla="*/ 506 w 1152"/>
                <a:gd name="T77" fmla="*/ 548 h 960"/>
                <a:gd name="T78" fmla="*/ 322 w 1152"/>
                <a:gd name="T79" fmla="*/ 763 h 960"/>
                <a:gd name="T80" fmla="*/ 234 w 1152"/>
                <a:gd name="T81" fmla="*/ 789 h 960"/>
                <a:gd name="T82" fmla="*/ 171 w 1152"/>
                <a:gd name="T83" fmla="*/ 723 h 960"/>
                <a:gd name="T84" fmla="*/ 142 w 1152"/>
                <a:gd name="T85" fmla="*/ 594 h 960"/>
                <a:gd name="T86" fmla="*/ 116 w 1152"/>
                <a:gd name="T87" fmla="*/ 482 h 960"/>
                <a:gd name="T88" fmla="*/ 123 w 1152"/>
                <a:gd name="T89" fmla="*/ 326 h 960"/>
                <a:gd name="T90" fmla="*/ 157 w 1152"/>
                <a:gd name="T91" fmla="*/ 211 h 960"/>
                <a:gd name="T92" fmla="*/ 209 w 1152"/>
                <a:gd name="T93" fmla="*/ 141 h 960"/>
                <a:gd name="T94" fmla="*/ 527 w 1152"/>
                <a:gd name="T95" fmla="*/ 96 h 960"/>
                <a:gd name="T96" fmla="*/ 914 w 1152"/>
                <a:gd name="T97" fmla="*/ 122 h 960"/>
                <a:gd name="T98" fmla="*/ 974 w 1152"/>
                <a:gd name="T99" fmla="*/ 189 h 960"/>
                <a:gd name="T100" fmla="*/ 1024 w 1152"/>
                <a:gd name="T101" fmla="*/ 316 h 960"/>
                <a:gd name="T102" fmla="*/ 1033 w 1152"/>
                <a:gd name="T103" fmla="*/ 471 h 960"/>
                <a:gd name="T104" fmla="*/ 832 w 1152"/>
                <a:gd name="T105" fmla="*/ 431 h 960"/>
                <a:gd name="T106" fmla="*/ 980 w 1152"/>
                <a:gd name="T107" fmla="*/ 392 h 960"/>
                <a:gd name="T108" fmla="*/ 908 w 1152"/>
                <a:gd name="T109" fmla="*/ 355 h 960"/>
                <a:gd name="T110" fmla="*/ 849 w 1152"/>
                <a:gd name="T111" fmla="*/ 645 h 960"/>
                <a:gd name="T112" fmla="*/ 957 w 1152"/>
                <a:gd name="T113" fmla="*/ 603 h 960"/>
                <a:gd name="T114" fmla="*/ 760 w 1152"/>
                <a:gd name="T115" fmla="*/ 586 h 960"/>
                <a:gd name="T116" fmla="*/ 931 w 1152"/>
                <a:gd name="T117" fmla="*/ 228 h 960"/>
                <a:gd name="T118" fmla="*/ 851 w 1152"/>
                <a:gd name="T119" fmla="*/ 312 h 960"/>
                <a:gd name="T120" fmla="*/ 850 w 1152"/>
                <a:gd name="T121" fmla="*/ 707 h 960"/>
                <a:gd name="T122" fmla="*/ 931 w 1152"/>
                <a:gd name="T123" fmla="*/ 719 h 960"/>
                <a:gd name="T124" fmla="*/ 841 w 1152"/>
                <a:gd name="T125" fmla="*/ 692 h 9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52"/>
                <a:gd name="T190" fmla="*/ 0 h 960"/>
                <a:gd name="T191" fmla="*/ 1152 w 1152"/>
                <a:gd name="T192" fmla="*/ 960 h 96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52" h="960">
                  <a:moveTo>
                    <a:pt x="171" y="458"/>
                  </a:moveTo>
                  <a:lnTo>
                    <a:pt x="169" y="465"/>
                  </a:lnTo>
                  <a:lnTo>
                    <a:pt x="169" y="472"/>
                  </a:lnTo>
                  <a:lnTo>
                    <a:pt x="167" y="481"/>
                  </a:lnTo>
                  <a:lnTo>
                    <a:pt x="169" y="488"/>
                  </a:lnTo>
                  <a:lnTo>
                    <a:pt x="169" y="497"/>
                  </a:lnTo>
                  <a:lnTo>
                    <a:pt x="171" y="508"/>
                  </a:lnTo>
                  <a:lnTo>
                    <a:pt x="173" y="513"/>
                  </a:lnTo>
                  <a:lnTo>
                    <a:pt x="177" y="519"/>
                  </a:lnTo>
                  <a:lnTo>
                    <a:pt x="180" y="523"/>
                  </a:lnTo>
                  <a:lnTo>
                    <a:pt x="185" y="528"/>
                  </a:lnTo>
                  <a:lnTo>
                    <a:pt x="191" y="533"/>
                  </a:lnTo>
                  <a:lnTo>
                    <a:pt x="199" y="538"/>
                  </a:lnTo>
                  <a:lnTo>
                    <a:pt x="208" y="541"/>
                  </a:lnTo>
                  <a:lnTo>
                    <a:pt x="220" y="545"/>
                  </a:lnTo>
                  <a:lnTo>
                    <a:pt x="232" y="548"/>
                  </a:lnTo>
                  <a:lnTo>
                    <a:pt x="247" y="550"/>
                  </a:lnTo>
                  <a:lnTo>
                    <a:pt x="264" y="552"/>
                  </a:lnTo>
                  <a:lnTo>
                    <a:pt x="283" y="552"/>
                  </a:lnTo>
                  <a:lnTo>
                    <a:pt x="300" y="552"/>
                  </a:lnTo>
                  <a:lnTo>
                    <a:pt x="318" y="550"/>
                  </a:lnTo>
                  <a:lnTo>
                    <a:pt x="336" y="548"/>
                  </a:lnTo>
                  <a:lnTo>
                    <a:pt x="353" y="545"/>
                  </a:lnTo>
                  <a:lnTo>
                    <a:pt x="387" y="538"/>
                  </a:lnTo>
                  <a:lnTo>
                    <a:pt x="420" y="528"/>
                  </a:lnTo>
                  <a:lnTo>
                    <a:pt x="452" y="519"/>
                  </a:lnTo>
                  <a:lnTo>
                    <a:pt x="481" y="507"/>
                  </a:lnTo>
                  <a:lnTo>
                    <a:pt x="506" y="496"/>
                  </a:lnTo>
                  <a:lnTo>
                    <a:pt x="527" y="487"/>
                  </a:lnTo>
                  <a:lnTo>
                    <a:pt x="527" y="447"/>
                  </a:lnTo>
                  <a:lnTo>
                    <a:pt x="505" y="452"/>
                  </a:lnTo>
                  <a:lnTo>
                    <a:pt x="479" y="458"/>
                  </a:lnTo>
                  <a:lnTo>
                    <a:pt x="449" y="464"/>
                  </a:lnTo>
                  <a:lnTo>
                    <a:pt x="418" y="470"/>
                  </a:lnTo>
                  <a:lnTo>
                    <a:pt x="386" y="475"/>
                  </a:lnTo>
                  <a:lnTo>
                    <a:pt x="353" y="478"/>
                  </a:lnTo>
                  <a:lnTo>
                    <a:pt x="318" y="482"/>
                  </a:lnTo>
                  <a:lnTo>
                    <a:pt x="284" y="482"/>
                  </a:lnTo>
                  <a:lnTo>
                    <a:pt x="266" y="482"/>
                  </a:lnTo>
                  <a:lnTo>
                    <a:pt x="249" y="481"/>
                  </a:lnTo>
                  <a:lnTo>
                    <a:pt x="234" y="478"/>
                  </a:lnTo>
                  <a:lnTo>
                    <a:pt x="218" y="476"/>
                  </a:lnTo>
                  <a:lnTo>
                    <a:pt x="205" y="472"/>
                  </a:lnTo>
                  <a:lnTo>
                    <a:pt x="192" y="468"/>
                  </a:lnTo>
                  <a:lnTo>
                    <a:pt x="180" y="464"/>
                  </a:lnTo>
                  <a:lnTo>
                    <a:pt x="171" y="458"/>
                  </a:lnTo>
                  <a:close/>
                  <a:moveTo>
                    <a:pt x="240" y="180"/>
                  </a:moveTo>
                  <a:lnTo>
                    <a:pt x="240" y="182"/>
                  </a:lnTo>
                  <a:lnTo>
                    <a:pt x="242" y="184"/>
                  </a:lnTo>
                  <a:lnTo>
                    <a:pt x="245" y="186"/>
                  </a:lnTo>
                  <a:lnTo>
                    <a:pt x="248" y="190"/>
                  </a:lnTo>
                  <a:lnTo>
                    <a:pt x="261" y="196"/>
                  </a:lnTo>
                  <a:lnTo>
                    <a:pt x="279" y="202"/>
                  </a:lnTo>
                  <a:lnTo>
                    <a:pt x="303" y="206"/>
                  </a:lnTo>
                  <a:lnTo>
                    <a:pt x="335" y="211"/>
                  </a:lnTo>
                  <a:lnTo>
                    <a:pt x="353" y="214"/>
                  </a:lnTo>
                  <a:lnTo>
                    <a:pt x="374" y="215"/>
                  </a:lnTo>
                  <a:lnTo>
                    <a:pt x="395" y="216"/>
                  </a:lnTo>
                  <a:lnTo>
                    <a:pt x="420" y="216"/>
                  </a:lnTo>
                  <a:lnTo>
                    <a:pt x="527" y="216"/>
                  </a:lnTo>
                  <a:lnTo>
                    <a:pt x="527" y="144"/>
                  </a:lnTo>
                  <a:lnTo>
                    <a:pt x="420" y="144"/>
                  </a:lnTo>
                  <a:lnTo>
                    <a:pt x="395" y="145"/>
                  </a:lnTo>
                  <a:lnTo>
                    <a:pt x="374" y="145"/>
                  </a:lnTo>
                  <a:lnTo>
                    <a:pt x="353" y="147"/>
                  </a:lnTo>
                  <a:lnTo>
                    <a:pt x="335" y="148"/>
                  </a:lnTo>
                  <a:lnTo>
                    <a:pt x="303" y="153"/>
                  </a:lnTo>
                  <a:lnTo>
                    <a:pt x="279" y="159"/>
                  </a:lnTo>
                  <a:lnTo>
                    <a:pt x="261" y="165"/>
                  </a:lnTo>
                  <a:lnTo>
                    <a:pt x="248" y="171"/>
                  </a:lnTo>
                  <a:lnTo>
                    <a:pt x="245" y="173"/>
                  </a:lnTo>
                  <a:lnTo>
                    <a:pt x="242" y="176"/>
                  </a:lnTo>
                  <a:lnTo>
                    <a:pt x="240" y="178"/>
                  </a:lnTo>
                  <a:lnTo>
                    <a:pt x="240" y="180"/>
                  </a:lnTo>
                  <a:close/>
                  <a:moveTo>
                    <a:pt x="213" y="222"/>
                  </a:moveTo>
                  <a:lnTo>
                    <a:pt x="207" y="228"/>
                  </a:lnTo>
                  <a:lnTo>
                    <a:pt x="201" y="234"/>
                  </a:lnTo>
                  <a:lnTo>
                    <a:pt x="198" y="239"/>
                  </a:lnTo>
                  <a:lnTo>
                    <a:pt x="196" y="243"/>
                  </a:lnTo>
                  <a:lnTo>
                    <a:pt x="194" y="248"/>
                  </a:lnTo>
                  <a:lnTo>
                    <a:pt x="192" y="254"/>
                  </a:lnTo>
                  <a:lnTo>
                    <a:pt x="191" y="262"/>
                  </a:lnTo>
                  <a:lnTo>
                    <a:pt x="192" y="271"/>
                  </a:lnTo>
                  <a:lnTo>
                    <a:pt x="195" y="278"/>
                  </a:lnTo>
                  <a:lnTo>
                    <a:pt x="199" y="285"/>
                  </a:lnTo>
                  <a:lnTo>
                    <a:pt x="207" y="291"/>
                  </a:lnTo>
                  <a:lnTo>
                    <a:pt x="215" y="297"/>
                  </a:lnTo>
                  <a:lnTo>
                    <a:pt x="224" y="301"/>
                  </a:lnTo>
                  <a:lnTo>
                    <a:pt x="236" y="305"/>
                  </a:lnTo>
                  <a:lnTo>
                    <a:pt x="251" y="307"/>
                  </a:lnTo>
                  <a:lnTo>
                    <a:pt x="266" y="310"/>
                  </a:lnTo>
                  <a:lnTo>
                    <a:pt x="283" y="311"/>
                  </a:lnTo>
                  <a:lnTo>
                    <a:pt x="300" y="312"/>
                  </a:lnTo>
                  <a:lnTo>
                    <a:pt x="527" y="312"/>
                  </a:lnTo>
                  <a:lnTo>
                    <a:pt x="527" y="263"/>
                  </a:lnTo>
                  <a:lnTo>
                    <a:pt x="420" y="263"/>
                  </a:lnTo>
                  <a:lnTo>
                    <a:pt x="391" y="263"/>
                  </a:lnTo>
                  <a:lnTo>
                    <a:pt x="361" y="262"/>
                  </a:lnTo>
                  <a:lnTo>
                    <a:pt x="331" y="260"/>
                  </a:lnTo>
                  <a:lnTo>
                    <a:pt x="302" y="255"/>
                  </a:lnTo>
                  <a:lnTo>
                    <a:pt x="275" y="250"/>
                  </a:lnTo>
                  <a:lnTo>
                    <a:pt x="251" y="243"/>
                  </a:lnTo>
                  <a:lnTo>
                    <a:pt x="240" y="239"/>
                  </a:lnTo>
                  <a:lnTo>
                    <a:pt x="230" y="234"/>
                  </a:lnTo>
                  <a:lnTo>
                    <a:pt x="221" y="228"/>
                  </a:lnTo>
                  <a:lnTo>
                    <a:pt x="213" y="222"/>
                  </a:lnTo>
                  <a:close/>
                  <a:moveTo>
                    <a:pt x="176" y="328"/>
                  </a:moveTo>
                  <a:lnTo>
                    <a:pt x="173" y="335"/>
                  </a:lnTo>
                  <a:lnTo>
                    <a:pt x="170" y="343"/>
                  </a:lnTo>
                  <a:lnTo>
                    <a:pt x="169" y="354"/>
                  </a:lnTo>
                  <a:lnTo>
                    <a:pt x="167" y="364"/>
                  </a:lnTo>
                  <a:lnTo>
                    <a:pt x="167" y="374"/>
                  </a:lnTo>
                  <a:lnTo>
                    <a:pt x="170" y="386"/>
                  </a:lnTo>
                  <a:lnTo>
                    <a:pt x="171" y="392"/>
                  </a:lnTo>
                  <a:lnTo>
                    <a:pt x="173" y="396"/>
                  </a:lnTo>
                  <a:lnTo>
                    <a:pt x="177" y="402"/>
                  </a:lnTo>
                  <a:lnTo>
                    <a:pt x="182" y="407"/>
                  </a:lnTo>
                  <a:lnTo>
                    <a:pt x="189" y="413"/>
                  </a:lnTo>
                  <a:lnTo>
                    <a:pt x="196" y="417"/>
                  </a:lnTo>
                  <a:lnTo>
                    <a:pt x="205" y="421"/>
                  </a:lnTo>
                  <a:lnTo>
                    <a:pt x="216" y="425"/>
                  </a:lnTo>
                  <a:lnTo>
                    <a:pt x="230" y="427"/>
                  </a:lnTo>
                  <a:lnTo>
                    <a:pt x="246" y="430"/>
                  </a:lnTo>
                  <a:lnTo>
                    <a:pt x="264" y="431"/>
                  </a:lnTo>
                  <a:lnTo>
                    <a:pt x="284" y="432"/>
                  </a:lnTo>
                  <a:lnTo>
                    <a:pt x="318" y="431"/>
                  </a:lnTo>
                  <a:lnTo>
                    <a:pt x="353" y="428"/>
                  </a:lnTo>
                  <a:lnTo>
                    <a:pt x="387" y="425"/>
                  </a:lnTo>
                  <a:lnTo>
                    <a:pt x="420" y="420"/>
                  </a:lnTo>
                  <a:lnTo>
                    <a:pt x="451" y="414"/>
                  </a:lnTo>
                  <a:lnTo>
                    <a:pt x="480" y="408"/>
                  </a:lnTo>
                  <a:lnTo>
                    <a:pt x="506" y="402"/>
                  </a:lnTo>
                  <a:lnTo>
                    <a:pt x="527" y="398"/>
                  </a:lnTo>
                  <a:lnTo>
                    <a:pt x="527" y="360"/>
                  </a:lnTo>
                  <a:lnTo>
                    <a:pt x="300" y="360"/>
                  </a:lnTo>
                  <a:lnTo>
                    <a:pt x="280" y="360"/>
                  </a:lnTo>
                  <a:lnTo>
                    <a:pt x="261" y="358"/>
                  </a:lnTo>
                  <a:lnTo>
                    <a:pt x="243" y="355"/>
                  </a:lnTo>
                  <a:lnTo>
                    <a:pt x="227" y="351"/>
                  </a:lnTo>
                  <a:lnTo>
                    <a:pt x="213" y="348"/>
                  </a:lnTo>
                  <a:lnTo>
                    <a:pt x="198" y="342"/>
                  </a:lnTo>
                  <a:lnTo>
                    <a:pt x="186" y="336"/>
                  </a:lnTo>
                  <a:lnTo>
                    <a:pt x="176" y="328"/>
                  </a:lnTo>
                  <a:close/>
                  <a:moveTo>
                    <a:pt x="216" y="688"/>
                  </a:moveTo>
                  <a:lnTo>
                    <a:pt x="216" y="698"/>
                  </a:lnTo>
                  <a:lnTo>
                    <a:pt x="217" y="707"/>
                  </a:lnTo>
                  <a:lnTo>
                    <a:pt x="218" y="713"/>
                  </a:lnTo>
                  <a:lnTo>
                    <a:pt x="221" y="719"/>
                  </a:lnTo>
                  <a:lnTo>
                    <a:pt x="223" y="726"/>
                  </a:lnTo>
                  <a:lnTo>
                    <a:pt x="228" y="731"/>
                  </a:lnTo>
                  <a:lnTo>
                    <a:pt x="233" y="737"/>
                  </a:lnTo>
                  <a:lnTo>
                    <a:pt x="240" y="741"/>
                  </a:lnTo>
                  <a:lnTo>
                    <a:pt x="248" y="743"/>
                  </a:lnTo>
                  <a:lnTo>
                    <a:pt x="259" y="744"/>
                  </a:lnTo>
                  <a:lnTo>
                    <a:pt x="266" y="743"/>
                  </a:lnTo>
                  <a:lnTo>
                    <a:pt x="272" y="742"/>
                  </a:lnTo>
                  <a:lnTo>
                    <a:pt x="277" y="740"/>
                  </a:lnTo>
                  <a:lnTo>
                    <a:pt x="281" y="736"/>
                  </a:lnTo>
                  <a:lnTo>
                    <a:pt x="291" y="725"/>
                  </a:lnTo>
                  <a:lnTo>
                    <a:pt x="302" y="707"/>
                  </a:lnTo>
                  <a:lnTo>
                    <a:pt x="305" y="700"/>
                  </a:lnTo>
                  <a:lnTo>
                    <a:pt x="308" y="696"/>
                  </a:lnTo>
                  <a:lnTo>
                    <a:pt x="310" y="692"/>
                  </a:lnTo>
                  <a:lnTo>
                    <a:pt x="300" y="694"/>
                  </a:lnTo>
                  <a:lnTo>
                    <a:pt x="290" y="696"/>
                  </a:lnTo>
                  <a:lnTo>
                    <a:pt x="278" y="698"/>
                  </a:lnTo>
                  <a:lnTo>
                    <a:pt x="266" y="698"/>
                  </a:lnTo>
                  <a:lnTo>
                    <a:pt x="252" y="697"/>
                  </a:lnTo>
                  <a:lnTo>
                    <a:pt x="239" y="694"/>
                  </a:lnTo>
                  <a:lnTo>
                    <a:pt x="227" y="692"/>
                  </a:lnTo>
                  <a:lnTo>
                    <a:pt x="216" y="688"/>
                  </a:lnTo>
                  <a:close/>
                  <a:moveTo>
                    <a:pt x="192" y="586"/>
                  </a:moveTo>
                  <a:lnTo>
                    <a:pt x="192" y="594"/>
                  </a:lnTo>
                  <a:lnTo>
                    <a:pt x="194" y="603"/>
                  </a:lnTo>
                  <a:lnTo>
                    <a:pt x="195" y="609"/>
                  </a:lnTo>
                  <a:lnTo>
                    <a:pt x="198" y="617"/>
                  </a:lnTo>
                  <a:lnTo>
                    <a:pt x="204" y="624"/>
                  </a:lnTo>
                  <a:lnTo>
                    <a:pt x="211" y="632"/>
                  </a:lnTo>
                  <a:lnTo>
                    <a:pt x="221" y="637"/>
                  </a:lnTo>
                  <a:lnTo>
                    <a:pt x="233" y="643"/>
                  </a:lnTo>
                  <a:lnTo>
                    <a:pt x="240" y="646"/>
                  </a:lnTo>
                  <a:lnTo>
                    <a:pt x="248" y="647"/>
                  </a:lnTo>
                  <a:lnTo>
                    <a:pt x="256" y="648"/>
                  </a:lnTo>
                  <a:lnTo>
                    <a:pt x="266" y="648"/>
                  </a:lnTo>
                  <a:lnTo>
                    <a:pt x="285" y="647"/>
                  </a:lnTo>
                  <a:lnTo>
                    <a:pt x="303" y="645"/>
                  </a:lnTo>
                  <a:lnTo>
                    <a:pt x="317" y="642"/>
                  </a:lnTo>
                  <a:lnTo>
                    <a:pt x="330" y="637"/>
                  </a:lnTo>
                  <a:lnTo>
                    <a:pt x="342" y="632"/>
                  </a:lnTo>
                  <a:lnTo>
                    <a:pt x="353" y="624"/>
                  </a:lnTo>
                  <a:lnTo>
                    <a:pt x="362" y="616"/>
                  </a:lnTo>
                  <a:lnTo>
                    <a:pt x="372" y="607"/>
                  </a:lnTo>
                  <a:lnTo>
                    <a:pt x="381" y="596"/>
                  </a:lnTo>
                  <a:lnTo>
                    <a:pt x="392" y="586"/>
                  </a:lnTo>
                  <a:lnTo>
                    <a:pt x="366" y="592"/>
                  </a:lnTo>
                  <a:lnTo>
                    <a:pt x="338" y="597"/>
                  </a:lnTo>
                  <a:lnTo>
                    <a:pt x="311" y="601"/>
                  </a:lnTo>
                  <a:lnTo>
                    <a:pt x="283" y="602"/>
                  </a:lnTo>
                  <a:lnTo>
                    <a:pt x="270" y="602"/>
                  </a:lnTo>
                  <a:lnTo>
                    <a:pt x="256" y="601"/>
                  </a:lnTo>
                  <a:lnTo>
                    <a:pt x="245" y="599"/>
                  </a:lnTo>
                  <a:lnTo>
                    <a:pt x="233" y="597"/>
                  </a:lnTo>
                  <a:lnTo>
                    <a:pt x="211" y="592"/>
                  </a:lnTo>
                  <a:lnTo>
                    <a:pt x="192" y="586"/>
                  </a:lnTo>
                  <a:close/>
                  <a:moveTo>
                    <a:pt x="868" y="482"/>
                  </a:moveTo>
                  <a:lnTo>
                    <a:pt x="834" y="482"/>
                  </a:lnTo>
                  <a:lnTo>
                    <a:pt x="799" y="478"/>
                  </a:lnTo>
                  <a:lnTo>
                    <a:pt x="766" y="475"/>
                  </a:lnTo>
                  <a:lnTo>
                    <a:pt x="733" y="470"/>
                  </a:lnTo>
                  <a:lnTo>
                    <a:pt x="702" y="464"/>
                  </a:lnTo>
                  <a:lnTo>
                    <a:pt x="673" y="458"/>
                  </a:lnTo>
                  <a:lnTo>
                    <a:pt x="647" y="452"/>
                  </a:lnTo>
                  <a:lnTo>
                    <a:pt x="623" y="447"/>
                  </a:lnTo>
                  <a:lnTo>
                    <a:pt x="623" y="487"/>
                  </a:lnTo>
                  <a:lnTo>
                    <a:pt x="645" y="496"/>
                  </a:lnTo>
                  <a:lnTo>
                    <a:pt x="671" y="507"/>
                  </a:lnTo>
                  <a:lnTo>
                    <a:pt x="699" y="519"/>
                  </a:lnTo>
                  <a:lnTo>
                    <a:pt x="730" y="528"/>
                  </a:lnTo>
                  <a:lnTo>
                    <a:pt x="764" y="538"/>
                  </a:lnTo>
                  <a:lnTo>
                    <a:pt x="798" y="545"/>
                  </a:lnTo>
                  <a:lnTo>
                    <a:pt x="816" y="548"/>
                  </a:lnTo>
                  <a:lnTo>
                    <a:pt x="834" y="550"/>
                  </a:lnTo>
                  <a:lnTo>
                    <a:pt x="850" y="552"/>
                  </a:lnTo>
                  <a:lnTo>
                    <a:pt x="868" y="552"/>
                  </a:lnTo>
                  <a:lnTo>
                    <a:pt x="887" y="552"/>
                  </a:lnTo>
                  <a:lnTo>
                    <a:pt x="905" y="550"/>
                  </a:lnTo>
                  <a:lnTo>
                    <a:pt x="919" y="548"/>
                  </a:lnTo>
                  <a:lnTo>
                    <a:pt x="932" y="545"/>
                  </a:lnTo>
                  <a:lnTo>
                    <a:pt x="943" y="541"/>
                  </a:lnTo>
                  <a:lnTo>
                    <a:pt x="952" y="538"/>
                  </a:lnTo>
                  <a:lnTo>
                    <a:pt x="959" y="533"/>
                  </a:lnTo>
                  <a:lnTo>
                    <a:pt x="965" y="528"/>
                  </a:lnTo>
                  <a:lnTo>
                    <a:pt x="971" y="523"/>
                  </a:lnTo>
                  <a:lnTo>
                    <a:pt x="975" y="519"/>
                  </a:lnTo>
                  <a:lnTo>
                    <a:pt x="977" y="513"/>
                  </a:lnTo>
                  <a:lnTo>
                    <a:pt x="980" y="508"/>
                  </a:lnTo>
                  <a:lnTo>
                    <a:pt x="982" y="497"/>
                  </a:lnTo>
                  <a:lnTo>
                    <a:pt x="983" y="488"/>
                  </a:lnTo>
                  <a:lnTo>
                    <a:pt x="983" y="472"/>
                  </a:lnTo>
                  <a:lnTo>
                    <a:pt x="981" y="458"/>
                  </a:lnTo>
                  <a:lnTo>
                    <a:pt x="970" y="464"/>
                  </a:lnTo>
                  <a:lnTo>
                    <a:pt x="958" y="468"/>
                  </a:lnTo>
                  <a:lnTo>
                    <a:pt x="946" y="472"/>
                  </a:lnTo>
                  <a:lnTo>
                    <a:pt x="932" y="476"/>
                  </a:lnTo>
                  <a:lnTo>
                    <a:pt x="918" y="478"/>
                  </a:lnTo>
                  <a:lnTo>
                    <a:pt x="902" y="481"/>
                  </a:lnTo>
                  <a:lnTo>
                    <a:pt x="886" y="482"/>
                  </a:lnTo>
                  <a:lnTo>
                    <a:pt x="868" y="482"/>
                  </a:lnTo>
                  <a:close/>
                  <a:moveTo>
                    <a:pt x="912" y="180"/>
                  </a:moveTo>
                  <a:lnTo>
                    <a:pt x="911" y="178"/>
                  </a:lnTo>
                  <a:lnTo>
                    <a:pt x="910" y="176"/>
                  </a:lnTo>
                  <a:lnTo>
                    <a:pt x="906" y="173"/>
                  </a:lnTo>
                  <a:lnTo>
                    <a:pt x="902" y="171"/>
                  </a:lnTo>
                  <a:lnTo>
                    <a:pt x="891" y="165"/>
                  </a:lnTo>
                  <a:lnTo>
                    <a:pt x="873" y="159"/>
                  </a:lnTo>
                  <a:lnTo>
                    <a:pt x="848" y="153"/>
                  </a:lnTo>
                  <a:lnTo>
                    <a:pt x="817" y="148"/>
                  </a:lnTo>
                  <a:lnTo>
                    <a:pt x="798" y="147"/>
                  </a:lnTo>
                  <a:lnTo>
                    <a:pt x="778" y="145"/>
                  </a:lnTo>
                  <a:lnTo>
                    <a:pt x="755" y="145"/>
                  </a:lnTo>
                  <a:lnTo>
                    <a:pt x="730" y="144"/>
                  </a:lnTo>
                  <a:lnTo>
                    <a:pt x="623" y="144"/>
                  </a:lnTo>
                  <a:lnTo>
                    <a:pt x="623" y="216"/>
                  </a:lnTo>
                  <a:lnTo>
                    <a:pt x="730" y="216"/>
                  </a:lnTo>
                  <a:lnTo>
                    <a:pt x="755" y="216"/>
                  </a:lnTo>
                  <a:lnTo>
                    <a:pt x="778" y="215"/>
                  </a:lnTo>
                  <a:lnTo>
                    <a:pt x="798" y="214"/>
                  </a:lnTo>
                  <a:lnTo>
                    <a:pt x="817" y="211"/>
                  </a:lnTo>
                  <a:lnTo>
                    <a:pt x="848" y="206"/>
                  </a:lnTo>
                  <a:lnTo>
                    <a:pt x="873" y="202"/>
                  </a:lnTo>
                  <a:lnTo>
                    <a:pt x="891" y="196"/>
                  </a:lnTo>
                  <a:lnTo>
                    <a:pt x="902" y="190"/>
                  </a:lnTo>
                  <a:lnTo>
                    <a:pt x="906" y="186"/>
                  </a:lnTo>
                  <a:lnTo>
                    <a:pt x="910" y="184"/>
                  </a:lnTo>
                  <a:lnTo>
                    <a:pt x="911" y="182"/>
                  </a:lnTo>
                  <a:lnTo>
                    <a:pt x="912" y="180"/>
                  </a:lnTo>
                  <a:close/>
                  <a:moveTo>
                    <a:pt x="0" y="0"/>
                  </a:moveTo>
                  <a:lnTo>
                    <a:pt x="0" y="960"/>
                  </a:lnTo>
                  <a:lnTo>
                    <a:pt x="1152" y="960"/>
                  </a:lnTo>
                  <a:lnTo>
                    <a:pt x="1152" y="0"/>
                  </a:lnTo>
                  <a:lnTo>
                    <a:pt x="0" y="0"/>
                  </a:lnTo>
                  <a:close/>
                  <a:moveTo>
                    <a:pt x="1034" y="493"/>
                  </a:moveTo>
                  <a:lnTo>
                    <a:pt x="1033" y="502"/>
                  </a:lnTo>
                  <a:lnTo>
                    <a:pt x="1031" y="512"/>
                  </a:lnTo>
                  <a:lnTo>
                    <a:pt x="1027" y="520"/>
                  </a:lnTo>
                  <a:lnTo>
                    <a:pt x="1025" y="528"/>
                  </a:lnTo>
                  <a:lnTo>
                    <a:pt x="1020" y="537"/>
                  </a:lnTo>
                  <a:lnTo>
                    <a:pt x="1015" y="544"/>
                  </a:lnTo>
                  <a:lnTo>
                    <a:pt x="1011" y="551"/>
                  </a:lnTo>
                  <a:lnTo>
                    <a:pt x="1005" y="557"/>
                  </a:lnTo>
                  <a:lnTo>
                    <a:pt x="1007" y="566"/>
                  </a:lnTo>
                  <a:lnTo>
                    <a:pt x="1008" y="578"/>
                  </a:lnTo>
                  <a:lnTo>
                    <a:pt x="1009" y="594"/>
                  </a:lnTo>
                  <a:lnTo>
                    <a:pt x="1008" y="610"/>
                  </a:lnTo>
                  <a:lnTo>
                    <a:pt x="1006" y="616"/>
                  </a:lnTo>
                  <a:lnTo>
                    <a:pt x="1005" y="622"/>
                  </a:lnTo>
                  <a:lnTo>
                    <a:pt x="1002" y="629"/>
                  </a:lnTo>
                  <a:lnTo>
                    <a:pt x="999" y="635"/>
                  </a:lnTo>
                  <a:lnTo>
                    <a:pt x="990" y="647"/>
                  </a:lnTo>
                  <a:lnTo>
                    <a:pt x="981" y="659"/>
                  </a:lnTo>
                  <a:lnTo>
                    <a:pt x="983" y="669"/>
                  </a:lnTo>
                  <a:lnTo>
                    <a:pt x="983" y="684"/>
                  </a:lnTo>
                  <a:lnTo>
                    <a:pt x="983" y="699"/>
                  </a:lnTo>
                  <a:lnTo>
                    <a:pt x="982" y="715"/>
                  </a:lnTo>
                  <a:lnTo>
                    <a:pt x="980" y="723"/>
                  </a:lnTo>
                  <a:lnTo>
                    <a:pt x="977" y="731"/>
                  </a:lnTo>
                  <a:lnTo>
                    <a:pt x="975" y="740"/>
                  </a:lnTo>
                  <a:lnTo>
                    <a:pt x="971" y="747"/>
                  </a:lnTo>
                  <a:lnTo>
                    <a:pt x="967" y="754"/>
                  </a:lnTo>
                  <a:lnTo>
                    <a:pt x="963" y="760"/>
                  </a:lnTo>
                  <a:lnTo>
                    <a:pt x="957" y="766"/>
                  </a:lnTo>
                  <a:lnTo>
                    <a:pt x="952" y="772"/>
                  </a:lnTo>
                  <a:lnTo>
                    <a:pt x="946" y="776"/>
                  </a:lnTo>
                  <a:lnTo>
                    <a:pt x="939" y="780"/>
                  </a:lnTo>
                  <a:lnTo>
                    <a:pt x="932" y="783"/>
                  </a:lnTo>
                  <a:lnTo>
                    <a:pt x="925" y="787"/>
                  </a:lnTo>
                  <a:lnTo>
                    <a:pt x="918" y="789"/>
                  </a:lnTo>
                  <a:lnTo>
                    <a:pt x="910" y="791"/>
                  </a:lnTo>
                  <a:lnTo>
                    <a:pt x="901" y="792"/>
                  </a:lnTo>
                  <a:lnTo>
                    <a:pt x="893" y="792"/>
                  </a:lnTo>
                  <a:lnTo>
                    <a:pt x="883" y="792"/>
                  </a:lnTo>
                  <a:lnTo>
                    <a:pt x="875" y="791"/>
                  </a:lnTo>
                  <a:lnTo>
                    <a:pt x="868" y="788"/>
                  </a:lnTo>
                  <a:lnTo>
                    <a:pt x="861" y="786"/>
                  </a:lnTo>
                  <a:lnTo>
                    <a:pt x="854" y="783"/>
                  </a:lnTo>
                  <a:lnTo>
                    <a:pt x="848" y="780"/>
                  </a:lnTo>
                  <a:lnTo>
                    <a:pt x="843" y="776"/>
                  </a:lnTo>
                  <a:lnTo>
                    <a:pt x="838" y="773"/>
                  </a:lnTo>
                  <a:lnTo>
                    <a:pt x="829" y="763"/>
                  </a:lnTo>
                  <a:lnTo>
                    <a:pt x="822" y="753"/>
                  </a:lnTo>
                  <a:lnTo>
                    <a:pt x="815" y="742"/>
                  </a:lnTo>
                  <a:lnTo>
                    <a:pt x="809" y="731"/>
                  </a:lnTo>
                  <a:lnTo>
                    <a:pt x="804" y="724"/>
                  </a:lnTo>
                  <a:lnTo>
                    <a:pt x="793" y="705"/>
                  </a:lnTo>
                  <a:lnTo>
                    <a:pt x="783" y="688"/>
                  </a:lnTo>
                  <a:lnTo>
                    <a:pt x="767" y="668"/>
                  </a:lnTo>
                  <a:lnTo>
                    <a:pt x="745" y="639"/>
                  </a:lnTo>
                  <a:lnTo>
                    <a:pt x="715" y="610"/>
                  </a:lnTo>
                  <a:lnTo>
                    <a:pt x="686" y="584"/>
                  </a:lnTo>
                  <a:lnTo>
                    <a:pt x="661" y="563"/>
                  </a:lnTo>
                  <a:lnTo>
                    <a:pt x="645" y="548"/>
                  </a:lnTo>
                  <a:lnTo>
                    <a:pt x="634" y="545"/>
                  </a:lnTo>
                  <a:lnTo>
                    <a:pt x="623" y="540"/>
                  </a:lnTo>
                  <a:lnTo>
                    <a:pt x="623" y="624"/>
                  </a:lnTo>
                  <a:lnTo>
                    <a:pt x="653" y="624"/>
                  </a:lnTo>
                  <a:lnTo>
                    <a:pt x="657" y="624"/>
                  </a:lnTo>
                  <a:lnTo>
                    <a:pt x="660" y="626"/>
                  </a:lnTo>
                  <a:lnTo>
                    <a:pt x="664" y="627"/>
                  </a:lnTo>
                  <a:lnTo>
                    <a:pt x="666" y="629"/>
                  </a:lnTo>
                  <a:lnTo>
                    <a:pt x="669" y="632"/>
                  </a:lnTo>
                  <a:lnTo>
                    <a:pt x="670" y="635"/>
                  </a:lnTo>
                  <a:lnTo>
                    <a:pt x="671" y="639"/>
                  </a:lnTo>
                  <a:lnTo>
                    <a:pt x="672" y="642"/>
                  </a:lnTo>
                  <a:lnTo>
                    <a:pt x="672" y="654"/>
                  </a:lnTo>
                  <a:lnTo>
                    <a:pt x="671" y="658"/>
                  </a:lnTo>
                  <a:lnTo>
                    <a:pt x="670" y="661"/>
                  </a:lnTo>
                  <a:lnTo>
                    <a:pt x="669" y="664"/>
                  </a:lnTo>
                  <a:lnTo>
                    <a:pt x="666" y="667"/>
                  </a:lnTo>
                  <a:lnTo>
                    <a:pt x="664" y="668"/>
                  </a:lnTo>
                  <a:lnTo>
                    <a:pt x="660" y="671"/>
                  </a:lnTo>
                  <a:lnTo>
                    <a:pt x="657" y="672"/>
                  </a:lnTo>
                  <a:lnTo>
                    <a:pt x="653" y="672"/>
                  </a:lnTo>
                  <a:lnTo>
                    <a:pt x="623" y="672"/>
                  </a:lnTo>
                  <a:lnTo>
                    <a:pt x="623" y="719"/>
                  </a:lnTo>
                  <a:lnTo>
                    <a:pt x="653" y="719"/>
                  </a:lnTo>
                  <a:lnTo>
                    <a:pt x="657" y="721"/>
                  </a:lnTo>
                  <a:lnTo>
                    <a:pt x="660" y="722"/>
                  </a:lnTo>
                  <a:lnTo>
                    <a:pt x="664" y="723"/>
                  </a:lnTo>
                  <a:lnTo>
                    <a:pt x="666" y="725"/>
                  </a:lnTo>
                  <a:lnTo>
                    <a:pt x="669" y="728"/>
                  </a:lnTo>
                  <a:lnTo>
                    <a:pt x="670" y="731"/>
                  </a:lnTo>
                  <a:lnTo>
                    <a:pt x="671" y="735"/>
                  </a:lnTo>
                  <a:lnTo>
                    <a:pt x="672" y="738"/>
                  </a:lnTo>
                  <a:lnTo>
                    <a:pt x="672" y="750"/>
                  </a:lnTo>
                  <a:lnTo>
                    <a:pt x="671" y="754"/>
                  </a:lnTo>
                  <a:lnTo>
                    <a:pt x="670" y="757"/>
                  </a:lnTo>
                  <a:lnTo>
                    <a:pt x="669" y="760"/>
                  </a:lnTo>
                  <a:lnTo>
                    <a:pt x="666" y="762"/>
                  </a:lnTo>
                  <a:lnTo>
                    <a:pt x="664" y="764"/>
                  </a:lnTo>
                  <a:lnTo>
                    <a:pt x="660" y="767"/>
                  </a:lnTo>
                  <a:lnTo>
                    <a:pt x="657" y="768"/>
                  </a:lnTo>
                  <a:lnTo>
                    <a:pt x="653" y="768"/>
                  </a:lnTo>
                  <a:lnTo>
                    <a:pt x="623" y="768"/>
                  </a:lnTo>
                  <a:lnTo>
                    <a:pt x="623" y="816"/>
                  </a:lnTo>
                  <a:lnTo>
                    <a:pt x="653" y="816"/>
                  </a:lnTo>
                  <a:lnTo>
                    <a:pt x="657" y="817"/>
                  </a:lnTo>
                  <a:lnTo>
                    <a:pt x="660" y="817"/>
                  </a:lnTo>
                  <a:lnTo>
                    <a:pt x="664" y="819"/>
                  </a:lnTo>
                  <a:lnTo>
                    <a:pt x="666" y="821"/>
                  </a:lnTo>
                  <a:lnTo>
                    <a:pt x="669" y="824"/>
                  </a:lnTo>
                  <a:lnTo>
                    <a:pt x="670" y="827"/>
                  </a:lnTo>
                  <a:lnTo>
                    <a:pt x="671" y="830"/>
                  </a:lnTo>
                  <a:lnTo>
                    <a:pt x="672" y="833"/>
                  </a:lnTo>
                  <a:lnTo>
                    <a:pt x="672" y="846"/>
                  </a:lnTo>
                  <a:lnTo>
                    <a:pt x="671" y="850"/>
                  </a:lnTo>
                  <a:lnTo>
                    <a:pt x="670" y="852"/>
                  </a:lnTo>
                  <a:lnTo>
                    <a:pt x="669" y="856"/>
                  </a:lnTo>
                  <a:lnTo>
                    <a:pt x="666" y="858"/>
                  </a:lnTo>
                  <a:lnTo>
                    <a:pt x="664" y="861"/>
                  </a:lnTo>
                  <a:lnTo>
                    <a:pt x="660" y="863"/>
                  </a:lnTo>
                  <a:lnTo>
                    <a:pt x="657" y="863"/>
                  </a:lnTo>
                  <a:lnTo>
                    <a:pt x="653" y="864"/>
                  </a:lnTo>
                  <a:lnTo>
                    <a:pt x="623" y="864"/>
                  </a:lnTo>
                  <a:lnTo>
                    <a:pt x="623" y="912"/>
                  </a:lnTo>
                  <a:lnTo>
                    <a:pt x="527" y="912"/>
                  </a:lnTo>
                  <a:lnTo>
                    <a:pt x="527" y="864"/>
                  </a:lnTo>
                  <a:lnTo>
                    <a:pt x="498" y="864"/>
                  </a:lnTo>
                  <a:lnTo>
                    <a:pt x="494" y="863"/>
                  </a:lnTo>
                  <a:lnTo>
                    <a:pt x="490" y="863"/>
                  </a:lnTo>
                  <a:lnTo>
                    <a:pt x="488" y="861"/>
                  </a:lnTo>
                  <a:lnTo>
                    <a:pt x="484" y="858"/>
                  </a:lnTo>
                  <a:lnTo>
                    <a:pt x="482" y="856"/>
                  </a:lnTo>
                  <a:lnTo>
                    <a:pt x="481" y="852"/>
                  </a:lnTo>
                  <a:lnTo>
                    <a:pt x="480" y="850"/>
                  </a:lnTo>
                  <a:lnTo>
                    <a:pt x="480" y="846"/>
                  </a:lnTo>
                  <a:lnTo>
                    <a:pt x="480" y="833"/>
                  </a:lnTo>
                  <a:lnTo>
                    <a:pt x="480" y="830"/>
                  </a:lnTo>
                  <a:lnTo>
                    <a:pt x="481" y="827"/>
                  </a:lnTo>
                  <a:lnTo>
                    <a:pt x="482" y="824"/>
                  </a:lnTo>
                  <a:lnTo>
                    <a:pt x="484" y="821"/>
                  </a:lnTo>
                  <a:lnTo>
                    <a:pt x="488" y="819"/>
                  </a:lnTo>
                  <a:lnTo>
                    <a:pt x="490" y="817"/>
                  </a:lnTo>
                  <a:lnTo>
                    <a:pt x="494" y="817"/>
                  </a:lnTo>
                  <a:lnTo>
                    <a:pt x="498" y="816"/>
                  </a:lnTo>
                  <a:lnTo>
                    <a:pt x="527" y="816"/>
                  </a:lnTo>
                  <a:lnTo>
                    <a:pt x="527" y="768"/>
                  </a:lnTo>
                  <a:lnTo>
                    <a:pt x="498" y="768"/>
                  </a:lnTo>
                  <a:lnTo>
                    <a:pt x="494" y="768"/>
                  </a:lnTo>
                  <a:lnTo>
                    <a:pt x="490" y="767"/>
                  </a:lnTo>
                  <a:lnTo>
                    <a:pt x="488" y="764"/>
                  </a:lnTo>
                  <a:lnTo>
                    <a:pt x="484" y="762"/>
                  </a:lnTo>
                  <a:lnTo>
                    <a:pt x="482" y="760"/>
                  </a:lnTo>
                  <a:lnTo>
                    <a:pt x="481" y="757"/>
                  </a:lnTo>
                  <a:lnTo>
                    <a:pt x="480" y="754"/>
                  </a:lnTo>
                  <a:lnTo>
                    <a:pt x="480" y="750"/>
                  </a:lnTo>
                  <a:lnTo>
                    <a:pt x="480" y="738"/>
                  </a:lnTo>
                  <a:lnTo>
                    <a:pt x="480" y="735"/>
                  </a:lnTo>
                  <a:lnTo>
                    <a:pt x="481" y="731"/>
                  </a:lnTo>
                  <a:lnTo>
                    <a:pt x="482" y="728"/>
                  </a:lnTo>
                  <a:lnTo>
                    <a:pt x="484" y="725"/>
                  </a:lnTo>
                  <a:lnTo>
                    <a:pt x="488" y="723"/>
                  </a:lnTo>
                  <a:lnTo>
                    <a:pt x="490" y="722"/>
                  </a:lnTo>
                  <a:lnTo>
                    <a:pt x="494" y="721"/>
                  </a:lnTo>
                  <a:lnTo>
                    <a:pt x="498" y="719"/>
                  </a:lnTo>
                  <a:lnTo>
                    <a:pt x="527" y="719"/>
                  </a:lnTo>
                  <a:lnTo>
                    <a:pt x="527" y="672"/>
                  </a:lnTo>
                  <a:lnTo>
                    <a:pt x="498" y="672"/>
                  </a:lnTo>
                  <a:lnTo>
                    <a:pt x="494" y="672"/>
                  </a:lnTo>
                  <a:lnTo>
                    <a:pt x="490" y="671"/>
                  </a:lnTo>
                  <a:lnTo>
                    <a:pt x="488" y="668"/>
                  </a:lnTo>
                  <a:lnTo>
                    <a:pt x="484" y="667"/>
                  </a:lnTo>
                  <a:lnTo>
                    <a:pt x="482" y="664"/>
                  </a:lnTo>
                  <a:lnTo>
                    <a:pt x="481" y="661"/>
                  </a:lnTo>
                  <a:lnTo>
                    <a:pt x="480" y="658"/>
                  </a:lnTo>
                  <a:lnTo>
                    <a:pt x="480" y="654"/>
                  </a:lnTo>
                  <a:lnTo>
                    <a:pt x="480" y="642"/>
                  </a:lnTo>
                  <a:lnTo>
                    <a:pt x="480" y="639"/>
                  </a:lnTo>
                  <a:lnTo>
                    <a:pt x="481" y="635"/>
                  </a:lnTo>
                  <a:lnTo>
                    <a:pt x="482" y="632"/>
                  </a:lnTo>
                  <a:lnTo>
                    <a:pt x="484" y="629"/>
                  </a:lnTo>
                  <a:lnTo>
                    <a:pt x="488" y="627"/>
                  </a:lnTo>
                  <a:lnTo>
                    <a:pt x="490" y="626"/>
                  </a:lnTo>
                  <a:lnTo>
                    <a:pt x="494" y="624"/>
                  </a:lnTo>
                  <a:lnTo>
                    <a:pt x="498" y="624"/>
                  </a:lnTo>
                  <a:lnTo>
                    <a:pt x="527" y="624"/>
                  </a:lnTo>
                  <a:lnTo>
                    <a:pt x="527" y="540"/>
                  </a:lnTo>
                  <a:lnTo>
                    <a:pt x="518" y="545"/>
                  </a:lnTo>
                  <a:lnTo>
                    <a:pt x="506" y="548"/>
                  </a:lnTo>
                  <a:lnTo>
                    <a:pt x="490" y="563"/>
                  </a:lnTo>
                  <a:lnTo>
                    <a:pt x="465" y="584"/>
                  </a:lnTo>
                  <a:lnTo>
                    <a:pt x="436" y="610"/>
                  </a:lnTo>
                  <a:lnTo>
                    <a:pt x="407" y="639"/>
                  </a:lnTo>
                  <a:lnTo>
                    <a:pt x="384" y="668"/>
                  </a:lnTo>
                  <a:lnTo>
                    <a:pt x="369" y="688"/>
                  </a:lnTo>
                  <a:lnTo>
                    <a:pt x="359" y="705"/>
                  </a:lnTo>
                  <a:lnTo>
                    <a:pt x="348" y="724"/>
                  </a:lnTo>
                  <a:lnTo>
                    <a:pt x="343" y="731"/>
                  </a:lnTo>
                  <a:lnTo>
                    <a:pt x="337" y="742"/>
                  </a:lnTo>
                  <a:lnTo>
                    <a:pt x="330" y="753"/>
                  </a:lnTo>
                  <a:lnTo>
                    <a:pt x="322" y="763"/>
                  </a:lnTo>
                  <a:lnTo>
                    <a:pt x="313" y="773"/>
                  </a:lnTo>
                  <a:lnTo>
                    <a:pt x="309" y="776"/>
                  </a:lnTo>
                  <a:lnTo>
                    <a:pt x="303" y="780"/>
                  </a:lnTo>
                  <a:lnTo>
                    <a:pt x="297" y="783"/>
                  </a:lnTo>
                  <a:lnTo>
                    <a:pt x="291" y="786"/>
                  </a:lnTo>
                  <a:lnTo>
                    <a:pt x="284" y="788"/>
                  </a:lnTo>
                  <a:lnTo>
                    <a:pt x="275" y="791"/>
                  </a:lnTo>
                  <a:lnTo>
                    <a:pt x="267" y="792"/>
                  </a:lnTo>
                  <a:lnTo>
                    <a:pt x="259" y="792"/>
                  </a:lnTo>
                  <a:lnTo>
                    <a:pt x="249" y="792"/>
                  </a:lnTo>
                  <a:lnTo>
                    <a:pt x="241" y="791"/>
                  </a:lnTo>
                  <a:lnTo>
                    <a:pt x="234" y="789"/>
                  </a:lnTo>
                  <a:lnTo>
                    <a:pt x="226" y="787"/>
                  </a:lnTo>
                  <a:lnTo>
                    <a:pt x="218" y="783"/>
                  </a:lnTo>
                  <a:lnTo>
                    <a:pt x="211" y="780"/>
                  </a:lnTo>
                  <a:lnTo>
                    <a:pt x="205" y="776"/>
                  </a:lnTo>
                  <a:lnTo>
                    <a:pt x="199" y="772"/>
                  </a:lnTo>
                  <a:lnTo>
                    <a:pt x="194" y="766"/>
                  </a:lnTo>
                  <a:lnTo>
                    <a:pt x="189" y="760"/>
                  </a:lnTo>
                  <a:lnTo>
                    <a:pt x="184" y="754"/>
                  </a:lnTo>
                  <a:lnTo>
                    <a:pt x="180" y="747"/>
                  </a:lnTo>
                  <a:lnTo>
                    <a:pt x="177" y="740"/>
                  </a:lnTo>
                  <a:lnTo>
                    <a:pt x="173" y="731"/>
                  </a:lnTo>
                  <a:lnTo>
                    <a:pt x="171" y="723"/>
                  </a:lnTo>
                  <a:lnTo>
                    <a:pt x="170" y="715"/>
                  </a:lnTo>
                  <a:lnTo>
                    <a:pt x="167" y="699"/>
                  </a:lnTo>
                  <a:lnTo>
                    <a:pt x="167" y="684"/>
                  </a:lnTo>
                  <a:lnTo>
                    <a:pt x="169" y="669"/>
                  </a:lnTo>
                  <a:lnTo>
                    <a:pt x="170" y="659"/>
                  </a:lnTo>
                  <a:lnTo>
                    <a:pt x="160" y="647"/>
                  </a:lnTo>
                  <a:lnTo>
                    <a:pt x="153" y="635"/>
                  </a:lnTo>
                  <a:lnTo>
                    <a:pt x="150" y="629"/>
                  </a:lnTo>
                  <a:lnTo>
                    <a:pt x="147" y="622"/>
                  </a:lnTo>
                  <a:lnTo>
                    <a:pt x="145" y="616"/>
                  </a:lnTo>
                  <a:lnTo>
                    <a:pt x="144" y="610"/>
                  </a:lnTo>
                  <a:lnTo>
                    <a:pt x="142" y="594"/>
                  </a:lnTo>
                  <a:lnTo>
                    <a:pt x="142" y="578"/>
                  </a:lnTo>
                  <a:lnTo>
                    <a:pt x="145" y="566"/>
                  </a:lnTo>
                  <a:lnTo>
                    <a:pt x="146" y="557"/>
                  </a:lnTo>
                  <a:lnTo>
                    <a:pt x="141" y="551"/>
                  </a:lnTo>
                  <a:lnTo>
                    <a:pt x="135" y="544"/>
                  </a:lnTo>
                  <a:lnTo>
                    <a:pt x="131" y="537"/>
                  </a:lnTo>
                  <a:lnTo>
                    <a:pt x="127" y="528"/>
                  </a:lnTo>
                  <a:lnTo>
                    <a:pt x="123" y="520"/>
                  </a:lnTo>
                  <a:lnTo>
                    <a:pt x="121" y="512"/>
                  </a:lnTo>
                  <a:lnTo>
                    <a:pt x="119" y="502"/>
                  </a:lnTo>
                  <a:lnTo>
                    <a:pt x="118" y="493"/>
                  </a:lnTo>
                  <a:lnTo>
                    <a:pt x="116" y="482"/>
                  </a:lnTo>
                  <a:lnTo>
                    <a:pt x="118" y="471"/>
                  </a:lnTo>
                  <a:lnTo>
                    <a:pt x="119" y="461"/>
                  </a:lnTo>
                  <a:lnTo>
                    <a:pt x="121" y="451"/>
                  </a:lnTo>
                  <a:lnTo>
                    <a:pt x="127" y="434"/>
                  </a:lnTo>
                  <a:lnTo>
                    <a:pt x="132" y="421"/>
                  </a:lnTo>
                  <a:lnTo>
                    <a:pt x="126" y="408"/>
                  </a:lnTo>
                  <a:lnTo>
                    <a:pt x="121" y="395"/>
                  </a:lnTo>
                  <a:lnTo>
                    <a:pt x="119" y="380"/>
                  </a:lnTo>
                  <a:lnTo>
                    <a:pt x="118" y="364"/>
                  </a:lnTo>
                  <a:lnTo>
                    <a:pt x="118" y="350"/>
                  </a:lnTo>
                  <a:lnTo>
                    <a:pt x="120" y="338"/>
                  </a:lnTo>
                  <a:lnTo>
                    <a:pt x="123" y="326"/>
                  </a:lnTo>
                  <a:lnTo>
                    <a:pt x="127" y="316"/>
                  </a:lnTo>
                  <a:lnTo>
                    <a:pt x="132" y="306"/>
                  </a:lnTo>
                  <a:lnTo>
                    <a:pt x="138" y="298"/>
                  </a:lnTo>
                  <a:lnTo>
                    <a:pt x="142" y="291"/>
                  </a:lnTo>
                  <a:lnTo>
                    <a:pt x="147" y="285"/>
                  </a:lnTo>
                  <a:lnTo>
                    <a:pt x="145" y="275"/>
                  </a:lnTo>
                  <a:lnTo>
                    <a:pt x="144" y="266"/>
                  </a:lnTo>
                  <a:lnTo>
                    <a:pt x="142" y="256"/>
                  </a:lnTo>
                  <a:lnTo>
                    <a:pt x="144" y="246"/>
                  </a:lnTo>
                  <a:lnTo>
                    <a:pt x="147" y="233"/>
                  </a:lnTo>
                  <a:lnTo>
                    <a:pt x="151" y="222"/>
                  </a:lnTo>
                  <a:lnTo>
                    <a:pt x="157" y="211"/>
                  </a:lnTo>
                  <a:lnTo>
                    <a:pt x="164" y="203"/>
                  </a:lnTo>
                  <a:lnTo>
                    <a:pt x="171" y="195"/>
                  </a:lnTo>
                  <a:lnTo>
                    <a:pt x="178" y="189"/>
                  </a:lnTo>
                  <a:lnTo>
                    <a:pt x="185" y="183"/>
                  </a:lnTo>
                  <a:lnTo>
                    <a:pt x="192" y="179"/>
                  </a:lnTo>
                  <a:lnTo>
                    <a:pt x="192" y="172"/>
                  </a:lnTo>
                  <a:lnTo>
                    <a:pt x="194" y="166"/>
                  </a:lnTo>
                  <a:lnTo>
                    <a:pt x="195" y="161"/>
                  </a:lnTo>
                  <a:lnTo>
                    <a:pt x="198" y="155"/>
                  </a:lnTo>
                  <a:lnTo>
                    <a:pt x="201" y="151"/>
                  </a:lnTo>
                  <a:lnTo>
                    <a:pt x="204" y="146"/>
                  </a:lnTo>
                  <a:lnTo>
                    <a:pt x="209" y="141"/>
                  </a:lnTo>
                  <a:lnTo>
                    <a:pt x="214" y="136"/>
                  </a:lnTo>
                  <a:lnTo>
                    <a:pt x="224" y="129"/>
                  </a:lnTo>
                  <a:lnTo>
                    <a:pt x="237" y="122"/>
                  </a:lnTo>
                  <a:lnTo>
                    <a:pt x="252" y="116"/>
                  </a:lnTo>
                  <a:lnTo>
                    <a:pt x="268" y="111"/>
                  </a:lnTo>
                  <a:lnTo>
                    <a:pt x="285" y="108"/>
                  </a:lnTo>
                  <a:lnTo>
                    <a:pt x="303" y="104"/>
                  </a:lnTo>
                  <a:lnTo>
                    <a:pt x="322" y="102"/>
                  </a:lnTo>
                  <a:lnTo>
                    <a:pt x="341" y="100"/>
                  </a:lnTo>
                  <a:lnTo>
                    <a:pt x="381" y="97"/>
                  </a:lnTo>
                  <a:lnTo>
                    <a:pt x="420" y="96"/>
                  </a:lnTo>
                  <a:lnTo>
                    <a:pt x="527" y="96"/>
                  </a:lnTo>
                  <a:lnTo>
                    <a:pt x="527" y="49"/>
                  </a:lnTo>
                  <a:lnTo>
                    <a:pt x="623" y="49"/>
                  </a:lnTo>
                  <a:lnTo>
                    <a:pt x="623" y="96"/>
                  </a:lnTo>
                  <a:lnTo>
                    <a:pt x="730" y="96"/>
                  </a:lnTo>
                  <a:lnTo>
                    <a:pt x="771" y="97"/>
                  </a:lnTo>
                  <a:lnTo>
                    <a:pt x="810" y="100"/>
                  </a:lnTo>
                  <a:lnTo>
                    <a:pt x="830" y="102"/>
                  </a:lnTo>
                  <a:lnTo>
                    <a:pt x="848" y="104"/>
                  </a:lnTo>
                  <a:lnTo>
                    <a:pt x="867" y="108"/>
                  </a:lnTo>
                  <a:lnTo>
                    <a:pt x="883" y="111"/>
                  </a:lnTo>
                  <a:lnTo>
                    <a:pt x="899" y="116"/>
                  </a:lnTo>
                  <a:lnTo>
                    <a:pt x="914" y="122"/>
                  </a:lnTo>
                  <a:lnTo>
                    <a:pt x="926" y="129"/>
                  </a:lnTo>
                  <a:lnTo>
                    <a:pt x="938" y="136"/>
                  </a:lnTo>
                  <a:lnTo>
                    <a:pt x="943" y="141"/>
                  </a:lnTo>
                  <a:lnTo>
                    <a:pt x="946" y="146"/>
                  </a:lnTo>
                  <a:lnTo>
                    <a:pt x="950" y="151"/>
                  </a:lnTo>
                  <a:lnTo>
                    <a:pt x="954" y="155"/>
                  </a:lnTo>
                  <a:lnTo>
                    <a:pt x="956" y="161"/>
                  </a:lnTo>
                  <a:lnTo>
                    <a:pt x="958" y="166"/>
                  </a:lnTo>
                  <a:lnTo>
                    <a:pt x="959" y="172"/>
                  </a:lnTo>
                  <a:lnTo>
                    <a:pt x="959" y="179"/>
                  </a:lnTo>
                  <a:lnTo>
                    <a:pt x="967" y="183"/>
                  </a:lnTo>
                  <a:lnTo>
                    <a:pt x="974" y="189"/>
                  </a:lnTo>
                  <a:lnTo>
                    <a:pt x="981" y="195"/>
                  </a:lnTo>
                  <a:lnTo>
                    <a:pt x="988" y="203"/>
                  </a:lnTo>
                  <a:lnTo>
                    <a:pt x="994" y="211"/>
                  </a:lnTo>
                  <a:lnTo>
                    <a:pt x="1000" y="222"/>
                  </a:lnTo>
                  <a:lnTo>
                    <a:pt x="1005" y="233"/>
                  </a:lnTo>
                  <a:lnTo>
                    <a:pt x="1008" y="246"/>
                  </a:lnTo>
                  <a:lnTo>
                    <a:pt x="1008" y="256"/>
                  </a:lnTo>
                  <a:lnTo>
                    <a:pt x="1008" y="266"/>
                  </a:lnTo>
                  <a:lnTo>
                    <a:pt x="1007" y="275"/>
                  </a:lnTo>
                  <a:lnTo>
                    <a:pt x="1005" y="285"/>
                  </a:lnTo>
                  <a:lnTo>
                    <a:pt x="1014" y="298"/>
                  </a:lnTo>
                  <a:lnTo>
                    <a:pt x="1024" y="316"/>
                  </a:lnTo>
                  <a:lnTo>
                    <a:pt x="1027" y="326"/>
                  </a:lnTo>
                  <a:lnTo>
                    <a:pt x="1031" y="338"/>
                  </a:lnTo>
                  <a:lnTo>
                    <a:pt x="1033" y="350"/>
                  </a:lnTo>
                  <a:lnTo>
                    <a:pt x="1034" y="364"/>
                  </a:lnTo>
                  <a:lnTo>
                    <a:pt x="1033" y="380"/>
                  </a:lnTo>
                  <a:lnTo>
                    <a:pt x="1030" y="395"/>
                  </a:lnTo>
                  <a:lnTo>
                    <a:pt x="1025" y="408"/>
                  </a:lnTo>
                  <a:lnTo>
                    <a:pt x="1019" y="421"/>
                  </a:lnTo>
                  <a:lnTo>
                    <a:pt x="1025" y="434"/>
                  </a:lnTo>
                  <a:lnTo>
                    <a:pt x="1030" y="451"/>
                  </a:lnTo>
                  <a:lnTo>
                    <a:pt x="1032" y="461"/>
                  </a:lnTo>
                  <a:lnTo>
                    <a:pt x="1033" y="471"/>
                  </a:lnTo>
                  <a:lnTo>
                    <a:pt x="1034" y="482"/>
                  </a:lnTo>
                  <a:lnTo>
                    <a:pt x="1034" y="493"/>
                  </a:lnTo>
                  <a:close/>
                  <a:moveTo>
                    <a:pt x="851" y="360"/>
                  </a:moveTo>
                  <a:lnTo>
                    <a:pt x="623" y="360"/>
                  </a:lnTo>
                  <a:lnTo>
                    <a:pt x="623" y="398"/>
                  </a:lnTo>
                  <a:lnTo>
                    <a:pt x="646" y="402"/>
                  </a:lnTo>
                  <a:lnTo>
                    <a:pt x="671" y="408"/>
                  </a:lnTo>
                  <a:lnTo>
                    <a:pt x="701" y="414"/>
                  </a:lnTo>
                  <a:lnTo>
                    <a:pt x="731" y="420"/>
                  </a:lnTo>
                  <a:lnTo>
                    <a:pt x="764" y="425"/>
                  </a:lnTo>
                  <a:lnTo>
                    <a:pt x="798" y="428"/>
                  </a:lnTo>
                  <a:lnTo>
                    <a:pt x="832" y="431"/>
                  </a:lnTo>
                  <a:lnTo>
                    <a:pt x="868" y="432"/>
                  </a:lnTo>
                  <a:lnTo>
                    <a:pt x="888" y="431"/>
                  </a:lnTo>
                  <a:lnTo>
                    <a:pt x="906" y="430"/>
                  </a:lnTo>
                  <a:lnTo>
                    <a:pt x="921" y="427"/>
                  </a:lnTo>
                  <a:lnTo>
                    <a:pt x="935" y="425"/>
                  </a:lnTo>
                  <a:lnTo>
                    <a:pt x="946" y="421"/>
                  </a:lnTo>
                  <a:lnTo>
                    <a:pt x="955" y="417"/>
                  </a:lnTo>
                  <a:lnTo>
                    <a:pt x="963" y="413"/>
                  </a:lnTo>
                  <a:lnTo>
                    <a:pt x="969" y="407"/>
                  </a:lnTo>
                  <a:lnTo>
                    <a:pt x="974" y="402"/>
                  </a:lnTo>
                  <a:lnTo>
                    <a:pt x="977" y="396"/>
                  </a:lnTo>
                  <a:lnTo>
                    <a:pt x="980" y="392"/>
                  </a:lnTo>
                  <a:lnTo>
                    <a:pt x="982" y="386"/>
                  </a:lnTo>
                  <a:lnTo>
                    <a:pt x="983" y="374"/>
                  </a:lnTo>
                  <a:lnTo>
                    <a:pt x="983" y="364"/>
                  </a:lnTo>
                  <a:lnTo>
                    <a:pt x="983" y="354"/>
                  </a:lnTo>
                  <a:lnTo>
                    <a:pt x="981" y="343"/>
                  </a:lnTo>
                  <a:lnTo>
                    <a:pt x="978" y="335"/>
                  </a:lnTo>
                  <a:lnTo>
                    <a:pt x="975" y="328"/>
                  </a:lnTo>
                  <a:lnTo>
                    <a:pt x="964" y="336"/>
                  </a:lnTo>
                  <a:lnTo>
                    <a:pt x="952" y="342"/>
                  </a:lnTo>
                  <a:lnTo>
                    <a:pt x="939" y="348"/>
                  </a:lnTo>
                  <a:lnTo>
                    <a:pt x="924" y="351"/>
                  </a:lnTo>
                  <a:lnTo>
                    <a:pt x="908" y="355"/>
                  </a:lnTo>
                  <a:lnTo>
                    <a:pt x="891" y="358"/>
                  </a:lnTo>
                  <a:lnTo>
                    <a:pt x="872" y="360"/>
                  </a:lnTo>
                  <a:lnTo>
                    <a:pt x="851" y="360"/>
                  </a:lnTo>
                  <a:close/>
                  <a:moveTo>
                    <a:pt x="760" y="586"/>
                  </a:moveTo>
                  <a:lnTo>
                    <a:pt x="769" y="596"/>
                  </a:lnTo>
                  <a:lnTo>
                    <a:pt x="779" y="607"/>
                  </a:lnTo>
                  <a:lnTo>
                    <a:pt x="788" y="616"/>
                  </a:lnTo>
                  <a:lnTo>
                    <a:pt x="799" y="624"/>
                  </a:lnTo>
                  <a:lnTo>
                    <a:pt x="810" y="632"/>
                  </a:lnTo>
                  <a:lnTo>
                    <a:pt x="821" y="637"/>
                  </a:lnTo>
                  <a:lnTo>
                    <a:pt x="834" y="642"/>
                  </a:lnTo>
                  <a:lnTo>
                    <a:pt x="849" y="645"/>
                  </a:lnTo>
                  <a:lnTo>
                    <a:pt x="866" y="647"/>
                  </a:lnTo>
                  <a:lnTo>
                    <a:pt x="886" y="648"/>
                  </a:lnTo>
                  <a:lnTo>
                    <a:pt x="894" y="648"/>
                  </a:lnTo>
                  <a:lnTo>
                    <a:pt x="904" y="647"/>
                  </a:lnTo>
                  <a:lnTo>
                    <a:pt x="911" y="646"/>
                  </a:lnTo>
                  <a:lnTo>
                    <a:pt x="918" y="643"/>
                  </a:lnTo>
                  <a:lnTo>
                    <a:pt x="931" y="637"/>
                  </a:lnTo>
                  <a:lnTo>
                    <a:pt x="940" y="632"/>
                  </a:lnTo>
                  <a:lnTo>
                    <a:pt x="948" y="624"/>
                  </a:lnTo>
                  <a:lnTo>
                    <a:pt x="952" y="617"/>
                  </a:lnTo>
                  <a:lnTo>
                    <a:pt x="956" y="609"/>
                  </a:lnTo>
                  <a:lnTo>
                    <a:pt x="957" y="603"/>
                  </a:lnTo>
                  <a:lnTo>
                    <a:pt x="958" y="594"/>
                  </a:lnTo>
                  <a:lnTo>
                    <a:pt x="959" y="586"/>
                  </a:lnTo>
                  <a:lnTo>
                    <a:pt x="940" y="592"/>
                  </a:lnTo>
                  <a:lnTo>
                    <a:pt x="918" y="597"/>
                  </a:lnTo>
                  <a:lnTo>
                    <a:pt x="907" y="599"/>
                  </a:lnTo>
                  <a:lnTo>
                    <a:pt x="894" y="601"/>
                  </a:lnTo>
                  <a:lnTo>
                    <a:pt x="881" y="602"/>
                  </a:lnTo>
                  <a:lnTo>
                    <a:pt x="868" y="602"/>
                  </a:lnTo>
                  <a:lnTo>
                    <a:pt x="841" y="601"/>
                  </a:lnTo>
                  <a:lnTo>
                    <a:pt x="813" y="597"/>
                  </a:lnTo>
                  <a:lnTo>
                    <a:pt x="786" y="592"/>
                  </a:lnTo>
                  <a:lnTo>
                    <a:pt x="760" y="586"/>
                  </a:lnTo>
                  <a:close/>
                  <a:moveTo>
                    <a:pt x="951" y="285"/>
                  </a:moveTo>
                  <a:lnTo>
                    <a:pt x="956" y="278"/>
                  </a:lnTo>
                  <a:lnTo>
                    <a:pt x="958" y="271"/>
                  </a:lnTo>
                  <a:lnTo>
                    <a:pt x="959" y="262"/>
                  </a:lnTo>
                  <a:lnTo>
                    <a:pt x="959" y="254"/>
                  </a:lnTo>
                  <a:lnTo>
                    <a:pt x="957" y="248"/>
                  </a:lnTo>
                  <a:lnTo>
                    <a:pt x="956" y="243"/>
                  </a:lnTo>
                  <a:lnTo>
                    <a:pt x="954" y="239"/>
                  </a:lnTo>
                  <a:lnTo>
                    <a:pt x="951" y="234"/>
                  </a:lnTo>
                  <a:lnTo>
                    <a:pt x="945" y="228"/>
                  </a:lnTo>
                  <a:lnTo>
                    <a:pt x="938" y="222"/>
                  </a:lnTo>
                  <a:lnTo>
                    <a:pt x="931" y="228"/>
                  </a:lnTo>
                  <a:lnTo>
                    <a:pt x="921" y="234"/>
                  </a:lnTo>
                  <a:lnTo>
                    <a:pt x="911" y="239"/>
                  </a:lnTo>
                  <a:lnTo>
                    <a:pt x="900" y="243"/>
                  </a:lnTo>
                  <a:lnTo>
                    <a:pt x="876" y="250"/>
                  </a:lnTo>
                  <a:lnTo>
                    <a:pt x="849" y="255"/>
                  </a:lnTo>
                  <a:lnTo>
                    <a:pt x="821" y="260"/>
                  </a:lnTo>
                  <a:lnTo>
                    <a:pt x="791" y="262"/>
                  </a:lnTo>
                  <a:lnTo>
                    <a:pt x="760" y="263"/>
                  </a:lnTo>
                  <a:lnTo>
                    <a:pt x="730" y="263"/>
                  </a:lnTo>
                  <a:lnTo>
                    <a:pt x="623" y="263"/>
                  </a:lnTo>
                  <a:lnTo>
                    <a:pt x="623" y="312"/>
                  </a:lnTo>
                  <a:lnTo>
                    <a:pt x="851" y="312"/>
                  </a:lnTo>
                  <a:lnTo>
                    <a:pt x="869" y="311"/>
                  </a:lnTo>
                  <a:lnTo>
                    <a:pt x="886" y="310"/>
                  </a:lnTo>
                  <a:lnTo>
                    <a:pt x="901" y="307"/>
                  </a:lnTo>
                  <a:lnTo>
                    <a:pt x="914" y="305"/>
                  </a:lnTo>
                  <a:lnTo>
                    <a:pt x="926" y="301"/>
                  </a:lnTo>
                  <a:lnTo>
                    <a:pt x="937" y="297"/>
                  </a:lnTo>
                  <a:lnTo>
                    <a:pt x="945" y="291"/>
                  </a:lnTo>
                  <a:lnTo>
                    <a:pt x="951" y="285"/>
                  </a:lnTo>
                  <a:close/>
                  <a:moveTo>
                    <a:pt x="841" y="692"/>
                  </a:moveTo>
                  <a:lnTo>
                    <a:pt x="843" y="696"/>
                  </a:lnTo>
                  <a:lnTo>
                    <a:pt x="845" y="700"/>
                  </a:lnTo>
                  <a:lnTo>
                    <a:pt x="850" y="707"/>
                  </a:lnTo>
                  <a:lnTo>
                    <a:pt x="861" y="725"/>
                  </a:lnTo>
                  <a:lnTo>
                    <a:pt x="869" y="736"/>
                  </a:lnTo>
                  <a:lnTo>
                    <a:pt x="874" y="740"/>
                  </a:lnTo>
                  <a:lnTo>
                    <a:pt x="880" y="742"/>
                  </a:lnTo>
                  <a:lnTo>
                    <a:pt x="886" y="743"/>
                  </a:lnTo>
                  <a:lnTo>
                    <a:pt x="893" y="744"/>
                  </a:lnTo>
                  <a:lnTo>
                    <a:pt x="902" y="743"/>
                  </a:lnTo>
                  <a:lnTo>
                    <a:pt x="911" y="741"/>
                  </a:lnTo>
                  <a:lnTo>
                    <a:pt x="918" y="737"/>
                  </a:lnTo>
                  <a:lnTo>
                    <a:pt x="924" y="731"/>
                  </a:lnTo>
                  <a:lnTo>
                    <a:pt x="927" y="726"/>
                  </a:lnTo>
                  <a:lnTo>
                    <a:pt x="931" y="719"/>
                  </a:lnTo>
                  <a:lnTo>
                    <a:pt x="933" y="713"/>
                  </a:lnTo>
                  <a:lnTo>
                    <a:pt x="935" y="707"/>
                  </a:lnTo>
                  <a:lnTo>
                    <a:pt x="936" y="698"/>
                  </a:lnTo>
                  <a:lnTo>
                    <a:pt x="936" y="688"/>
                  </a:lnTo>
                  <a:lnTo>
                    <a:pt x="924" y="692"/>
                  </a:lnTo>
                  <a:lnTo>
                    <a:pt x="912" y="694"/>
                  </a:lnTo>
                  <a:lnTo>
                    <a:pt x="899" y="697"/>
                  </a:lnTo>
                  <a:lnTo>
                    <a:pt x="886" y="698"/>
                  </a:lnTo>
                  <a:lnTo>
                    <a:pt x="873" y="698"/>
                  </a:lnTo>
                  <a:lnTo>
                    <a:pt x="862" y="696"/>
                  </a:lnTo>
                  <a:lnTo>
                    <a:pt x="851" y="694"/>
                  </a:lnTo>
                  <a:lnTo>
                    <a:pt x="841" y="692"/>
                  </a:lnTo>
                  <a:close/>
                </a:path>
              </a:pathLst>
            </a:custGeom>
            <a:solidFill>
              <a:srgbClr val="3B4652"/>
            </a:solidFill>
            <a:ln w="9525">
              <a:noFill/>
              <a:round/>
              <a:headEnd/>
              <a:tailEnd/>
            </a:ln>
          </p:spPr>
          <p:txBody>
            <a:bodyPr/>
            <a:lstStyle/>
            <a:p>
              <a:endParaRPr lang="en-US"/>
            </a:p>
          </p:txBody>
        </p:sp>
      </p:grpSp>
      <p:grpSp>
        <p:nvGrpSpPr>
          <p:cNvPr id="50" name="Group 46"/>
          <p:cNvGrpSpPr>
            <a:grpSpLocks/>
          </p:cNvGrpSpPr>
          <p:nvPr/>
        </p:nvGrpSpPr>
        <p:grpSpPr bwMode="auto">
          <a:xfrm>
            <a:off x="1604967" y="4818849"/>
            <a:ext cx="504962" cy="462242"/>
            <a:chOff x="4617" y="1688"/>
            <a:chExt cx="453" cy="399"/>
          </a:xfrm>
          <a:effectLst>
            <a:outerShdw blurRad="50800" dist="38100" dir="2700000" algn="tl" rotWithShape="0">
              <a:prstClr val="black">
                <a:alpha val="40000"/>
              </a:prstClr>
            </a:outerShdw>
          </a:effectLst>
        </p:grpSpPr>
        <p:sp>
          <p:nvSpPr>
            <p:cNvPr id="51" name="AutoShape 140"/>
            <p:cNvSpPr>
              <a:spLocks noChangeArrowheads="1"/>
            </p:cNvSpPr>
            <p:nvPr/>
          </p:nvSpPr>
          <p:spPr bwMode="auto">
            <a:xfrm>
              <a:off x="4617" y="1688"/>
              <a:ext cx="453" cy="399"/>
            </a:xfrm>
            <a:prstGeom prst="hexagon">
              <a:avLst>
                <a:gd name="adj" fmla="val 28383"/>
                <a:gd name="vf" fmla="val 115470"/>
              </a:avLst>
            </a:prstGeom>
            <a:solidFill>
              <a:srgbClr val="FFFFFF"/>
            </a:solidFill>
            <a:ln w="6350">
              <a:solidFill>
                <a:srgbClr val="325C80"/>
              </a:solidFill>
              <a:miter lim="800000"/>
              <a:headEnd/>
              <a:tailEnd/>
            </a:ln>
          </p:spPr>
          <p:txBody>
            <a:bodyPr wrap="none" anchor="ctr"/>
            <a:lstStyle/>
            <a:p>
              <a:endParaRPr lang="en-US"/>
            </a:p>
          </p:txBody>
        </p:sp>
        <p:grpSp>
          <p:nvGrpSpPr>
            <p:cNvPr id="52" name="Group 100"/>
            <p:cNvGrpSpPr>
              <a:grpSpLocks noChangeAspect="1"/>
            </p:cNvGrpSpPr>
            <p:nvPr/>
          </p:nvGrpSpPr>
          <p:grpSpPr bwMode="auto">
            <a:xfrm>
              <a:off x="4699" y="1764"/>
              <a:ext cx="261" cy="252"/>
              <a:chOff x="2715" y="2061"/>
              <a:chExt cx="392" cy="379"/>
            </a:xfrm>
          </p:grpSpPr>
          <p:sp>
            <p:nvSpPr>
              <p:cNvPr id="53" name="Freeform 101"/>
              <p:cNvSpPr>
                <a:spLocks noChangeAspect="1" noEditPoints="1"/>
              </p:cNvSpPr>
              <p:nvPr/>
            </p:nvSpPr>
            <p:spPr bwMode="auto">
              <a:xfrm>
                <a:off x="2795" y="2061"/>
                <a:ext cx="312" cy="379"/>
              </a:xfrm>
              <a:custGeom>
                <a:avLst/>
                <a:gdLst>
                  <a:gd name="T0" fmla="*/ 914 w 936"/>
                  <a:gd name="T1" fmla="*/ 1 h 1137"/>
                  <a:gd name="T2" fmla="*/ 924 w 936"/>
                  <a:gd name="T3" fmla="*/ 4 h 1137"/>
                  <a:gd name="T4" fmla="*/ 931 w 936"/>
                  <a:gd name="T5" fmla="*/ 12 h 1137"/>
                  <a:gd name="T6" fmla="*/ 936 w 936"/>
                  <a:gd name="T7" fmla="*/ 22 h 1137"/>
                  <a:gd name="T8" fmla="*/ 936 w 936"/>
                  <a:gd name="T9" fmla="*/ 1109 h 1137"/>
                  <a:gd name="T10" fmla="*/ 933 w 936"/>
                  <a:gd name="T11" fmla="*/ 1119 h 1137"/>
                  <a:gd name="T12" fmla="*/ 927 w 936"/>
                  <a:gd name="T13" fmla="*/ 1129 h 1137"/>
                  <a:gd name="T14" fmla="*/ 919 w 936"/>
                  <a:gd name="T15" fmla="*/ 1135 h 1137"/>
                  <a:gd name="T16" fmla="*/ 908 w 936"/>
                  <a:gd name="T17" fmla="*/ 1137 h 1137"/>
                  <a:gd name="T18" fmla="*/ 21 w 936"/>
                  <a:gd name="T19" fmla="*/ 1136 h 1137"/>
                  <a:gd name="T20" fmla="*/ 12 w 936"/>
                  <a:gd name="T21" fmla="*/ 1132 h 1137"/>
                  <a:gd name="T22" fmla="*/ 5 w 936"/>
                  <a:gd name="T23" fmla="*/ 1124 h 1137"/>
                  <a:gd name="T24" fmla="*/ 0 w 936"/>
                  <a:gd name="T25" fmla="*/ 1115 h 1137"/>
                  <a:gd name="T26" fmla="*/ 0 w 936"/>
                  <a:gd name="T27" fmla="*/ 1027 h 1137"/>
                  <a:gd name="T28" fmla="*/ 22 w 936"/>
                  <a:gd name="T29" fmla="*/ 1029 h 1137"/>
                  <a:gd name="T30" fmla="*/ 46 w 936"/>
                  <a:gd name="T31" fmla="*/ 1029 h 1137"/>
                  <a:gd name="T32" fmla="*/ 56 w 936"/>
                  <a:gd name="T33" fmla="*/ 1029 h 1137"/>
                  <a:gd name="T34" fmla="*/ 880 w 936"/>
                  <a:gd name="T35" fmla="*/ 1081 h 1137"/>
                  <a:gd name="T36" fmla="*/ 279 w 936"/>
                  <a:gd name="T37" fmla="*/ 56 h 1137"/>
                  <a:gd name="T38" fmla="*/ 278 w 936"/>
                  <a:gd name="T39" fmla="*/ 257 h 1137"/>
                  <a:gd name="T40" fmla="*/ 274 w 936"/>
                  <a:gd name="T41" fmla="*/ 267 h 1137"/>
                  <a:gd name="T42" fmla="*/ 267 w 936"/>
                  <a:gd name="T43" fmla="*/ 275 h 1137"/>
                  <a:gd name="T44" fmla="*/ 256 w 936"/>
                  <a:gd name="T45" fmla="*/ 279 h 1137"/>
                  <a:gd name="T46" fmla="*/ 56 w 936"/>
                  <a:gd name="T47" fmla="*/ 280 h 1137"/>
                  <a:gd name="T48" fmla="*/ 51 w 936"/>
                  <a:gd name="T49" fmla="*/ 387 h 1137"/>
                  <a:gd name="T50" fmla="*/ 34 w 936"/>
                  <a:gd name="T51" fmla="*/ 387 h 1137"/>
                  <a:gd name="T52" fmla="*/ 11 w 936"/>
                  <a:gd name="T53" fmla="*/ 388 h 1137"/>
                  <a:gd name="T54" fmla="*/ 0 w 936"/>
                  <a:gd name="T55" fmla="*/ 251 h 1137"/>
                  <a:gd name="T56" fmla="*/ 2 w 936"/>
                  <a:gd name="T57" fmla="*/ 240 h 1137"/>
                  <a:gd name="T58" fmla="*/ 9 w 936"/>
                  <a:gd name="T59" fmla="*/ 230 h 1137"/>
                  <a:gd name="T60" fmla="*/ 236 w 936"/>
                  <a:gd name="T61" fmla="*/ 4 h 1137"/>
                  <a:gd name="T62" fmla="*/ 246 w 936"/>
                  <a:gd name="T63" fmla="*/ 1 h 1137"/>
                  <a:gd name="T64" fmla="*/ 908 w 936"/>
                  <a:gd name="T65" fmla="*/ 0 h 1137"/>
                  <a:gd name="T66" fmla="*/ 456 w 936"/>
                  <a:gd name="T67" fmla="*/ 662 h 1137"/>
                  <a:gd name="T68" fmla="*/ 792 w 936"/>
                  <a:gd name="T69" fmla="*/ 624 h 1137"/>
                  <a:gd name="T70" fmla="*/ 792 w 936"/>
                  <a:gd name="T71" fmla="*/ 969 h 1137"/>
                  <a:gd name="T72" fmla="*/ 456 w 936"/>
                  <a:gd name="T73" fmla="*/ 932 h 1137"/>
                  <a:gd name="T74" fmla="*/ 792 w 936"/>
                  <a:gd name="T75" fmla="*/ 969 h 1137"/>
                  <a:gd name="T76" fmla="*/ 456 w 936"/>
                  <a:gd name="T77" fmla="*/ 866 h 1137"/>
                  <a:gd name="T78" fmla="*/ 792 w 936"/>
                  <a:gd name="T79" fmla="*/ 830 h 1137"/>
                  <a:gd name="T80" fmla="*/ 792 w 936"/>
                  <a:gd name="T81" fmla="*/ 764 h 1137"/>
                  <a:gd name="T82" fmla="*/ 456 w 936"/>
                  <a:gd name="T83" fmla="*/ 726 h 1137"/>
                  <a:gd name="T84" fmla="*/ 792 w 936"/>
                  <a:gd name="T85" fmla="*/ 764 h 1137"/>
                  <a:gd name="T86" fmla="*/ 223 w 936"/>
                  <a:gd name="T87" fmla="*/ 224 h 1137"/>
                  <a:gd name="T88" fmla="*/ 95 w 936"/>
                  <a:gd name="T89" fmla="*/ 224 h 113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36"/>
                  <a:gd name="T136" fmla="*/ 0 h 1137"/>
                  <a:gd name="T137" fmla="*/ 936 w 936"/>
                  <a:gd name="T138" fmla="*/ 1137 h 113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36" h="1137">
                    <a:moveTo>
                      <a:pt x="908" y="0"/>
                    </a:moveTo>
                    <a:lnTo>
                      <a:pt x="914" y="1"/>
                    </a:lnTo>
                    <a:lnTo>
                      <a:pt x="919" y="2"/>
                    </a:lnTo>
                    <a:lnTo>
                      <a:pt x="924" y="4"/>
                    </a:lnTo>
                    <a:lnTo>
                      <a:pt x="927" y="8"/>
                    </a:lnTo>
                    <a:lnTo>
                      <a:pt x="931" y="12"/>
                    </a:lnTo>
                    <a:lnTo>
                      <a:pt x="933" y="16"/>
                    </a:lnTo>
                    <a:lnTo>
                      <a:pt x="936" y="22"/>
                    </a:lnTo>
                    <a:lnTo>
                      <a:pt x="936" y="28"/>
                    </a:lnTo>
                    <a:lnTo>
                      <a:pt x="936" y="1109"/>
                    </a:lnTo>
                    <a:lnTo>
                      <a:pt x="936" y="1115"/>
                    </a:lnTo>
                    <a:lnTo>
                      <a:pt x="933" y="1119"/>
                    </a:lnTo>
                    <a:lnTo>
                      <a:pt x="931" y="1124"/>
                    </a:lnTo>
                    <a:lnTo>
                      <a:pt x="927" y="1129"/>
                    </a:lnTo>
                    <a:lnTo>
                      <a:pt x="924" y="1132"/>
                    </a:lnTo>
                    <a:lnTo>
                      <a:pt x="919" y="1135"/>
                    </a:lnTo>
                    <a:lnTo>
                      <a:pt x="914" y="1136"/>
                    </a:lnTo>
                    <a:lnTo>
                      <a:pt x="908" y="1137"/>
                    </a:lnTo>
                    <a:lnTo>
                      <a:pt x="27" y="1137"/>
                    </a:lnTo>
                    <a:lnTo>
                      <a:pt x="21" y="1136"/>
                    </a:lnTo>
                    <a:lnTo>
                      <a:pt x="16" y="1135"/>
                    </a:lnTo>
                    <a:lnTo>
                      <a:pt x="12" y="1132"/>
                    </a:lnTo>
                    <a:lnTo>
                      <a:pt x="7" y="1129"/>
                    </a:lnTo>
                    <a:lnTo>
                      <a:pt x="5" y="1124"/>
                    </a:lnTo>
                    <a:lnTo>
                      <a:pt x="1" y="1119"/>
                    </a:lnTo>
                    <a:lnTo>
                      <a:pt x="0" y="1115"/>
                    </a:lnTo>
                    <a:lnTo>
                      <a:pt x="0" y="1109"/>
                    </a:lnTo>
                    <a:lnTo>
                      <a:pt x="0" y="1027"/>
                    </a:lnTo>
                    <a:lnTo>
                      <a:pt x="11" y="1028"/>
                    </a:lnTo>
                    <a:lnTo>
                      <a:pt x="22" y="1029"/>
                    </a:lnTo>
                    <a:lnTo>
                      <a:pt x="34" y="1029"/>
                    </a:lnTo>
                    <a:lnTo>
                      <a:pt x="46" y="1029"/>
                    </a:lnTo>
                    <a:lnTo>
                      <a:pt x="51" y="1029"/>
                    </a:lnTo>
                    <a:lnTo>
                      <a:pt x="56" y="1029"/>
                    </a:lnTo>
                    <a:lnTo>
                      <a:pt x="56" y="1081"/>
                    </a:lnTo>
                    <a:lnTo>
                      <a:pt x="880" y="1081"/>
                    </a:lnTo>
                    <a:lnTo>
                      <a:pt x="880" y="56"/>
                    </a:lnTo>
                    <a:lnTo>
                      <a:pt x="279" y="56"/>
                    </a:lnTo>
                    <a:lnTo>
                      <a:pt x="279" y="251"/>
                    </a:lnTo>
                    <a:lnTo>
                      <a:pt x="278" y="257"/>
                    </a:lnTo>
                    <a:lnTo>
                      <a:pt x="276" y="262"/>
                    </a:lnTo>
                    <a:lnTo>
                      <a:pt x="274" y="267"/>
                    </a:lnTo>
                    <a:lnTo>
                      <a:pt x="271" y="272"/>
                    </a:lnTo>
                    <a:lnTo>
                      <a:pt x="267" y="275"/>
                    </a:lnTo>
                    <a:lnTo>
                      <a:pt x="262" y="278"/>
                    </a:lnTo>
                    <a:lnTo>
                      <a:pt x="256" y="279"/>
                    </a:lnTo>
                    <a:lnTo>
                      <a:pt x="250" y="280"/>
                    </a:lnTo>
                    <a:lnTo>
                      <a:pt x="56" y="280"/>
                    </a:lnTo>
                    <a:lnTo>
                      <a:pt x="56" y="387"/>
                    </a:lnTo>
                    <a:lnTo>
                      <a:pt x="51" y="387"/>
                    </a:lnTo>
                    <a:lnTo>
                      <a:pt x="46" y="387"/>
                    </a:lnTo>
                    <a:lnTo>
                      <a:pt x="34" y="387"/>
                    </a:lnTo>
                    <a:lnTo>
                      <a:pt x="22" y="388"/>
                    </a:lnTo>
                    <a:lnTo>
                      <a:pt x="11" y="388"/>
                    </a:lnTo>
                    <a:lnTo>
                      <a:pt x="0" y="390"/>
                    </a:lnTo>
                    <a:lnTo>
                      <a:pt x="0" y="251"/>
                    </a:lnTo>
                    <a:lnTo>
                      <a:pt x="0" y="245"/>
                    </a:lnTo>
                    <a:lnTo>
                      <a:pt x="2" y="240"/>
                    </a:lnTo>
                    <a:lnTo>
                      <a:pt x="5" y="235"/>
                    </a:lnTo>
                    <a:lnTo>
                      <a:pt x="9" y="230"/>
                    </a:lnTo>
                    <a:lnTo>
                      <a:pt x="231" y="8"/>
                    </a:lnTo>
                    <a:lnTo>
                      <a:pt x="236" y="4"/>
                    </a:lnTo>
                    <a:lnTo>
                      <a:pt x="241" y="2"/>
                    </a:lnTo>
                    <a:lnTo>
                      <a:pt x="246" y="1"/>
                    </a:lnTo>
                    <a:lnTo>
                      <a:pt x="252" y="0"/>
                    </a:lnTo>
                    <a:lnTo>
                      <a:pt x="908" y="0"/>
                    </a:lnTo>
                    <a:close/>
                    <a:moveTo>
                      <a:pt x="792" y="662"/>
                    </a:moveTo>
                    <a:lnTo>
                      <a:pt x="456" y="662"/>
                    </a:lnTo>
                    <a:lnTo>
                      <a:pt x="456" y="624"/>
                    </a:lnTo>
                    <a:lnTo>
                      <a:pt x="792" y="624"/>
                    </a:lnTo>
                    <a:lnTo>
                      <a:pt x="792" y="662"/>
                    </a:lnTo>
                    <a:close/>
                    <a:moveTo>
                      <a:pt x="792" y="969"/>
                    </a:moveTo>
                    <a:lnTo>
                      <a:pt x="456" y="969"/>
                    </a:lnTo>
                    <a:lnTo>
                      <a:pt x="456" y="932"/>
                    </a:lnTo>
                    <a:lnTo>
                      <a:pt x="792" y="932"/>
                    </a:lnTo>
                    <a:lnTo>
                      <a:pt x="792" y="969"/>
                    </a:lnTo>
                    <a:close/>
                    <a:moveTo>
                      <a:pt x="792" y="866"/>
                    </a:moveTo>
                    <a:lnTo>
                      <a:pt x="456" y="866"/>
                    </a:lnTo>
                    <a:lnTo>
                      <a:pt x="456" y="830"/>
                    </a:lnTo>
                    <a:lnTo>
                      <a:pt x="792" y="830"/>
                    </a:lnTo>
                    <a:lnTo>
                      <a:pt x="792" y="866"/>
                    </a:lnTo>
                    <a:close/>
                    <a:moveTo>
                      <a:pt x="792" y="764"/>
                    </a:moveTo>
                    <a:lnTo>
                      <a:pt x="456" y="764"/>
                    </a:lnTo>
                    <a:lnTo>
                      <a:pt x="456" y="726"/>
                    </a:lnTo>
                    <a:lnTo>
                      <a:pt x="792" y="726"/>
                    </a:lnTo>
                    <a:lnTo>
                      <a:pt x="792" y="764"/>
                    </a:lnTo>
                    <a:close/>
                    <a:moveTo>
                      <a:pt x="95" y="224"/>
                    </a:moveTo>
                    <a:lnTo>
                      <a:pt x="223" y="224"/>
                    </a:lnTo>
                    <a:lnTo>
                      <a:pt x="223" y="95"/>
                    </a:lnTo>
                    <a:lnTo>
                      <a:pt x="95" y="224"/>
                    </a:lnTo>
                    <a:close/>
                  </a:path>
                </a:pathLst>
              </a:custGeom>
              <a:solidFill>
                <a:srgbClr val="3B4652"/>
              </a:solidFill>
              <a:ln w="9525">
                <a:noFill/>
                <a:round/>
                <a:headEnd/>
                <a:tailEnd/>
              </a:ln>
            </p:spPr>
            <p:txBody>
              <a:bodyPr/>
              <a:lstStyle/>
              <a:p>
                <a:endParaRPr lang="en-US"/>
              </a:p>
            </p:txBody>
          </p:sp>
          <p:sp>
            <p:nvSpPr>
              <p:cNvPr id="54" name="Freeform 102"/>
              <p:cNvSpPr>
                <a:spLocks noChangeAspect="1" noEditPoints="1"/>
              </p:cNvSpPr>
              <p:nvPr/>
            </p:nvSpPr>
            <p:spPr bwMode="auto">
              <a:xfrm>
                <a:off x="2715" y="2114"/>
                <a:ext cx="323" cy="277"/>
              </a:xfrm>
              <a:custGeom>
                <a:avLst/>
                <a:gdLst>
                  <a:gd name="T0" fmla="*/ 336 w 969"/>
                  <a:gd name="T1" fmla="*/ 381 h 833"/>
                  <a:gd name="T2" fmla="*/ 336 w 969"/>
                  <a:gd name="T3" fmla="*/ 717 h 833"/>
                  <a:gd name="T4" fmla="*/ 884 w 969"/>
                  <a:gd name="T5" fmla="*/ 351 h 833"/>
                  <a:gd name="T6" fmla="*/ 901 w 969"/>
                  <a:gd name="T7" fmla="*/ 337 h 833"/>
                  <a:gd name="T8" fmla="*/ 938 w 969"/>
                  <a:gd name="T9" fmla="*/ 317 h 833"/>
                  <a:gd name="T10" fmla="*/ 961 w 969"/>
                  <a:gd name="T11" fmla="*/ 288 h 833"/>
                  <a:gd name="T12" fmla="*/ 969 w 969"/>
                  <a:gd name="T13" fmla="*/ 253 h 833"/>
                  <a:gd name="T14" fmla="*/ 962 w 969"/>
                  <a:gd name="T15" fmla="*/ 217 h 833"/>
                  <a:gd name="T16" fmla="*/ 939 w 969"/>
                  <a:gd name="T17" fmla="*/ 189 h 833"/>
                  <a:gd name="T18" fmla="*/ 874 w 969"/>
                  <a:gd name="T19" fmla="*/ 158 h 833"/>
                  <a:gd name="T20" fmla="*/ 834 w 969"/>
                  <a:gd name="T21" fmla="*/ 133 h 833"/>
                  <a:gd name="T22" fmla="*/ 836 w 969"/>
                  <a:gd name="T23" fmla="*/ 108 h 833"/>
                  <a:gd name="T24" fmla="*/ 872 w 969"/>
                  <a:gd name="T25" fmla="*/ 95 h 833"/>
                  <a:gd name="T26" fmla="*/ 933 w 969"/>
                  <a:gd name="T27" fmla="*/ 107 h 833"/>
                  <a:gd name="T28" fmla="*/ 954 w 969"/>
                  <a:gd name="T29" fmla="*/ 63 h 833"/>
                  <a:gd name="T30" fmla="*/ 924 w 969"/>
                  <a:gd name="T31" fmla="*/ 46 h 833"/>
                  <a:gd name="T32" fmla="*/ 886 w 969"/>
                  <a:gd name="T33" fmla="*/ 34 h 833"/>
                  <a:gd name="T34" fmla="*/ 879 w 969"/>
                  <a:gd name="T35" fmla="*/ 0 h 833"/>
                  <a:gd name="T36" fmla="*/ 840 w 969"/>
                  <a:gd name="T37" fmla="*/ 7 h 833"/>
                  <a:gd name="T38" fmla="*/ 834 w 969"/>
                  <a:gd name="T39" fmla="*/ 45 h 833"/>
                  <a:gd name="T40" fmla="*/ 786 w 969"/>
                  <a:gd name="T41" fmla="*/ 67 h 833"/>
                  <a:gd name="T42" fmla="*/ 765 w 969"/>
                  <a:gd name="T43" fmla="*/ 95 h 833"/>
                  <a:gd name="T44" fmla="*/ 758 w 969"/>
                  <a:gd name="T45" fmla="*/ 130 h 833"/>
                  <a:gd name="T46" fmla="*/ 767 w 969"/>
                  <a:gd name="T47" fmla="*/ 167 h 833"/>
                  <a:gd name="T48" fmla="*/ 809 w 969"/>
                  <a:gd name="T49" fmla="*/ 203 h 833"/>
                  <a:gd name="T50" fmla="*/ 876 w 969"/>
                  <a:gd name="T51" fmla="*/ 231 h 833"/>
                  <a:gd name="T52" fmla="*/ 895 w 969"/>
                  <a:gd name="T53" fmla="*/ 260 h 833"/>
                  <a:gd name="T54" fmla="*/ 875 w 969"/>
                  <a:gd name="T55" fmla="*/ 285 h 833"/>
                  <a:gd name="T56" fmla="*/ 814 w 969"/>
                  <a:gd name="T57" fmla="*/ 285 h 833"/>
                  <a:gd name="T58" fmla="*/ 768 w 969"/>
                  <a:gd name="T59" fmla="*/ 278 h 833"/>
                  <a:gd name="T60" fmla="*/ 760 w 969"/>
                  <a:gd name="T61" fmla="*/ 326 h 833"/>
                  <a:gd name="T62" fmla="*/ 825 w 969"/>
                  <a:gd name="T63" fmla="*/ 344 h 833"/>
                  <a:gd name="T64" fmla="*/ 836 w 969"/>
                  <a:gd name="T65" fmla="*/ 379 h 833"/>
                  <a:gd name="T66" fmla="*/ 872 w 969"/>
                  <a:gd name="T67" fmla="*/ 390 h 833"/>
                  <a:gd name="T68" fmla="*/ 84 w 969"/>
                  <a:gd name="T69" fmla="*/ 348 h 833"/>
                  <a:gd name="T70" fmla="*/ 138 w 969"/>
                  <a:gd name="T71" fmla="*/ 306 h 833"/>
                  <a:gd name="T72" fmla="*/ 201 w 969"/>
                  <a:gd name="T73" fmla="*/ 278 h 833"/>
                  <a:gd name="T74" fmla="*/ 271 w 969"/>
                  <a:gd name="T75" fmla="*/ 266 h 833"/>
                  <a:gd name="T76" fmla="*/ 342 w 969"/>
                  <a:gd name="T77" fmla="*/ 270 h 833"/>
                  <a:gd name="T78" fmla="*/ 409 w 969"/>
                  <a:gd name="T79" fmla="*/ 293 h 833"/>
                  <a:gd name="T80" fmla="*/ 466 w 969"/>
                  <a:gd name="T81" fmla="*/ 330 h 833"/>
                  <a:gd name="T82" fmla="*/ 513 w 969"/>
                  <a:gd name="T83" fmla="*/ 379 h 833"/>
                  <a:gd name="T84" fmla="*/ 546 w 969"/>
                  <a:gd name="T85" fmla="*/ 438 h 833"/>
                  <a:gd name="T86" fmla="*/ 565 w 969"/>
                  <a:gd name="T87" fmla="*/ 506 h 833"/>
                  <a:gd name="T88" fmla="*/ 568 w 969"/>
                  <a:gd name="T89" fmla="*/ 578 h 833"/>
                  <a:gd name="T90" fmla="*/ 552 w 969"/>
                  <a:gd name="T91" fmla="*/ 647 h 833"/>
                  <a:gd name="T92" fmla="*/ 520 w 969"/>
                  <a:gd name="T93" fmla="*/ 707 h 833"/>
                  <a:gd name="T94" fmla="*/ 476 w 969"/>
                  <a:gd name="T95" fmla="*/ 760 h 833"/>
                  <a:gd name="T96" fmla="*/ 421 w 969"/>
                  <a:gd name="T97" fmla="*/ 799 h 833"/>
                  <a:gd name="T98" fmla="*/ 356 w 969"/>
                  <a:gd name="T99" fmla="*/ 824 h 833"/>
                  <a:gd name="T100" fmla="*/ 285 w 969"/>
                  <a:gd name="T101" fmla="*/ 833 h 833"/>
                  <a:gd name="T102" fmla="*/ 214 w 969"/>
                  <a:gd name="T103" fmla="*/ 824 h 833"/>
                  <a:gd name="T104" fmla="*/ 150 w 969"/>
                  <a:gd name="T105" fmla="*/ 799 h 833"/>
                  <a:gd name="T106" fmla="*/ 94 w 969"/>
                  <a:gd name="T107" fmla="*/ 760 h 833"/>
                  <a:gd name="T108" fmla="*/ 49 w 969"/>
                  <a:gd name="T109" fmla="*/ 707 h 833"/>
                  <a:gd name="T110" fmla="*/ 18 w 969"/>
                  <a:gd name="T111" fmla="*/ 647 h 833"/>
                  <a:gd name="T112" fmla="*/ 3 w 969"/>
                  <a:gd name="T113" fmla="*/ 578 h 833"/>
                  <a:gd name="T114" fmla="*/ 4 w 969"/>
                  <a:gd name="T115" fmla="*/ 506 h 833"/>
                  <a:gd name="T116" fmla="*/ 23 w 969"/>
                  <a:gd name="T117" fmla="*/ 438 h 833"/>
                  <a:gd name="T118" fmla="*/ 57 w 969"/>
                  <a:gd name="T119" fmla="*/ 379 h 83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69"/>
                  <a:gd name="T181" fmla="*/ 0 h 833"/>
                  <a:gd name="T182" fmla="*/ 969 w 969"/>
                  <a:gd name="T183" fmla="*/ 833 h 83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69" h="833">
                    <a:moveTo>
                      <a:pt x="118" y="601"/>
                    </a:moveTo>
                    <a:lnTo>
                      <a:pt x="118" y="497"/>
                    </a:lnTo>
                    <a:lnTo>
                      <a:pt x="234" y="497"/>
                    </a:lnTo>
                    <a:lnTo>
                      <a:pt x="234" y="381"/>
                    </a:lnTo>
                    <a:lnTo>
                      <a:pt x="336" y="381"/>
                    </a:lnTo>
                    <a:lnTo>
                      <a:pt x="336" y="497"/>
                    </a:lnTo>
                    <a:lnTo>
                      <a:pt x="453" y="497"/>
                    </a:lnTo>
                    <a:lnTo>
                      <a:pt x="453" y="601"/>
                    </a:lnTo>
                    <a:lnTo>
                      <a:pt x="336" y="601"/>
                    </a:lnTo>
                    <a:lnTo>
                      <a:pt x="336" y="717"/>
                    </a:lnTo>
                    <a:lnTo>
                      <a:pt x="234" y="717"/>
                    </a:lnTo>
                    <a:lnTo>
                      <a:pt x="234" y="601"/>
                    </a:lnTo>
                    <a:lnTo>
                      <a:pt x="118" y="601"/>
                    </a:lnTo>
                    <a:close/>
                    <a:moveTo>
                      <a:pt x="884" y="379"/>
                    </a:moveTo>
                    <a:lnTo>
                      <a:pt x="884" y="351"/>
                    </a:lnTo>
                    <a:lnTo>
                      <a:pt x="885" y="346"/>
                    </a:lnTo>
                    <a:lnTo>
                      <a:pt x="886" y="343"/>
                    </a:lnTo>
                    <a:lnTo>
                      <a:pt x="890" y="341"/>
                    </a:lnTo>
                    <a:lnTo>
                      <a:pt x="893" y="339"/>
                    </a:lnTo>
                    <a:lnTo>
                      <a:pt x="901" y="337"/>
                    </a:lnTo>
                    <a:lnTo>
                      <a:pt x="911" y="333"/>
                    </a:lnTo>
                    <a:lnTo>
                      <a:pt x="918" y="330"/>
                    </a:lnTo>
                    <a:lnTo>
                      <a:pt x="925" y="326"/>
                    </a:lnTo>
                    <a:lnTo>
                      <a:pt x="932" y="322"/>
                    </a:lnTo>
                    <a:lnTo>
                      <a:pt x="938" y="317"/>
                    </a:lnTo>
                    <a:lnTo>
                      <a:pt x="944" y="312"/>
                    </a:lnTo>
                    <a:lnTo>
                      <a:pt x="949" y="306"/>
                    </a:lnTo>
                    <a:lnTo>
                      <a:pt x="954" y="301"/>
                    </a:lnTo>
                    <a:lnTo>
                      <a:pt x="957" y="294"/>
                    </a:lnTo>
                    <a:lnTo>
                      <a:pt x="961" y="288"/>
                    </a:lnTo>
                    <a:lnTo>
                      <a:pt x="963" y="281"/>
                    </a:lnTo>
                    <a:lnTo>
                      <a:pt x="966" y="274"/>
                    </a:lnTo>
                    <a:lnTo>
                      <a:pt x="968" y="267"/>
                    </a:lnTo>
                    <a:lnTo>
                      <a:pt x="968" y="260"/>
                    </a:lnTo>
                    <a:lnTo>
                      <a:pt x="969" y="253"/>
                    </a:lnTo>
                    <a:lnTo>
                      <a:pt x="968" y="244"/>
                    </a:lnTo>
                    <a:lnTo>
                      <a:pt x="968" y="237"/>
                    </a:lnTo>
                    <a:lnTo>
                      <a:pt x="966" y="230"/>
                    </a:lnTo>
                    <a:lnTo>
                      <a:pt x="964" y="223"/>
                    </a:lnTo>
                    <a:lnTo>
                      <a:pt x="962" y="217"/>
                    </a:lnTo>
                    <a:lnTo>
                      <a:pt x="958" y="210"/>
                    </a:lnTo>
                    <a:lnTo>
                      <a:pt x="955" y="204"/>
                    </a:lnTo>
                    <a:lnTo>
                      <a:pt x="950" y="199"/>
                    </a:lnTo>
                    <a:lnTo>
                      <a:pt x="945" y="193"/>
                    </a:lnTo>
                    <a:lnTo>
                      <a:pt x="939" y="189"/>
                    </a:lnTo>
                    <a:lnTo>
                      <a:pt x="932" y="184"/>
                    </a:lnTo>
                    <a:lnTo>
                      <a:pt x="925" y="179"/>
                    </a:lnTo>
                    <a:lnTo>
                      <a:pt x="909" y="171"/>
                    </a:lnTo>
                    <a:lnTo>
                      <a:pt x="890" y="162"/>
                    </a:lnTo>
                    <a:lnTo>
                      <a:pt x="874" y="158"/>
                    </a:lnTo>
                    <a:lnTo>
                      <a:pt x="862" y="152"/>
                    </a:lnTo>
                    <a:lnTo>
                      <a:pt x="853" y="147"/>
                    </a:lnTo>
                    <a:lnTo>
                      <a:pt x="844" y="142"/>
                    </a:lnTo>
                    <a:lnTo>
                      <a:pt x="838" y="138"/>
                    </a:lnTo>
                    <a:lnTo>
                      <a:pt x="834" y="133"/>
                    </a:lnTo>
                    <a:lnTo>
                      <a:pt x="831" y="128"/>
                    </a:lnTo>
                    <a:lnTo>
                      <a:pt x="831" y="122"/>
                    </a:lnTo>
                    <a:lnTo>
                      <a:pt x="831" y="117"/>
                    </a:lnTo>
                    <a:lnTo>
                      <a:pt x="833" y="113"/>
                    </a:lnTo>
                    <a:lnTo>
                      <a:pt x="836" y="108"/>
                    </a:lnTo>
                    <a:lnTo>
                      <a:pt x="840" y="103"/>
                    </a:lnTo>
                    <a:lnTo>
                      <a:pt x="846" y="100"/>
                    </a:lnTo>
                    <a:lnTo>
                      <a:pt x="853" y="97"/>
                    </a:lnTo>
                    <a:lnTo>
                      <a:pt x="861" y="95"/>
                    </a:lnTo>
                    <a:lnTo>
                      <a:pt x="872" y="95"/>
                    </a:lnTo>
                    <a:lnTo>
                      <a:pt x="890" y="96"/>
                    </a:lnTo>
                    <a:lnTo>
                      <a:pt x="905" y="98"/>
                    </a:lnTo>
                    <a:lnTo>
                      <a:pt x="918" y="102"/>
                    </a:lnTo>
                    <a:lnTo>
                      <a:pt x="929" y="105"/>
                    </a:lnTo>
                    <a:lnTo>
                      <a:pt x="933" y="107"/>
                    </a:lnTo>
                    <a:lnTo>
                      <a:pt x="938" y="105"/>
                    </a:lnTo>
                    <a:lnTo>
                      <a:pt x="943" y="102"/>
                    </a:lnTo>
                    <a:lnTo>
                      <a:pt x="945" y="97"/>
                    </a:lnTo>
                    <a:lnTo>
                      <a:pt x="952" y="67"/>
                    </a:lnTo>
                    <a:lnTo>
                      <a:pt x="954" y="63"/>
                    </a:lnTo>
                    <a:lnTo>
                      <a:pt x="952" y="59"/>
                    </a:lnTo>
                    <a:lnTo>
                      <a:pt x="949" y="56"/>
                    </a:lnTo>
                    <a:lnTo>
                      <a:pt x="945" y="53"/>
                    </a:lnTo>
                    <a:lnTo>
                      <a:pt x="936" y="50"/>
                    </a:lnTo>
                    <a:lnTo>
                      <a:pt x="924" y="46"/>
                    </a:lnTo>
                    <a:lnTo>
                      <a:pt x="911" y="44"/>
                    </a:lnTo>
                    <a:lnTo>
                      <a:pt x="897" y="43"/>
                    </a:lnTo>
                    <a:lnTo>
                      <a:pt x="892" y="41"/>
                    </a:lnTo>
                    <a:lnTo>
                      <a:pt x="888" y="38"/>
                    </a:lnTo>
                    <a:lnTo>
                      <a:pt x="886" y="34"/>
                    </a:lnTo>
                    <a:lnTo>
                      <a:pt x="886" y="29"/>
                    </a:lnTo>
                    <a:lnTo>
                      <a:pt x="886" y="12"/>
                    </a:lnTo>
                    <a:lnTo>
                      <a:pt x="885" y="7"/>
                    </a:lnTo>
                    <a:lnTo>
                      <a:pt x="882" y="3"/>
                    </a:lnTo>
                    <a:lnTo>
                      <a:pt x="879" y="0"/>
                    </a:lnTo>
                    <a:lnTo>
                      <a:pt x="874" y="0"/>
                    </a:lnTo>
                    <a:lnTo>
                      <a:pt x="850" y="0"/>
                    </a:lnTo>
                    <a:lnTo>
                      <a:pt x="846" y="0"/>
                    </a:lnTo>
                    <a:lnTo>
                      <a:pt x="842" y="3"/>
                    </a:lnTo>
                    <a:lnTo>
                      <a:pt x="840" y="7"/>
                    </a:lnTo>
                    <a:lnTo>
                      <a:pt x="838" y="12"/>
                    </a:lnTo>
                    <a:lnTo>
                      <a:pt x="838" y="35"/>
                    </a:lnTo>
                    <a:lnTo>
                      <a:pt x="838" y="39"/>
                    </a:lnTo>
                    <a:lnTo>
                      <a:pt x="836" y="43"/>
                    </a:lnTo>
                    <a:lnTo>
                      <a:pt x="834" y="45"/>
                    </a:lnTo>
                    <a:lnTo>
                      <a:pt x="830" y="47"/>
                    </a:lnTo>
                    <a:lnTo>
                      <a:pt x="814" y="52"/>
                    </a:lnTo>
                    <a:lnTo>
                      <a:pt x="799" y="59"/>
                    </a:lnTo>
                    <a:lnTo>
                      <a:pt x="792" y="63"/>
                    </a:lnTo>
                    <a:lnTo>
                      <a:pt x="786" y="67"/>
                    </a:lnTo>
                    <a:lnTo>
                      <a:pt x="781" y="72"/>
                    </a:lnTo>
                    <a:lnTo>
                      <a:pt x="777" y="78"/>
                    </a:lnTo>
                    <a:lnTo>
                      <a:pt x="772" y="83"/>
                    </a:lnTo>
                    <a:lnTo>
                      <a:pt x="768" y="89"/>
                    </a:lnTo>
                    <a:lnTo>
                      <a:pt x="765" y="95"/>
                    </a:lnTo>
                    <a:lnTo>
                      <a:pt x="762" y="102"/>
                    </a:lnTo>
                    <a:lnTo>
                      <a:pt x="760" y="109"/>
                    </a:lnTo>
                    <a:lnTo>
                      <a:pt x="759" y="115"/>
                    </a:lnTo>
                    <a:lnTo>
                      <a:pt x="758" y="122"/>
                    </a:lnTo>
                    <a:lnTo>
                      <a:pt x="758" y="130"/>
                    </a:lnTo>
                    <a:lnTo>
                      <a:pt x="758" y="139"/>
                    </a:lnTo>
                    <a:lnTo>
                      <a:pt x="759" y="147"/>
                    </a:lnTo>
                    <a:lnTo>
                      <a:pt x="761" y="154"/>
                    </a:lnTo>
                    <a:lnTo>
                      <a:pt x="764" y="161"/>
                    </a:lnTo>
                    <a:lnTo>
                      <a:pt x="767" y="167"/>
                    </a:lnTo>
                    <a:lnTo>
                      <a:pt x="772" y="173"/>
                    </a:lnTo>
                    <a:lnTo>
                      <a:pt x="777" y="179"/>
                    </a:lnTo>
                    <a:lnTo>
                      <a:pt x="781" y="185"/>
                    </a:lnTo>
                    <a:lnTo>
                      <a:pt x="795" y="195"/>
                    </a:lnTo>
                    <a:lnTo>
                      <a:pt x="809" y="203"/>
                    </a:lnTo>
                    <a:lnTo>
                      <a:pt x="825" y="211"/>
                    </a:lnTo>
                    <a:lnTo>
                      <a:pt x="844" y="218"/>
                    </a:lnTo>
                    <a:lnTo>
                      <a:pt x="856" y="222"/>
                    </a:lnTo>
                    <a:lnTo>
                      <a:pt x="867" y="227"/>
                    </a:lnTo>
                    <a:lnTo>
                      <a:pt x="876" y="231"/>
                    </a:lnTo>
                    <a:lnTo>
                      <a:pt x="884" y="236"/>
                    </a:lnTo>
                    <a:lnTo>
                      <a:pt x="888" y="242"/>
                    </a:lnTo>
                    <a:lnTo>
                      <a:pt x="892" y="247"/>
                    </a:lnTo>
                    <a:lnTo>
                      <a:pt x="894" y="253"/>
                    </a:lnTo>
                    <a:lnTo>
                      <a:pt x="895" y="260"/>
                    </a:lnTo>
                    <a:lnTo>
                      <a:pt x="894" y="266"/>
                    </a:lnTo>
                    <a:lnTo>
                      <a:pt x="892" y="272"/>
                    </a:lnTo>
                    <a:lnTo>
                      <a:pt x="888" y="278"/>
                    </a:lnTo>
                    <a:lnTo>
                      <a:pt x="882" y="281"/>
                    </a:lnTo>
                    <a:lnTo>
                      <a:pt x="875" y="285"/>
                    </a:lnTo>
                    <a:lnTo>
                      <a:pt x="868" y="287"/>
                    </a:lnTo>
                    <a:lnTo>
                      <a:pt x="859" y="288"/>
                    </a:lnTo>
                    <a:lnTo>
                      <a:pt x="849" y="289"/>
                    </a:lnTo>
                    <a:lnTo>
                      <a:pt x="830" y="288"/>
                    </a:lnTo>
                    <a:lnTo>
                      <a:pt x="814" y="285"/>
                    </a:lnTo>
                    <a:lnTo>
                      <a:pt x="797" y="280"/>
                    </a:lnTo>
                    <a:lnTo>
                      <a:pt x="781" y="274"/>
                    </a:lnTo>
                    <a:lnTo>
                      <a:pt x="777" y="273"/>
                    </a:lnTo>
                    <a:lnTo>
                      <a:pt x="772" y="274"/>
                    </a:lnTo>
                    <a:lnTo>
                      <a:pt x="768" y="278"/>
                    </a:lnTo>
                    <a:lnTo>
                      <a:pt x="766" y="282"/>
                    </a:lnTo>
                    <a:lnTo>
                      <a:pt x="758" y="314"/>
                    </a:lnTo>
                    <a:lnTo>
                      <a:pt x="757" y="319"/>
                    </a:lnTo>
                    <a:lnTo>
                      <a:pt x="758" y="323"/>
                    </a:lnTo>
                    <a:lnTo>
                      <a:pt x="760" y="326"/>
                    </a:lnTo>
                    <a:lnTo>
                      <a:pt x="764" y="329"/>
                    </a:lnTo>
                    <a:lnTo>
                      <a:pt x="777" y="333"/>
                    </a:lnTo>
                    <a:lnTo>
                      <a:pt x="792" y="338"/>
                    </a:lnTo>
                    <a:lnTo>
                      <a:pt x="809" y="342"/>
                    </a:lnTo>
                    <a:lnTo>
                      <a:pt x="825" y="344"/>
                    </a:lnTo>
                    <a:lnTo>
                      <a:pt x="830" y="345"/>
                    </a:lnTo>
                    <a:lnTo>
                      <a:pt x="834" y="348"/>
                    </a:lnTo>
                    <a:lnTo>
                      <a:pt x="835" y="351"/>
                    </a:lnTo>
                    <a:lnTo>
                      <a:pt x="836" y="356"/>
                    </a:lnTo>
                    <a:lnTo>
                      <a:pt x="836" y="379"/>
                    </a:lnTo>
                    <a:lnTo>
                      <a:pt x="837" y="383"/>
                    </a:lnTo>
                    <a:lnTo>
                      <a:pt x="840" y="387"/>
                    </a:lnTo>
                    <a:lnTo>
                      <a:pt x="843" y="389"/>
                    </a:lnTo>
                    <a:lnTo>
                      <a:pt x="848" y="390"/>
                    </a:lnTo>
                    <a:lnTo>
                      <a:pt x="872" y="390"/>
                    </a:lnTo>
                    <a:lnTo>
                      <a:pt x="876" y="389"/>
                    </a:lnTo>
                    <a:lnTo>
                      <a:pt x="880" y="387"/>
                    </a:lnTo>
                    <a:lnTo>
                      <a:pt x="882" y="383"/>
                    </a:lnTo>
                    <a:lnTo>
                      <a:pt x="884" y="379"/>
                    </a:lnTo>
                    <a:close/>
                    <a:moveTo>
                      <a:pt x="84" y="348"/>
                    </a:moveTo>
                    <a:lnTo>
                      <a:pt x="94" y="338"/>
                    </a:lnTo>
                    <a:lnTo>
                      <a:pt x="105" y="330"/>
                    </a:lnTo>
                    <a:lnTo>
                      <a:pt x="115" y="322"/>
                    </a:lnTo>
                    <a:lnTo>
                      <a:pt x="126" y="313"/>
                    </a:lnTo>
                    <a:lnTo>
                      <a:pt x="138" y="306"/>
                    </a:lnTo>
                    <a:lnTo>
                      <a:pt x="150" y="299"/>
                    </a:lnTo>
                    <a:lnTo>
                      <a:pt x="162" y="293"/>
                    </a:lnTo>
                    <a:lnTo>
                      <a:pt x="175" y="287"/>
                    </a:lnTo>
                    <a:lnTo>
                      <a:pt x="188" y="282"/>
                    </a:lnTo>
                    <a:lnTo>
                      <a:pt x="201" y="278"/>
                    </a:lnTo>
                    <a:lnTo>
                      <a:pt x="214" y="274"/>
                    </a:lnTo>
                    <a:lnTo>
                      <a:pt x="228" y="270"/>
                    </a:lnTo>
                    <a:lnTo>
                      <a:pt x="241" y="268"/>
                    </a:lnTo>
                    <a:lnTo>
                      <a:pt x="255" y="266"/>
                    </a:lnTo>
                    <a:lnTo>
                      <a:pt x="271" y="266"/>
                    </a:lnTo>
                    <a:lnTo>
                      <a:pt x="285" y="265"/>
                    </a:lnTo>
                    <a:lnTo>
                      <a:pt x="299" y="266"/>
                    </a:lnTo>
                    <a:lnTo>
                      <a:pt x="314" y="266"/>
                    </a:lnTo>
                    <a:lnTo>
                      <a:pt x="328" y="268"/>
                    </a:lnTo>
                    <a:lnTo>
                      <a:pt x="342" y="270"/>
                    </a:lnTo>
                    <a:lnTo>
                      <a:pt x="356" y="274"/>
                    </a:lnTo>
                    <a:lnTo>
                      <a:pt x="369" y="278"/>
                    </a:lnTo>
                    <a:lnTo>
                      <a:pt x="383" y="282"/>
                    </a:lnTo>
                    <a:lnTo>
                      <a:pt x="396" y="287"/>
                    </a:lnTo>
                    <a:lnTo>
                      <a:pt x="409" y="293"/>
                    </a:lnTo>
                    <a:lnTo>
                      <a:pt x="421" y="299"/>
                    </a:lnTo>
                    <a:lnTo>
                      <a:pt x="432" y="306"/>
                    </a:lnTo>
                    <a:lnTo>
                      <a:pt x="444" y="313"/>
                    </a:lnTo>
                    <a:lnTo>
                      <a:pt x="455" y="322"/>
                    </a:lnTo>
                    <a:lnTo>
                      <a:pt x="466" y="330"/>
                    </a:lnTo>
                    <a:lnTo>
                      <a:pt x="476" y="338"/>
                    </a:lnTo>
                    <a:lnTo>
                      <a:pt x="486" y="348"/>
                    </a:lnTo>
                    <a:lnTo>
                      <a:pt x="495" y="358"/>
                    </a:lnTo>
                    <a:lnTo>
                      <a:pt x="505" y="368"/>
                    </a:lnTo>
                    <a:lnTo>
                      <a:pt x="513" y="379"/>
                    </a:lnTo>
                    <a:lnTo>
                      <a:pt x="520" y="390"/>
                    </a:lnTo>
                    <a:lnTo>
                      <a:pt x="529" y="401"/>
                    </a:lnTo>
                    <a:lnTo>
                      <a:pt x="534" y="414"/>
                    </a:lnTo>
                    <a:lnTo>
                      <a:pt x="542" y="426"/>
                    </a:lnTo>
                    <a:lnTo>
                      <a:pt x="546" y="438"/>
                    </a:lnTo>
                    <a:lnTo>
                      <a:pt x="552" y="451"/>
                    </a:lnTo>
                    <a:lnTo>
                      <a:pt x="556" y="464"/>
                    </a:lnTo>
                    <a:lnTo>
                      <a:pt x="561" y="478"/>
                    </a:lnTo>
                    <a:lnTo>
                      <a:pt x="563" y="491"/>
                    </a:lnTo>
                    <a:lnTo>
                      <a:pt x="565" y="506"/>
                    </a:lnTo>
                    <a:lnTo>
                      <a:pt x="568" y="520"/>
                    </a:lnTo>
                    <a:lnTo>
                      <a:pt x="569" y="534"/>
                    </a:lnTo>
                    <a:lnTo>
                      <a:pt x="569" y="550"/>
                    </a:lnTo>
                    <a:lnTo>
                      <a:pt x="569" y="564"/>
                    </a:lnTo>
                    <a:lnTo>
                      <a:pt x="568" y="578"/>
                    </a:lnTo>
                    <a:lnTo>
                      <a:pt x="565" y="592"/>
                    </a:lnTo>
                    <a:lnTo>
                      <a:pt x="563" y="606"/>
                    </a:lnTo>
                    <a:lnTo>
                      <a:pt x="561" y="620"/>
                    </a:lnTo>
                    <a:lnTo>
                      <a:pt x="556" y="634"/>
                    </a:lnTo>
                    <a:lnTo>
                      <a:pt x="552" y="647"/>
                    </a:lnTo>
                    <a:lnTo>
                      <a:pt x="546" y="660"/>
                    </a:lnTo>
                    <a:lnTo>
                      <a:pt x="542" y="672"/>
                    </a:lnTo>
                    <a:lnTo>
                      <a:pt x="534" y="685"/>
                    </a:lnTo>
                    <a:lnTo>
                      <a:pt x="529" y="697"/>
                    </a:lnTo>
                    <a:lnTo>
                      <a:pt x="520" y="707"/>
                    </a:lnTo>
                    <a:lnTo>
                      <a:pt x="513" y="719"/>
                    </a:lnTo>
                    <a:lnTo>
                      <a:pt x="505" y="730"/>
                    </a:lnTo>
                    <a:lnTo>
                      <a:pt x="495" y="741"/>
                    </a:lnTo>
                    <a:lnTo>
                      <a:pt x="486" y="750"/>
                    </a:lnTo>
                    <a:lnTo>
                      <a:pt x="476" y="760"/>
                    </a:lnTo>
                    <a:lnTo>
                      <a:pt x="466" y="768"/>
                    </a:lnTo>
                    <a:lnTo>
                      <a:pt x="455" y="776"/>
                    </a:lnTo>
                    <a:lnTo>
                      <a:pt x="444" y="785"/>
                    </a:lnTo>
                    <a:lnTo>
                      <a:pt x="432" y="792"/>
                    </a:lnTo>
                    <a:lnTo>
                      <a:pt x="421" y="799"/>
                    </a:lnTo>
                    <a:lnTo>
                      <a:pt x="409" y="805"/>
                    </a:lnTo>
                    <a:lnTo>
                      <a:pt x="396" y="811"/>
                    </a:lnTo>
                    <a:lnTo>
                      <a:pt x="383" y="815"/>
                    </a:lnTo>
                    <a:lnTo>
                      <a:pt x="369" y="820"/>
                    </a:lnTo>
                    <a:lnTo>
                      <a:pt x="356" y="824"/>
                    </a:lnTo>
                    <a:lnTo>
                      <a:pt x="342" y="827"/>
                    </a:lnTo>
                    <a:lnTo>
                      <a:pt x="328" y="830"/>
                    </a:lnTo>
                    <a:lnTo>
                      <a:pt x="314" y="832"/>
                    </a:lnTo>
                    <a:lnTo>
                      <a:pt x="299" y="833"/>
                    </a:lnTo>
                    <a:lnTo>
                      <a:pt x="285" y="833"/>
                    </a:lnTo>
                    <a:lnTo>
                      <a:pt x="271" y="833"/>
                    </a:lnTo>
                    <a:lnTo>
                      <a:pt x="255" y="832"/>
                    </a:lnTo>
                    <a:lnTo>
                      <a:pt x="241" y="830"/>
                    </a:lnTo>
                    <a:lnTo>
                      <a:pt x="228" y="827"/>
                    </a:lnTo>
                    <a:lnTo>
                      <a:pt x="214" y="824"/>
                    </a:lnTo>
                    <a:lnTo>
                      <a:pt x="201" y="820"/>
                    </a:lnTo>
                    <a:lnTo>
                      <a:pt x="188" y="815"/>
                    </a:lnTo>
                    <a:lnTo>
                      <a:pt x="175" y="811"/>
                    </a:lnTo>
                    <a:lnTo>
                      <a:pt x="162" y="805"/>
                    </a:lnTo>
                    <a:lnTo>
                      <a:pt x="150" y="799"/>
                    </a:lnTo>
                    <a:lnTo>
                      <a:pt x="138" y="792"/>
                    </a:lnTo>
                    <a:lnTo>
                      <a:pt x="126" y="785"/>
                    </a:lnTo>
                    <a:lnTo>
                      <a:pt x="115" y="776"/>
                    </a:lnTo>
                    <a:lnTo>
                      <a:pt x="105" y="768"/>
                    </a:lnTo>
                    <a:lnTo>
                      <a:pt x="94" y="760"/>
                    </a:lnTo>
                    <a:lnTo>
                      <a:pt x="84" y="750"/>
                    </a:lnTo>
                    <a:lnTo>
                      <a:pt x="75" y="741"/>
                    </a:lnTo>
                    <a:lnTo>
                      <a:pt x="65" y="730"/>
                    </a:lnTo>
                    <a:lnTo>
                      <a:pt x="57" y="719"/>
                    </a:lnTo>
                    <a:lnTo>
                      <a:pt x="49" y="707"/>
                    </a:lnTo>
                    <a:lnTo>
                      <a:pt x="42" y="697"/>
                    </a:lnTo>
                    <a:lnTo>
                      <a:pt x="35" y="685"/>
                    </a:lnTo>
                    <a:lnTo>
                      <a:pt x="29" y="672"/>
                    </a:lnTo>
                    <a:lnTo>
                      <a:pt x="23" y="660"/>
                    </a:lnTo>
                    <a:lnTo>
                      <a:pt x="18" y="647"/>
                    </a:lnTo>
                    <a:lnTo>
                      <a:pt x="13" y="634"/>
                    </a:lnTo>
                    <a:lnTo>
                      <a:pt x="10" y="620"/>
                    </a:lnTo>
                    <a:lnTo>
                      <a:pt x="6" y="606"/>
                    </a:lnTo>
                    <a:lnTo>
                      <a:pt x="4" y="592"/>
                    </a:lnTo>
                    <a:lnTo>
                      <a:pt x="3" y="578"/>
                    </a:lnTo>
                    <a:lnTo>
                      <a:pt x="1" y="564"/>
                    </a:lnTo>
                    <a:lnTo>
                      <a:pt x="0" y="550"/>
                    </a:lnTo>
                    <a:lnTo>
                      <a:pt x="1" y="534"/>
                    </a:lnTo>
                    <a:lnTo>
                      <a:pt x="3" y="520"/>
                    </a:lnTo>
                    <a:lnTo>
                      <a:pt x="4" y="506"/>
                    </a:lnTo>
                    <a:lnTo>
                      <a:pt x="6" y="491"/>
                    </a:lnTo>
                    <a:lnTo>
                      <a:pt x="10" y="478"/>
                    </a:lnTo>
                    <a:lnTo>
                      <a:pt x="13" y="464"/>
                    </a:lnTo>
                    <a:lnTo>
                      <a:pt x="18" y="451"/>
                    </a:lnTo>
                    <a:lnTo>
                      <a:pt x="23" y="438"/>
                    </a:lnTo>
                    <a:lnTo>
                      <a:pt x="29" y="426"/>
                    </a:lnTo>
                    <a:lnTo>
                      <a:pt x="35" y="414"/>
                    </a:lnTo>
                    <a:lnTo>
                      <a:pt x="42" y="401"/>
                    </a:lnTo>
                    <a:lnTo>
                      <a:pt x="49" y="390"/>
                    </a:lnTo>
                    <a:lnTo>
                      <a:pt x="57" y="379"/>
                    </a:lnTo>
                    <a:lnTo>
                      <a:pt x="65" y="368"/>
                    </a:lnTo>
                    <a:lnTo>
                      <a:pt x="75" y="358"/>
                    </a:lnTo>
                    <a:lnTo>
                      <a:pt x="84" y="348"/>
                    </a:lnTo>
                    <a:close/>
                  </a:path>
                </a:pathLst>
              </a:custGeom>
              <a:solidFill>
                <a:srgbClr val="3B4652"/>
              </a:solidFill>
              <a:ln w="9525">
                <a:noFill/>
                <a:round/>
                <a:headEnd/>
                <a:tailEnd/>
              </a:ln>
            </p:spPr>
            <p:txBody>
              <a:bodyPr/>
              <a:lstStyle/>
              <a:p>
                <a:endParaRPr lang="en-US"/>
              </a:p>
            </p:txBody>
          </p:sp>
        </p:grpSp>
      </p:grpSp>
      <p:grpSp>
        <p:nvGrpSpPr>
          <p:cNvPr id="55" name="Group 51"/>
          <p:cNvGrpSpPr>
            <a:grpSpLocks/>
          </p:cNvGrpSpPr>
          <p:nvPr/>
        </p:nvGrpSpPr>
        <p:grpSpPr bwMode="auto">
          <a:xfrm>
            <a:off x="3628147" y="5356284"/>
            <a:ext cx="543101" cy="439043"/>
            <a:chOff x="2625" y="2672"/>
            <a:chExt cx="453" cy="399"/>
          </a:xfrm>
          <a:effectLst>
            <a:outerShdw blurRad="50800" dist="38100" dir="2700000" algn="tl" rotWithShape="0">
              <a:prstClr val="black">
                <a:alpha val="40000"/>
              </a:prstClr>
            </a:outerShdw>
          </a:effectLst>
        </p:grpSpPr>
        <p:sp>
          <p:nvSpPr>
            <p:cNvPr id="56" name="AutoShape 140"/>
            <p:cNvSpPr>
              <a:spLocks noChangeArrowheads="1"/>
            </p:cNvSpPr>
            <p:nvPr/>
          </p:nvSpPr>
          <p:spPr bwMode="auto">
            <a:xfrm>
              <a:off x="2625" y="2672"/>
              <a:ext cx="453" cy="399"/>
            </a:xfrm>
            <a:prstGeom prst="hexagon">
              <a:avLst>
                <a:gd name="adj" fmla="val 28383"/>
                <a:gd name="vf" fmla="val 115470"/>
              </a:avLst>
            </a:prstGeom>
            <a:solidFill>
              <a:srgbClr val="FFFFFF"/>
            </a:solidFill>
            <a:ln w="6350">
              <a:solidFill>
                <a:srgbClr val="325C80"/>
              </a:solidFill>
              <a:miter lim="800000"/>
              <a:headEnd/>
              <a:tailEnd/>
            </a:ln>
          </p:spPr>
          <p:txBody>
            <a:bodyPr wrap="none" anchor="ctr"/>
            <a:lstStyle/>
            <a:p>
              <a:endParaRPr lang="en-US"/>
            </a:p>
          </p:txBody>
        </p:sp>
        <p:grpSp>
          <p:nvGrpSpPr>
            <p:cNvPr id="57" name="Group 86"/>
            <p:cNvGrpSpPr>
              <a:grpSpLocks noChangeAspect="1"/>
            </p:cNvGrpSpPr>
            <p:nvPr/>
          </p:nvGrpSpPr>
          <p:grpSpPr bwMode="auto">
            <a:xfrm>
              <a:off x="2737" y="2708"/>
              <a:ext cx="236" cy="297"/>
              <a:chOff x="2753" y="442"/>
              <a:chExt cx="316" cy="398"/>
            </a:xfrm>
          </p:grpSpPr>
          <p:sp>
            <p:nvSpPr>
              <p:cNvPr id="58" name="Freeform 87"/>
              <p:cNvSpPr>
                <a:spLocks noChangeAspect="1"/>
              </p:cNvSpPr>
              <p:nvPr/>
            </p:nvSpPr>
            <p:spPr bwMode="auto">
              <a:xfrm>
                <a:off x="2817" y="442"/>
                <a:ext cx="188" cy="198"/>
              </a:xfrm>
              <a:custGeom>
                <a:avLst/>
                <a:gdLst>
                  <a:gd name="T0" fmla="*/ 34 w 562"/>
                  <a:gd name="T1" fmla="*/ 350 h 594"/>
                  <a:gd name="T2" fmla="*/ 22 w 562"/>
                  <a:gd name="T3" fmla="*/ 473 h 594"/>
                  <a:gd name="T4" fmla="*/ 9 w 562"/>
                  <a:gd name="T5" fmla="*/ 543 h 594"/>
                  <a:gd name="T6" fmla="*/ 23 w 562"/>
                  <a:gd name="T7" fmla="*/ 573 h 594"/>
                  <a:gd name="T8" fmla="*/ 98 w 562"/>
                  <a:gd name="T9" fmla="*/ 585 h 594"/>
                  <a:gd name="T10" fmla="*/ 179 w 562"/>
                  <a:gd name="T11" fmla="*/ 592 h 594"/>
                  <a:gd name="T12" fmla="*/ 195 w 562"/>
                  <a:gd name="T13" fmla="*/ 533 h 594"/>
                  <a:gd name="T14" fmla="*/ 166 w 562"/>
                  <a:gd name="T15" fmla="*/ 488 h 594"/>
                  <a:gd name="T16" fmla="*/ 141 w 562"/>
                  <a:gd name="T17" fmla="*/ 429 h 594"/>
                  <a:gd name="T18" fmla="*/ 125 w 562"/>
                  <a:gd name="T19" fmla="*/ 361 h 594"/>
                  <a:gd name="T20" fmla="*/ 123 w 562"/>
                  <a:gd name="T21" fmla="*/ 317 h 594"/>
                  <a:gd name="T22" fmla="*/ 165 w 562"/>
                  <a:gd name="T23" fmla="*/ 275 h 594"/>
                  <a:gd name="T24" fmla="*/ 217 w 562"/>
                  <a:gd name="T25" fmla="*/ 231 h 594"/>
                  <a:gd name="T26" fmla="*/ 263 w 562"/>
                  <a:gd name="T27" fmla="*/ 176 h 594"/>
                  <a:gd name="T28" fmla="*/ 257 w 562"/>
                  <a:gd name="T29" fmla="*/ 221 h 594"/>
                  <a:gd name="T30" fmla="*/ 232 w 562"/>
                  <a:gd name="T31" fmla="*/ 285 h 594"/>
                  <a:gd name="T32" fmla="*/ 313 w 562"/>
                  <a:gd name="T33" fmla="*/ 229 h 594"/>
                  <a:gd name="T34" fmla="*/ 347 w 562"/>
                  <a:gd name="T35" fmla="*/ 189 h 594"/>
                  <a:gd name="T36" fmla="*/ 400 w 562"/>
                  <a:gd name="T37" fmla="*/ 250 h 594"/>
                  <a:gd name="T38" fmla="*/ 434 w 562"/>
                  <a:gd name="T39" fmla="*/ 281 h 594"/>
                  <a:gd name="T40" fmla="*/ 439 w 562"/>
                  <a:gd name="T41" fmla="*/ 341 h 594"/>
                  <a:gd name="T42" fmla="*/ 427 w 562"/>
                  <a:gd name="T43" fmla="*/ 407 h 594"/>
                  <a:gd name="T44" fmla="*/ 406 w 562"/>
                  <a:gd name="T45" fmla="*/ 469 h 594"/>
                  <a:gd name="T46" fmla="*/ 376 w 562"/>
                  <a:gd name="T47" fmla="*/ 520 h 594"/>
                  <a:gd name="T48" fmla="*/ 356 w 562"/>
                  <a:gd name="T49" fmla="*/ 594 h 594"/>
                  <a:gd name="T50" fmla="*/ 436 w 562"/>
                  <a:gd name="T51" fmla="*/ 588 h 594"/>
                  <a:gd name="T52" fmla="*/ 514 w 562"/>
                  <a:gd name="T53" fmla="*/ 577 h 594"/>
                  <a:gd name="T54" fmla="*/ 558 w 562"/>
                  <a:gd name="T55" fmla="*/ 556 h 594"/>
                  <a:gd name="T56" fmla="*/ 546 w 562"/>
                  <a:gd name="T57" fmla="*/ 509 h 594"/>
                  <a:gd name="T58" fmla="*/ 530 w 562"/>
                  <a:gd name="T59" fmla="*/ 392 h 594"/>
                  <a:gd name="T60" fmla="*/ 524 w 562"/>
                  <a:gd name="T61" fmla="*/ 274 h 594"/>
                  <a:gd name="T62" fmla="*/ 520 w 562"/>
                  <a:gd name="T63" fmla="*/ 214 h 594"/>
                  <a:gd name="T64" fmla="*/ 507 w 562"/>
                  <a:gd name="T65" fmla="*/ 153 h 594"/>
                  <a:gd name="T66" fmla="*/ 484 w 562"/>
                  <a:gd name="T67" fmla="*/ 100 h 594"/>
                  <a:gd name="T68" fmla="*/ 460 w 562"/>
                  <a:gd name="T69" fmla="*/ 70 h 594"/>
                  <a:gd name="T70" fmla="*/ 438 w 562"/>
                  <a:gd name="T71" fmla="*/ 55 h 594"/>
                  <a:gd name="T72" fmla="*/ 410 w 562"/>
                  <a:gd name="T73" fmla="*/ 43 h 594"/>
                  <a:gd name="T74" fmla="*/ 378 w 562"/>
                  <a:gd name="T75" fmla="*/ 38 h 594"/>
                  <a:gd name="T76" fmla="*/ 350 w 562"/>
                  <a:gd name="T77" fmla="*/ 21 h 594"/>
                  <a:gd name="T78" fmla="*/ 313 w 562"/>
                  <a:gd name="T79" fmla="*/ 5 h 594"/>
                  <a:gd name="T80" fmla="*/ 270 w 562"/>
                  <a:gd name="T81" fmla="*/ 0 h 594"/>
                  <a:gd name="T82" fmla="*/ 225 w 562"/>
                  <a:gd name="T83" fmla="*/ 4 h 594"/>
                  <a:gd name="T84" fmla="*/ 186 w 562"/>
                  <a:gd name="T85" fmla="*/ 13 h 594"/>
                  <a:gd name="T86" fmla="*/ 152 w 562"/>
                  <a:gd name="T87" fmla="*/ 30 h 594"/>
                  <a:gd name="T88" fmla="*/ 123 w 562"/>
                  <a:gd name="T89" fmla="*/ 50 h 594"/>
                  <a:gd name="T90" fmla="*/ 98 w 562"/>
                  <a:gd name="T91" fmla="*/ 75 h 594"/>
                  <a:gd name="T92" fmla="*/ 67 w 562"/>
                  <a:gd name="T93" fmla="*/ 126 h 594"/>
                  <a:gd name="T94" fmla="*/ 46 w 562"/>
                  <a:gd name="T95" fmla="*/ 197 h 594"/>
                  <a:gd name="T96" fmla="*/ 38 w 562"/>
                  <a:gd name="T97" fmla="*/ 274 h 59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62"/>
                  <a:gd name="T148" fmla="*/ 0 h 594"/>
                  <a:gd name="T149" fmla="*/ 562 w 562"/>
                  <a:gd name="T150" fmla="*/ 594 h 59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62" h="594">
                    <a:moveTo>
                      <a:pt x="38" y="274"/>
                    </a:moveTo>
                    <a:lnTo>
                      <a:pt x="35" y="311"/>
                    </a:lnTo>
                    <a:lnTo>
                      <a:pt x="34" y="350"/>
                    </a:lnTo>
                    <a:lnTo>
                      <a:pt x="32" y="392"/>
                    </a:lnTo>
                    <a:lnTo>
                      <a:pt x="27" y="433"/>
                    </a:lnTo>
                    <a:lnTo>
                      <a:pt x="22" y="473"/>
                    </a:lnTo>
                    <a:lnTo>
                      <a:pt x="16" y="509"/>
                    </a:lnTo>
                    <a:lnTo>
                      <a:pt x="13" y="527"/>
                    </a:lnTo>
                    <a:lnTo>
                      <a:pt x="9" y="543"/>
                    </a:lnTo>
                    <a:lnTo>
                      <a:pt x="4" y="556"/>
                    </a:lnTo>
                    <a:lnTo>
                      <a:pt x="0" y="569"/>
                    </a:lnTo>
                    <a:lnTo>
                      <a:pt x="23" y="573"/>
                    </a:lnTo>
                    <a:lnTo>
                      <a:pt x="48" y="577"/>
                    </a:lnTo>
                    <a:lnTo>
                      <a:pt x="73" y="582"/>
                    </a:lnTo>
                    <a:lnTo>
                      <a:pt x="98" y="585"/>
                    </a:lnTo>
                    <a:lnTo>
                      <a:pt x="125" y="588"/>
                    </a:lnTo>
                    <a:lnTo>
                      <a:pt x="152" y="590"/>
                    </a:lnTo>
                    <a:lnTo>
                      <a:pt x="179" y="592"/>
                    </a:lnTo>
                    <a:lnTo>
                      <a:pt x="206" y="594"/>
                    </a:lnTo>
                    <a:lnTo>
                      <a:pt x="206" y="544"/>
                    </a:lnTo>
                    <a:lnTo>
                      <a:pt x="195" y="533"/>
                    </a:lnTo>
                    <a:lnTo>
                      <a:pt x="186" y="520"/>
                    </a:lnTo>
                    <a:lnTo>
                      <a:pt x="175" y="505"/>
                    </a:lnTo>
                    <a:lnTo>
                      <a:pt x="166" y="488"/>
                    </a:lnTo>
                    <a:lnTo>
                      <a:pt x="156" y="469"/>
                    </a:lnTo>
                    <a:lnTo>
                      <a:pt x="148" y="449"/>
                    </a:lnTo>
                    <a:lnTo>
                      <a:pt x="141" y="429"/>
                    </a:lnTo>
                    <a:lnTo>
                      <a:pt x="135" y="407"/>
                    </a:lnTo>
                    <a:lnTo>
                      <a:pt x="129" y="385"/>
                    </a:lnTo>
                    <a:lnTo>
                      <a:pt x="125" y="361"/>
                    </a:lnTo>
                    <a:lnTo>
                      <a:pt x="124" y="347"/>
                    </a:lnTo>
                    <a:lnTo>
                      <a:pt x="123" y="332"/>
                    </a:lnTo>
                    <a:lnTo>
                      <a:pt x="123" y="317"/>
                    </a:lnTo>
                    <a:lnTo>
                      <a:pt x="124" y="303"/>
                    </a:lnTo>
                    <a:lnTo>
                      <a:pt x="144" y="290"/>
                    </a:lnTo>
                    <a:lnTo>
                      <a:pt x="165" y="275"/>
                    </a:lnTo>
                    <a:lnTo>
                      <a:pt x="182" y="261"/>
                    </a:lnTo>
                    <a:lnTo>
                      <a:pt x="200" y="247"/>
                    </a:lnTo>
                    <a:lnTo>
                      <a:pt x="217" y="231"/>
                    </a:lnTo>
                    <a:lnTo>
                      <a:pt x="233" y="215"/>
                    </a:lnTo>
                    <a:lnTo>
                      <a:pt x="248" y="197"/>
                    </a:lnTo>
                    <a:lnTo>
                      <a:pt x="263" y="176"/>
                    </a:lnTo>
                    <a:lnTo>
                      <a:pt x="262" y="192"/>
                    </a:lnTo>
                    <a:lnTo>
                      <a:pt x="260" y="208"/>
                    </a:lnTo>
                    <a:lnTo>
                      <a:pt x="257" y="221"/>
                    </a:lnTo>
                    <a:lnTo>
                      <a:pt x="254" y="234"/>
                    </a:lnTo>
                    <a:lnTo>
                      <a:pt x="244" y="259"/>
                    </a:lnTo>
                    <a:lnTo>
                      <a:pt x="232" y="285"/>
                    </a:lnTo>
                    <a:lnTo>
                      <a:pt x="269" y="262"/>
                    </a:lnTo>
                    <a:lnTo>
                      <a:pt x="300" y="241"/>
                    </a:lnTo>
                    <a:lnTo>
                      <a:pt x="313" y="229"/>
                    </a:lnTo>
                    <a:lnTo>
                      <a:pt x="326" y="217"/>
                    </a:lnTo>
                    <a:lnTo>
                      <a:pt x="337" y="204"/>
                    </a:lnTo>
                    <a:lnTo>
                      <a:pt x="347" y="189"/>
                    </a:lnTo>
                    <a:lnTo>
                      <a:pt x="368" y="215"/>
                    </a:lnTo>
                    <a:lnTo>
                      <a:pt x="389" y="239"/>
                    </a:lnTo>
                    <a:lnTo>
                      <a:pt x="400" y="250"/>
                    </a:lnTo>
                    <a:lnTo>
                      <a:pt x="410" y="261"/>
                    </a:lnTo>
                    <a:lnTo>
                      <a:pt x="422" y="272"/>
                    </a:lnTo>
                    <a:lnTo>
                      <a:pt x="434" y="281"/>
                    </a:lnTo>
                    <a:lnTo>
                      <a:pt x="438" y="300"/>
                    </a:lnTo>
                    <a:lnTo>
                      <a:pt x="439" y="321"/>
                    </a:lnTo>
                    <a:lnTo>
                      <a:pt x="439" y="341"/>
                    </a:lnTo>
                    <a:lnTo>
                      <a:pt x="436" y="361"/>
                    </a:lnTo>
                    <a:lnTo>
                      <a:pt x="432" y="385"/>
                    </a:lnTo>
                    <a:lnTo>
                      <a:pt x="427" y="407"/>
                    </a:lnTo>
                    <a:lnTo>
                      <a:pt x="421" y="429"/>
                    </a:lnTo>
                    <a:lnTo>
                      <a:pt x="414" y="449"/>
                    </a:lnTo>
                    <a:lnTo>
                      <a:pt x="406" y="469"/>
                    </a:lnTo>
                    <a:lnTo>
                      <a:pt x="396" y="488"/>
                    </a:lnTo>
                    <a:lnTo>
                      <a:pt x="387" y="505"/>
                    </a:lnTo>
                    <a:lnTo>
                      <a:pt x="376" y="520"/>
                    </a:lnTo>
                    <a:lnTo>
                      <a:pt x="365" y="533"/>
                    </a:lnTo>
                    <a:lnTo>
                      <a:pt x="356" y="544"/>
                    </a:lnTo>
                    <a:lnTo>
                      <a:pt x="356" y="594"/>
                    </a:lnTo>
                    <a:lnTo>
                      <a:pt x="383" y="592"/>
                    </a:lnTo>
                    <a:lnTo>
                      <a:pt x="410" y="590"/>
                    </a:lnTo>
                    <a:lnTo>
                      <a:pt x="436" y="588"/>
                    </a:lnTo>
                    <a:lnTo>
                      <a:pt x="463" y="585"/>
                    </a:lnTo>
                    <a:lnTo>
                      <a:pt x="489" y="582"/>
                    </a:lnTo>
                    <a:lnTo>
                      <a:pt x="514" y="577"/>
                    </a:lnTo>
                    <a:lnTo>
                      <a:pt x="539" y="573"/>
                    </a:lnTo>
                    <a:lnTo>
                      <a:pt x="562" y="569"/>
                    </a:lnTo>
                    <a:lnTo>
                      <a:pt x="558" y="556"/>
                    </a:lnTo>
                    <a:lnTo>
                      <a:pt x="553" y="541"/>
                    </a:lnTo>
                    <a:lnTo>
                      <a:pt x="549" y="526"/>
                    </a:lnTo>
                    <a:lnTo>
                      <a:pt x="546" y="509"/>
                    </a:lnTo>
                    <a:lnTo>
                      <a:pt x="540" y="473"/>
                    </a:lnTo>
                    <a:lnTo>
                      <a:pt x="535" y="433"/>
                    </a:lnTo>
                    <a:lnTo>
                      <a:pt x="530" y="392"/>
                    </a:lnTo>
                    <a:lnTo>
                      <a:pt x="528" y="350"/>
                    </a:lnTo>
                    <a:lnTo>
                      <a:pt x="526" y="311"/>
                    </a:lnTo>
                    <a:lnTo>
                      <a:pt x="524" y="274"/>
                    </a:lnTo>
                    <a:lnTo>
                      <a:pt x="523" y="254"/>
                    </a:lnTo>
                    <a:lnTo>
                      <a:pt x="522" y="235"/>
                    </a:lnTo>
                    <a:lnTo>
                      <a:pt x="520" y="214"/>
                    </a:lnTo>
                    <a:lnTo>
                      <a:pt x="516" y="194"/>
                    </a:lnTo>
                    <a:lnTo>
                      <a:pt x="512" y="173"/>
                    </a:lnTo>
                    <a:lnTo>
                      <a:pt x="507" y="153"/>
                    </a:lnTo>
                    <a:lnTo>
                      <a:pt x="501" y="134"/>
                    </a:lnTo>
                    <a:lnTo>
                      <a:pt x="492" y="116"/>
                    </a:lnTo>
                    <a:lnTo>
                      <a:pt x="484" y="100"/>
                    </a:lnTo>
                    <a:lnTo>
                      <a:pt x="472" y="84"/>
                    </a:lnTo>
                    <a:lnTo>
                      <a:pt x="466" y="77"/>
                    </a:lnTo>
                    <a:lnTo>
                      <a:pt x="460" y="70"/>
                    </a:lnTo>
                    <a:lnTo>
                      <a:pt x="453" y="64"/>
                    </a:lnTo>
                    <a:lnTo>
                      <a:pt x="446" y="59"/>
                    </a:lnTo>
                    <a:lnTo>
                      <a:pt x="438" y="55"/>
                    </a:lnTo>
                    <a:lnTo>
                      <a:pt x="429" y="50"/>
                    </a:lnTo>
                    <a:lnTo>
                      <a:pt x="420" y="46"/>
                    </a:lnTo>
                    <a:lnTo>
                      <a:pt x="410" y="43"/>
                    </a:lnTo>
                    <a:lnTo>
                      <a:pt x="401" y="40"/>
                    </a:lnTo>
                    <a:lnTo>
                      <a:pt x="390" y="39"/>
                    </a:lnTo>
                    <a:lnTo>
                      <a:pt x="378" y="38"/>
                    </a:lnTo>
                    <a:lnTo>
                      <a:pt x="366" y="38"/>
                    </a:lnTo>
                    <a:lnTo>
                      <a:pt x="359" y="28"/>
                    </a:lnTo>
                    <a:lnTo>
                      <a:pt x="350" y="21"/>
                    </a:lnTo>
                    <a:lnTo>
                      <a:pt x="338" y="14"/>
                    </a:lnTo>
                    <a:lnTo>
                      <a:pt x="326" y="9"/>
                    </a:lnTo>
                    <a:lnTo>
                      <a:pt x="313" y="5"/>
                    </a:lnTo>
                    <a:lnTo>
                      <a:pt x="300" y="2"/>
                    </a:lnTo>
                    <a:lnTo>
                      <a:pt x="286" y="1"/>
                    </a:lnTo>
                    <a:lnTo>
                      <a:pt x="270" y="0"/>
                    </a:lnTo>
                    <a:lnTo>
                      <a:pt x="255" y="1"/>
                    </a:lnTo>
                    <a:lnTo>
                      <a:pt x="239" y="2"/>
                    </a:lnTo>
                    <a:lnTo>
                      <a:pt x="225" y="4"/>
                    </a:lnTo>
                    <a:lnTo>
                      <a:pt x="212" y="6"/>
                    </a:lnTo>
                    <a:lnTo>
                      <a:pt x="199" y="9"/>
                    </a:lnTo>
                    <a:lnTo>
                      <a:pt x="186" y="13"/>
                    </a:lnTo>
                    <a:lnTo>
                      <a:pt x="174" y="18"/>
                    </a:lnTo>
                    <a:lnTo>
                      <a:pt x="162" y="24"/>
                    </a:lnTo>
                    <a:lnTo>
                      <a:pt x="152" y="30"/>
                    </a:lnTo>
                    <a:lnTo>
                      <a:pt x="142" y="36"/>
                    </a:lnTo>
                    <a:lnTo>
                      <a:pt x="133" y="43"/>
                    </a:lnTo>
                    <a:lnTo>
                      <a:pt x="123" y="50"/>
                    </a:lnTo>
                    <a:lnTo>
                      <a:pt x="115" y="58"/>
                    </a:lnTo>
                    <a:lnTo>
                      <a:pt x="106" y="66"/>
                    </a:lnTo>
                    <a:lnTo>
                      <a:pt x="98" y="75"/>
                    </a:lnTo>
                    <a:lnTo>
                      <a:pt x="91" y="84"/>
                    </a:lnTo>
                    <a:lnTo>
                      <a:pt x="79" y="104"/>
                    </a:lnTo>
                    <a:lnTo>
                      <a:pt x="67" y="126"/>
                    </a:lnTo>
                    <a:lnTo>
                      <a:pt x="59" y="148"/>
                    </a:lnTo>
                    <a:lnTo>
                      <a:pt x="51" y="172"/>
                    </a:lnTo>
                    <a:lnTo>
                      <a:pt x="46" y="197"/>
                    </a:lnTo>
                    <a:lnTo>
                      <a:pt x="41" y="222"/>
                    </a:lnTo>
                    <a:lnTo>
                      <a:pt x="39" y="248"/>
                    </a:lnTo>
                    <a:lnTo>
                      <a:pt x="38" y="274"/>
                    </a:lnTo>
                    <a:close/>
                  </a:path>
                </a:pathLst>
              </a:custGeom>
              <a:solidFill>
                <a:srgbClr val="3B4652"/>
              </a:solidFill>
              <a:ln w="9525">
                <a:noFill/>
                <a:round/>
                <a:headEnd/>
                <a:tailEnd/>
              </a:ln>
            </p:spPr>
            <p:txBody>
              <a:bodyPr/>
              <a:lstStyle/>
              <a:p>
                <a:endParaRPr lang="en-US"/>
              </a:p>
            </p:txBody>
          </p:sp>
          <p:sp>
            <p:nvSpPr>
              <p:cNvPr id="59" name="Freeform 88"/>
              <p:cNvSpPr>
                <a:spLocks noChangeAspect="1"/>
              </p:cNvSpPr>
              <p:nvPr/>
            </p:nvSpPr>
            <p:spPr bwMode="auto">
              <a:xfrm>
                <a:off x="2753" y="656"/>
                <a:ext cx="316" cy="184"/>
              </a:xfrm>
              <a:custGeom>
                <a:avLst/>
                <a:gdLst>
                  <a:gd name="T0" fmla="*/ 652 w 950"/>
                  <a:gd name="T1" fmla="*/ 64 h 551"/>
                  <a:gd name="T2" fmla="*/ 606 w 950"/>
                  <a:gd name="T3" fmla="*/ 178 h 551"/>
                  <a:gd name="T4" fmla="*/ 489 w 950"/>
                  <a:gd name="T5" fmla="*/ 304 h 551"/>
                  <a:gd name="T6" fmla="*/ 442 w 950"/>
                  <a:gd name="T7" fmla="*/ 289 h 551"/>
                  <a:gd name="T8" fmla="*/ 325 w 950"/>
                  <a:gd name="T9" fmla="*/ 151 h 551"/>
                  <a:gd name="T10" fmla="*/ 292 w 950"/>
                  <a:gd name="T11" fmla="*/ 51 h 551"/>
                  <a:gd name="T12" fmla="*/ 208 w 950"/>
                  <a:gd name="T13" fmla="*/ 95 h 551"/>
                  <a:gd name="T14" fmla="*/ 280 w 950"/>
                  <a:gd name="T15" fmla="*/ 129 h 551"/>
                  <a:gd name="T16" fmla="*/ 253 w 950"/>
                  <a:gd name="T17" fmla="*/ 157 h 551"/>
                  <a:gd name="T18" fmla="*/ 274 w 950"/>
                  <a:gd name="T19" fmla="*/ 189 h 551"/>
                  <a:gd name="T20" fmla="*/ 400 w 950"/>
                  <a:gd name="T21" fmla="*/ 295 h 551"/>
                  <a:gd name="T22" fmla="*/ 456 w 950"/>
                  <a:gd name="T23" fmla="*/ 408 h 551"/>
                  <a:gd name="T24" fmla="*/ 30 w 950"/>
                  <a:gd name="T25" fmla="*/ 261 h 551"/>
                  <a:gd name="T26" fmla="*/ 80 w 950"/>
                  <a:gd name="T27" fmla="*/ 114 h 551"/>
                  <a:gd name="T28" fmla="*/ 119 w 950"/>
                  <a:gd name="T29" fmla="*/ 153 h 551"/>
                  <a:gd name="T30" fmla="*/ 160 w 950"/>
                  <a:gd name="T31" fmla="*/ 272 h 551"/>
                  <a:gd name="T32" fmla="*/ 148 w 950"/>
                  <a:gd name="T33" fmla="*/ 343 h 551"/>
                  <a:gd name="T34" fmla="*/ 179 w 950"/>
                  <a:gd name="T35" fmla="*/ 386 h 551"/>
                  <a:gd name="T36" fmla="*/ 234 w 950"/>
                  <a:gd name="T37" fmla="*/ 393 h 551"/>
                  <a:gd name="T38" fmla="*/ 275 w 950"/>
                  <a:gd name="T39" fmla="*/ 362 h 551"/>
                  <a:gd name="T40" fmla="*/ 284 w 950"/>
                  <a:gd name="T41" fmla="*/ 308 h 551"/>
                  <a:gd name="T42" fmla="*/ 252 w 950"/>
                  <a:gd name="T43" fmla="*/ 266 h 551"/>
                  <a:gd name="T44" fmla="*/ 192 w 950"/>
                  <a:gd name="T45" fmla="*/ 253 h 551"/>
                  <a:gd name="T46" fmla="*/ 156 w 950"/>
                  <a:gd name="T47" fmla="*/ 150 h 551"/>
                  <a:gd name="T48" fmla="*/ 175 w 950"/>
                  <a:gd name="T49" fmla="*/ 67 h 551"/>
                  <a:gd name="T50" fmla="*/ 321 w 950"/>
                  <a:gd name="T51" fmla="*/ 0 h 551"/>
                  <a:gd name="T52" fmla="*/ 337 w 950"/>
                  <a:gd name="T53" fmla="*/ 41 h 551"/>
                  <a:gd name="T54" fmla="*/ 376 w 950"/>
                  <a:gd name="T55" fmla="*/ 159 h 551"/>
                  <a:gd name="T56" fmla="*/ 549 w 950"/>
                  <a:gd name="T57" fmla="*/ 190 h 551"/>
                  <a:gd name="T58" fmla="*/ 613 w 950"/>
                  <a:gd name="T59" fmla="*/ 75 h 551"/>
                  <a:gd name="T60" fmla="*/ 622 w 950"/>
                  <a:gd name="T61" fmla="*/ 5 h 551"/>
                  <a:gd name="T62" fmla="*/ 750 w 950"/>
                  <a:gd name="T63" fmla="*/ 49 h 551"/>
                  <a:gd name="T64" fmla="*/ 781 w 950"/>
                  <a:gd name="T65" fmla="*/ 111 h 551"/>
                  <a:gd name="T66" fmla="*/ 735 w 950"/>
                  <a:gd name="T67" fmla="*/ 197 h 551"/>
                  <a:gd name="T68" fmla="*/ 673 w 950"/>
                  <a:gd name="T69" fmla="*/ 226 h 551"/>
                  <a:gd name="T70" fmla="*/ 602 w 950"/>
                  <a:gd name="T71" fmla="*/ 349 h 551"/>
                  <a:gd name="T72" fmla="*/ 613 w 950"/>
                  <a:gd name="T73" fmla="*/ 402 h 551"/>
                  <a:gd name="T74" fmla="*/ 654 w 950"/>
                  <a:gd name="T75" fmla="*/ 429 h 551"/>
                  <a:gd name="T76" fmla="*/ 671 w 950"/>
                  <a:gd name="T77" fmla="*/ 410 h 551"/>
                  <a:gd name="T78" fmla="*/ 648 w 950"/>
                  <a:gd name="T79" fmla="*/ 385 h 551"/>
                  <a:gd name="T80" fmla="*/ 687 w 950"/>
                  <a:gd name="T81" fmla="*/ 266 h 551"/>
                  <a:gd name="T82" fmla="*/ 759 w 950"/>
                  <a:gd name="T83" fmla="*/ 237 h 551"/>
                  <a:gd name="T84" fmla="*/ 806 w 950"/>
                  <a:gd name="T85" fmla="*/ 288 h 551"/>
                  <a:gd name="T86" fmla="*/ 773 w 950"/>
                  <a:gd name="T87" fmla="*/ 423 h 551"/>
                  <a:gd name="T88" fmla="*/ 733 w 950"/>
                  <a:gd name="T89" fmla="*/ 425 h 551"/>
                  <a:gd name="T90" fmla="*/ 724 w 950"/>
                  <a:gd name="T91" fmla="*/ 449 h 551"/>
                  <a:gd name="T92" fmla="*/ 763 w 950"/>
                  <a:gd name="T93" fmla="*/ 463 h 551"/>
                  <a:gd name="T94" fmla="*/ 812 w 950"/>
                  <a:gd name="T95" fmla="*/ 440 h 551"/>
                  <a:gd name="T96" fmla="*/ 844 w 950"/>
                  <a:gd name="T97" fmla="*/ 289 h 551"/>
                  <a:gd name="T98" fmla="*/ 817 w 950"/>
                  <a:gd name="T99" fmla="*/ 228 h 551"/>
                  <a:gd name="T100" fmla="*/ 819 w 950"/>
                  <a:gd name="T101" fmla="*/ 96 h 551"/>
                  <a:gd name="T102" fmla="*/ 893 w 950"/>
                  <a:gd name="T103" fmla="*/ 144 h 551"/>
                  <a:gd name="T104" fmla="*/ 945 w 950"/>
                  <a:gd name="T105" fmla="*/ 506 h 551"/>
                  <a:gd name="T106" fmla="*/ 506 w 950"/>
                  <a:gd name="T107" fmla="*/ 364 h 551"/>
                  <a:gd name="T108" fmla="*/ 611 w 950"/>
                  <a:gd name="T109" fmla="*/ 232 h 551"/>
                  <a:gd name="T110" fmla="*/ 699 w 950"/>
                  <a:gd name="T111" fmla="*/ 175 h 551"/>
                  <a:gd name="T112" fmla="*/ 668 w 950"/>
                  <a:gd name="T113" fmla="*/ 139 h 551"/>
                  <a:gd name="T114" fmla="*/ 735 w 950"/>
                  <a:gd name="T115" fmla="*/ 112 h 5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50"/>
                  <a:gd name="T175" fmla="*/ 0 h 551"/>
                  <a:gd name="T176" fmla="*/ 950 w 950"/>
                  <a:gd name="T177" fmla="*/ 551 h 55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50" h="551">
                    <a:moveTo>
                      <a:pt x="736" y="83"/>
                    </a:moveTo>
                    <a:lnTo>
                      <a:pt x="718" y="76"/>
                    </a:lnTo>
                    <a:lnTo>
                      <a:pt x="702" y="69"/>
                    </a:lnTo>
                    <a:lnTo>
                      <a:pt x="684" y="62"/>
                    </a:lnTo>
                    <a:lnTo>
                      <a:pt x="668" y="56"/>
                    </a:lnTo>
                    <a:lnTo>
                      <a:pt x="659" y="53"/>
                    </a:lnTo>
                    <a:lnTo>
                      <a:pt x="651" y="49"/>
                    </a:lnTo>
                    <a:lnTo>
                      <a:pt x="652" y="64"/>
                    </a:lnTo>
                    <a:lnTo>
                      <a:pt x="649" y="80"/>
                    </a:lnTo>
                    <a:lnTo>
                      <a:pt x="647" y="95"/>
                    </a:lnTo>
                    <a:lnTo>
                      <a:pt x="644" y="110"/>
                    </a:lnTo>
                    <a:lnTo>
                      <a:pt x="638" y="124"/>
                    </a:lnTo>
                    <a:lnTo>
                      <a:pt x="632" y="138"/>
                    </a:lnTo>
                    <a:lnTo>
                      <a:pt x="625" y="152"/>
                    </a:lnTo>
                    <a:lnTo>
                      <a:pt x="615" y="165"/>
                    </a:lnTo>
                    <a:lnTo>
                      <a:pt x="606" y="178"/>
                    </a:lnTo>
                    <a:lnTo>
                      <a:pt x="595" y="193"/>
                    </a:lnTo>
                    <a:lnTo>
                      <a:pt x="584" y="206"/>
                    </a:lnTo>
                    <a:lnTo>
                      <a:pt x="572" y="220"/>
                    </a:lnTo>
                    <a:lnTo>
                      <a:pt x="545" y="248"/>
                    </a:lnTo>
                    <a:lnTo>
                      <a:pt x="516" y="277"/>
                    </a:lnTo>
                    <a:lnTo>
                      <a:pt x="506" y="289"/>
                    </a:lnTo>
                    <a:lnTo>
                      <a:pt x="494" y="301"/>
                    </a:lnTo>
                    <a:lnTo>
                      <a:pt x="489" y="304"/>
                    </a:lnTo>
                    <a:lnTo>
                      <a:pt x="484" y="308"/>
                    </a:lnTo>
                    <a:lnTo>
                      <a:pt x="480" y="309"/>
                    </a:lnTo>
                    <a:lnTo>
                      <a:pt x="474" y="309"/>
                    </a:lnTo>
                    <a:lnTo>
                      <a:pt x="468" y="309"/>
                    </a:lnTo>
                    <a:lnTo>
                      <a:pt x="463" y="308"/>
                    </a:lnTo>
                    <a:lnTo>
                      <a:pt x="458" y="304"/>
                    </a:lnTo>
                    <a:lnTo>
                      <a:pt x="454" y="301"/>
                    </a:lnTo>
                    <a:lnTo>
                      <a:pt x="442" y="289"/>
                    </a:lnTo>
                    <a:lnTo>
                      <a:pt x="431" y="277"/>
                    </a:lnTo>
                    <a:lnTo>
                      <a:pt x="402" y="247"/>
                    </a:lnTo>
                    <a:lnTo>
                      <a:pt x="376" y="219"/>
                    </a:lnTo>
                    <a:lnTo>
                      <a:pt x="365" y="205"/>
                    </a:lnTo>
                    <a:lnTo>
                      <a:pt x="354" y="191"/>
                    </a:lnTo>
                    <a:lnTo>
                      <a:pt x="343" y="177"/>
                    </a:lnTo>
                    <a:lnTo>
                      <a:pt x="334" y="164"/>
                    </a:lnTo>
                    <a:lnTo>
                      <a:pt x="325" y="151"/>
                    </a:lnTo>
                    <a:lnTo>
                      <a:pt x="318" y="137"/>
                    </a:lnTo>
                    <a:lnTo>
                      <a:pt x="311" y="123"/>
                    </a:lnTo>
                    <a:lnTo>
                      <a:pt x="306" y="108"/>
                    </a:lnTo>
                    <a:lnTo>
                      <a:pt x="303" y="94"/>
                    </a:lnTo>
                    <a:lnTo>
                      <a:pt x="299" y="80"/>
                    </a:lnTo>
                    <a:lnTo>
                      <a:pt x="298" y="64"/>
                    </a:lnTo>
                    <a:lnTo>
                      <a:pt x="299" y="49"/>
                    </a:lnTo>
                    <a:lnTo>
                      <a:pt x="292" y="51"/>
                    </a:lnTo>
                    <a:lnTo>
                      <a:pt x="284" y="55"/>
                    </a:lnTo>
                    <a:lnTo>
                      <a:pt x="267" y="62"/>
                    </a:lnTo>
                    <a:lnTo>
                      <a:pt x="251" y="69"/>
                    </a:lnTo>
                    <a:lnTo>
                      <a:pt x="233" y="76"/>
                    </a:lnTo>
                    <a:lnTo>
                      <a:pt x="215" y="83"/>
                    </a:lnTo>
                    <a:lnTo>
                      <a:pt x="211" y="87"/>
                    </a:lnTo>
                    <a:lnTo>
                      <a:pt x="209" y="91"/>
                    </a:lnTo>
                    <a:lnTo>
                      <a:pt x="208" y="95"/>
                    </a:lnTo>
                    <a:lnTo>
                      <a:pt x="208" y="100"/>
                    </a:lnTo>
                    <a:lnTo>
                      <a:pt x="209" y="104"/>
                    </a:lnTo>
                    <a:lnTo>
                      <a:pt x="211" y="108"/>
                    </a:lnTo>
                    <a:lnTo>
                      <a:pt x="215" y="111"/>
                    </a:lnTo>
                    <a:lnTo>
                      <a:pt x="220" y="113"/>
                    </a:lnTo>
                    <a:lnTo>
                      <a:pt x="275" y="126"/>
                    </a:lnTo>
                    <a:lnTo>
                      <a:pt x="278" y="127"/>
                    </a:lnTo>
                    <a:lnTo>
                      <a:pt x="280" y="129"/>
                    </a:lnTo>
                    <a:lnTo>
                      <a:pt x="281" y="131"/>
                    </a:lnTo>
                    <a:lnTo>
                      <a:pt x="283" y="133"/>
                    </a:lnTo>
                    <a:lnTo>
                      <a:pt x="283" y="137"/>
                    </a:lnTo>
                    <a:lnTo>
                      <a:pt x="281" y="139"/>
                    </a:lnTo>
                    <a:lnTo>
                      <a:pt x="280" y="142"/>
                    </a:lnTo>
                    <a:lnTo>
                      <a:pt x="278" y="143"/>
                    </a:lnTo>
                    <a:lnTo>
                      <a:pt x="258" y="155"/>
                    </a:lnTo>
                    <a:lnTo>
                      <a:pt x="253" y="157"/>
                    </a:lnTo>
                    <a:lnTo>
                      <a:pt x="251" y="162"/>
                    </a:lnTo>
                    <a:lnTo>
                      <a:pt x="249" y="165"/>
                    </a:lnTo>
                    <a:lnTo>
                      <a:pt x="249" y="170"/>
                    </a:lnTo>
                    <a:lnTo>
                      <a:pt x="249" y="174"/>
                    </a:lnTo>
                    <a:lnTo>
                      <a:pt x="252" y="178"/>
                    </a:lnTo>
                    <a:lnTo>
                      <a:pt x="255" y="181"/>
                    </a:lnTo>
                    <a:lnTo>
                      <a:pt x="260" y="183"/>
                    </a:lnTo>
                    <a:lnTo>
                      <a:pt x="274" y="189"/>
                    </a:lnTo>
                    <a:lnTo>
                      <a:pt x="289" y="197"/>
                    </a:lnTo>
                    <a:lnTo>
                      <a:pt x="304" y="208"/>
                    </a:lnTo>
                    <a:lnTo>
                      <a:pt x="321" y="219"/>
                    </a:lnTo>
                    <a:lnTo>
                      <a:pt x="337" y="232"/>
                    </a:lnTo>
                    <a:lnTo>
                      <a:pt x="354" y="246"/>
                    </a:lnTo>
                    <a:lnTo>
                      <a:pt x="369" y="261"/>
                    </a:lnTo>
                    <a:lnTo>
                      <a:pt x="385" y="278"/>
                    </a:lnTo>
                    <a:lnTo>
                      <a:pt x="400" y="295"/>
                    </a:lnTo>
                    <a:lnTo>
                      <a:pt x="413" y="313"/>
                    </a:lnTo>
                    <a:lnTo>
                      <a:pt x="425" y="330"/>
                    </a:lnTo>
                    <a:lnTo>
                      <a:pt x="436" y="348"/>
                    </a:lnTo>
                    <a:lnTo>
                      <a:pt x="444" y="366"/>
                    </a:lnTo>
                    <a:lnTo>
                      <a:pt x="451" y="383"/>
                    </a:lnTo>
                    <a:lnTo>
                      <a:pt x="454" y="391"/>
                    </a:lnTo>
                    <a:lnTo>
                      <a:pt x="455" y="400"/>
                    </a:lnTo>
                    <a:lnTo>
                      <a:pt x="456" y="408"/>
                    </a:lnTo>
                    <a:lnTo>
                      <a:pt x="456" y="416"/>
                    </a:lnTo>
                    <a:lnTo>
                      <a:pt x="456" y="551"/>
                    </a:lnTo>
                    <a:lnTo>
                      <a:pt x="0" y="551"/>
                    </a:lnTo>
                    <a:lnTo>
                      <a:pt x="5" y="508"/>
                    </a:lnTo>
                    <a:lnTo>
                      <a:pt x="9" y="453"/>
                    </a:lnTo>
                    <a:lnTo>
                      <a:pt x="15" y="390"/>
                    </a:lnTo>
                    <a:lnTo>
                      <a:pt x="21" y="324"/>
                    </a:lnTo>
                    <a:lnTo>
                      <a:pt x="30" y="261"/>
                    </a:lnTo>
                    <a:lnTo>
                      <a:pt x="39" y="205"/>
                    </a:lnTo>
                    <a:lnTo>
                      <a:pt x="45" y="181"/>
                    </a:lnTo>
                    <a:lnTo>
                      <a:pt x="51" y="161"/>
                    </a:lnTo>
                    <a:lnTo>
                      <a:pt x="57" y="144"/>
                    </a:lnTo>
                    <a:lnTo>
                      <a:pt x="63" y="132"/>
                    </a:lnTo>
                    <a:lnTo>
                      <a:pt x="68" y="126"/>
                    </a:lnTo>
                    <a:lnTo>
                      <a:pt x="74" y="120"/>
                    </a:lnTo>
                    <a:lnTo>
                      <a:pt x="80" y="114"/>
                    </a:lnTo>
                    <a:lnTo>
                      <a:pt x="87" y="110"/>
                    </a:lnTo>
                    <a:lnTo>
                      <a:pt x="103" y="98"/>
                    </a:lnTo>
                    <a:lnTo>
                      <a:pt x="122" y="87"/>
                    </a:lnTo>
                    <a:lnTo>
                      <a:pt x="120" y="99"/>
                    </a:lnTo>
                    <a:lnTo>
                      <a:pt x="118" y="111"/>
                    </a:lnTo>
                    <a:lnTo>
                      <a:pt x="116" y="124"/>
                    </a:lnTo>
                    <a:lnTo>
                      <a:pt x="118" y="138"/>
                    </a:lnTo>
                    <a:lnTo>
                      <a:pt x="119" y="153"/>
                    </a:lnTo>
                    <a:lnTo>
                      <a:pt x="121" y="169"/>
                    </a:lnTo>
                    <a:lnTo>
                      <a:pt x="125" y="184"/>
                    </a:lnTo>
                    <a:lnTo>
                      <a:pt x="128" y="201"/>
                    </a:lnTo>
                    <a:lnTo>
                      <a:pt x="134" y="218"/>
                    </a:lnTo>
                    <a:lnTo>
                      <a:pt x="141" y="234"/>
                    </a:lnTo>
                    <a:lnTo>
                      <a:pt x="148" y="250"/>
                    </a:lnTo>
                    <a:lnTo>
                      <a:pt x="157" y="266"/>
                    </a:lnTo>
                    <a:lnTo>
                      <a:pt x="160" y="272"/>
                    </a:lnTo>
                    <a:lnTo>
                      <a:pt x="164" y="279"/>
                    </a:lnTo>
                    <a:lnTo>
                      <a:pt x="157" y="289"/>
                    </a:lnTo>
                    <a:lnTo>
                      <a:pt x="152" y="298"/>
                    </a:lnTo>
                    <a:lnTo>
                      <a:pt x="147" y="310"/>
                    </a:lnTo>
                    <a:lnTo>
                      <a:pt x="146" y="323"/>
                    </a:lnTo>
                    <a:lnTo>
                      <a:pt x="146" y="330"/>
                    </a:lnTo>
                    <a:lnTo>
                      <a:pt x="147" y="337"/>
                    </a:lnTo>
                    <a:lnTo>
                      <a:pt x="148" y="343"/>
                    </a:lnTo>
                    <a:lnTo>
                      <a:pt x="151" y="351"/>
                    </a:lnTo>
                    <a:lnTo>
                      <a:pt x="153" y="356"/>
                    </a:lnTo>
                    <a:lnTo>
                      <a:pt x="157" y="362"/>
                    </a:lnTo>
                    <a:lnTo>
                      <a:pt x="160" y="368"/>
                    </a:lnTo>
                    <a:lnTo>
                      <a:pt x="164" y="373"/>
                    </a:lnTo>
                    <a:lnTo>
                      <a:pt x="169" y="378"/>
                    </a:lnTo>
                    <a:lnTo>
                      <a:pt x="175" y="381"/>
                    </a:lnTo>
                    <a:lnTo>
                      <a:pt x="179" y="386"/>
                    </a:lnTo>
                    <a:lnTo>
                      <a:pt x="186" y="389"/>
                    </a:lnTo>
                    <a:lnTo>
                      <a:pt x="192" y="392"/>
                    </a:lnTo>
                    <a:lnTo>
                      <a:pt x="198" y="393"/>
                    </a:lnTo>
                    <a:lnTo>
                      <a:pt x="205" y="394"/>
                    </a:lnTo>
                    <a:lnTo>
                      <a:pt x="213" y="396"/>
                    </a:lnTo>
                    <a:lnTo>
                      <a:pt x="220" y="396"/>
                    </a:lnTo>
                    <a:lnTo>
                      <a:pt x="227" y="394"/>
                    </a:lnTo>
                    <a:lnTo>
                      <a:pt x="234" y="393"/>
                    </a:lnTo>
                    <a:lnTo>
                      <a:pt x="240" y="391"/>
                    </a:lnTo>
                    <a:lnTo>
                      <a:pt x="246" y="389"/>
                    </a:lnTo>
                    <a:lnTo>
                      <a:pt x="252" y="385"/>
                    </a:lnTo>
                    <a:lnTo>
                      <a:pt x="258" y="381"/>
                    </a:lnTo>
                    <a:lnTo>
                      <a:pt x="262" y="378"/>
                    </a:lnTo>
                    <a:lnTo>
                      <a:pt x="267" y="373"/>
                    </a:lnTo>
                    <a:lnTo>
                      <a:pt x="272" y="367"/>
                    </a:lnTo>
                    <a:lnTo>
                      <a:pt x="275" y="362"/>
                    </a:lnTo>
                    <a:lnTo>
                      <a:pt x="279" y="356"/>
                    </a:lnTo>
                    <a:lnTo>
                      <a:pt x="281" y="349"/>
                    </a:lnTo>
                    <a:lnTo>
                      <a:pt x="284" y="343"/>
                    </a:lnTo>
                    <a:lnTo>
                      <a:pt x="285" y="336"/>
                    </a:lnTo>
                    <a:lnTo>
                      <a:pt x="285" y="329"/>
                    </a:lnTo>
                    <a:lnTo>
                      <a:pt x="285" y="322"/>
                    </a:lnTo>
                    <a:lnTo>
                      <a:pt x="285" y="315"/>
                    </a:lnTo>
                    <a:lnTo>
                      <a:pt x="284" y="308"/>
                    </a:lnTo>
                    <a:lnTo>
                      <a:pt x="281" y="302"/>
                    </a:lnTo>
                    <a:lnTo>
                      <a:pt x="279" y="296"/>
                    </a:lnTo>
                    <a:lnTo>
                      <a:pt x="275" y="290"/>
                    </a:lnTo>
                    <a:lnTo>
                      <a:pt x="272" y="284"/>
                    </a:lnTo>
                    <a:lnTo>
                      <a:pt x="267" y="279"/>
                    </a:lnTo>
                    <a:lnTo>
                      <a:pt x="262" y="275"/>
                    </a:lnTo>
                    <a:lnTo>
                      <a:pt x="258" y="270"/>
                    </a:lnTo>
                    <a:lnTo>
                      <a:pt x="252" y="266"/>
                    </a:lnTo>
                    <a:lnTo>
                      <a:pt x="246" y="263"/>
                    </a:lnTo>
                    <a:lnTo>
                      <a:pt x="240" y="260"/>
                    </a:lnTo>
                    <a:lnTo>
                      <a:pt x="233" y="258"/>
                    </a:lnTo>
                    <a:lnTo>
                      <a:pt x="226" y="257"/>
                    </a:lnTo>
                    <a:lnTo>
                      <a:pt x="218" y="257"/>
                    </a:lnTo>
                    <a:lnTo>
                      <a:pt x="207" y="257"/>
                    </a:lnTo>
                    <a:lnTo>
                      <a:pt x="196" y="259"/>
                    </a:lnTo>
                    <a:lnTo>
                      <a:pt x="192" y="253"/>
                    </a:lnTo>
                    <a:lnTo>
                      <a:pt x="190" y="248"/>
                    </a:lnTo>
                    <a:lnTo>
                      <a:pt x="182" y="234"/>
                    </a:lnTo>
                    <a:lnTo>
                      <a:pt x="176" y="220"/>
                    </a:lnTo>
                    <a:lnTo>
                      <a:pt x="170" y="206"/>
                    </a:lnTo>
                    <a:lnTo>
                      <a:pt x="165" y="190"/>
                    </a:lnTo>
                    <a:lnTo>
                      <a:pt x="160" y="177"/>
                    </a:lnTo>
                    <a:lnTo>
                      <a:pt x="158" y="163"/>
                    </a:lnTo>
                    <a:lnTo>
                      <a:pt x="156" y="150"/>
                    </a:lnTo>
                    <a:lnTo>
                      <a:pt x="154" y="137"/>
                    </a:lnTo>
                    <a:lnTo>
                      <a:pt x="154" y="125"/>
                    </a:lnTo>
                    <a:lnTo>
                      <a:pt x="154" y="113"/>
                    </a:lnTo>
                    <a:lnTo>
                      <a:pt x="157" y="102"/>
                    </a:lnTo>
                    <a:lnTo>
                      <a:pt x="159" y="93"/>
                    </a:lnTo>
                    <a:lnTo>
                      <a:pt x="164" y="83"/>
                    </a:lnTo>
                    <a:lnTo>
                      <a:pt x="169" y="74"/>
                    </a:lnTo>
                    <a:lnTo>
                      <a:pt x="175" y="67"/>
                    </a:lnTo>
                    <a:lnTo>
                      <a:pt x="182" y="60"/>
                    </a:lnTo>
                    <a:lnTo>
                      <a:pt x="194" y="51"/>
                    </a:lnTo>
                    <a:lnTo>
                      <a:pt x="207" y="47"/>
                    </a:lnTo>
                    <a:lnTo>
                      <a:pt x="234" y="35"/>
                    </a:lnTo>
                    <a:lnTo>
                      <a:pt x="261" y="24"/>
                    </a:lnTo>
                    <a:lnTo>
                      <a:pt x="289" y="13"/>
                    </a:lnTo>
                    <a:lnTo>
                      <a:pt x="315" y="3"/>
                    </a:lnTo>
                    <a:lnTo>
                      <a:pt x="321" y="0"/>
                    </a:lnTo>
                    <a:lnTo>
                      <a:pt x="325" y="1"/>
                    </a:lnTo>
                    <a:lnTo>
                      <a:pt x="330" y="3"/>
                    </a:lnTo>
                    <a:lnTo>
                      <a:pt x="335" y="5"/>
                    </a:lnTo>
                    <a:lnTo>
                      <a:pt x="337" y="9"/>
                    </a:lnTo>
                    <a:lnTo>
                      <a:pt x="340" y="13"/>
                    </a:lnTo>
                    <a:lnTo>
                      <a:pt x="341" y="18"/>
                    </a:lnTo>
                    <a:lnTo>
                      <a:pt x="341" y="24"/>
                    </a:lnTo>
                    <a:lnTo>
                      <a:pt x="337" y="41"/>
                    </a:lnTo>
                    <a:lnTo>
                      <a:pt x="336" y="56"/>
                    </a:lnTo>
                    <a:lnTo>
                      <a:pt x="337" y="72"/>
                    </a:lnTo>
                    <a:lnTo>
                      <a:pt x="340" y="87"/>
                    </a:lnTo>
                    <a:lnTo>
                      <a:pt x="344" y="101"/>
                    </a:lnTo>
                    <a:lnTo>
                      <a:pt x="350" y="115"/>
                    </a:lnTo>
                    <a:lnTo>
                      <a:pt x="357" y="131"/>
                    </a:lnTo>
                    <a:lnTo>
                      <a:pt x="366" y="145"/>
                    </a:lnTo>
                    <a:lnTo>
                      <a:pt x="376" y="159"/>
                    </a:lnTo>
                    <a:lnTo>
                      <a:pt x="387" y="174"/>
                    </a:lnTo>
                    <a:lnTo>
                      <a:pt x="400" y="189"/>
                    </a:lnTo>
                    <a:lnTo>
                      <a:pt x="413" y="203"/>
                    </a:lnTo>
                    <a:lnTo>
                      <a:pt x="442" y="235"/>
                    </a:lnTo>
                    <a:lnTo>
                      <a:pt x="474" y="269"/>
                    </a:lnTo>
                    <a:lnTo>
                      <a:pt x="506" y="235"/>
                    </a:lnTo>
                    <a:lnTo>
                      <a:pt x="534" y="206"/>
                    </a:lnTo>
                    <a:lnTo>
                      <a:pt x="549" y="190"/>
                    </a:lnTo>
                    <a:lnTo>
                      <a:pt x="560" y="176"/>
                    </a:lnTo>
                    <a:lnTo>
                      <a:pt x="572" y="162"/>
                    </a:lnTo>
                    <a:lnTo>
                      <a:pt x="582" y="148"/>
                    </a:lnTo>
                    <a:lnTo>
                      <a:pt x="591" y="133"/>
                    </a:lnTo>
                    <a:lnTo>
                      <a:pt x="598" y="119"/>
                    </a:lnTo>
                    <a:lnTo>
                      <a:pt x="604" y="105"/>
                    </a:lnTo>
                    <a:lnTo>
                      <a:pt x="609" y="91"/>
                    </a:lnTo>
                    <a:lnTo>
                      <a:pt x="613" y="75"/>
                    </a:lnTo>
                    <a:lnTo>
                      <a:pt x="614" y="60"/>
                    </a:lnTo>
                    <a:lnTo>
                      <a:pt x="613" y="44"/>
                    </a:lnTo>
                    <a:lnTo>
                      <a:pt x="610" y="28"/>
                    </a:lnTo>
                    <a:lnTo>
                      <a:pt x="610" y="23"/>
                    </a:lnTo>
                    <a:lnTo>
                      <a:pt x="611" y="17"/>
                    </a:lnTo>
                    <a:lnTo>
                      <a:pt x="614" y="12"/>
                    </a:lnTo>
                    <a:lnTo>
                      <a:pt x="617" y="9"/>
                    </a:lnTo>
                    <a:lnTo>
                      <a:pt x="622" y="5"/>
                    </a:lnTo>
                    <a:lnTo>
                      <a:pt x="627" y="3"/>
                    </a:lnTo>
                    <a:lnTo>
                      <a:pt x="633" y="3"/>
                    </a:lnTo>
                    <a:lnTo>
                      <a:pt x="639" y="4"/>
                    </a:lnTo>
                    <a:lnTo>
                      <a:pt x="664" y="15"/>
                    </a:lnTo>
                    <a:lnTo>
                      <a:pt x="690" y="24"/>
                    </a:lnTo>
                    <a:lnTo>
                      <a:pt x="715" y="35"/>
                    </a:lnTo>
                    <a:lnTo>
                      <a:pt x="741" y="45"/>
                    </a:lnTo>
                    <a:lnTo>
                      <a:pt x="750" y="49"/>
                    </a:lnTo>
                    <a:lnTo>
                      <a:pt x="758" y="54"/>
                    </a:lnTo>
                    <a:lnTo>
                      <a:pt x="765" y="58"/>
                    </a:lnTo>
                    <a:lnTo>
                      <a:pt x="771" y="66"/>
                    </a:lnTo>
                    <a:lnTo>
                      <a:pt x="774" y="73"/>
                    </a:lnTo>
                    <a:lnTo>
                      <a:pt x="778" y="80"/>
                    </a:lnTo>
                    <a:lnTo>
                      <a:pt x="779" y="87"/>
                    </a:lnTo>
                    <a:lnTo>
                      <a:pt x="781" y="94"/>
                    </a:lnTo>
                    <a:lnTo>
                      <a:pt x="781" y="111"/>
                    </a:lnTo>
                    <a:lnTo>
                      <a:pt x="780" y="129"/>
                    </a:lnTo>
                    <a:lnTo>
                      <a:pt x="777" y="146"/>
                    </a:lnTo>
                    <a:lnTo>
                      <a:pt x="773" y="164"/>
                    </a:lnTo>
                    <a:lnTo>
                      <a:pt x="767" y="182"/>
                    </a:lnTo>
                    <a:lnTo>
                      <a:pt x="761" y="199"/>
                    </a:lnTo>
                    <a:lnTo>
                      <a:pt x="752" y="197"/>
                    </a:lnTo>
                    <a:lnTo>
                      <a:pt x="743" y="196"/>
                    </a:lnTo>
                    <a:lnTo>
                      <a:pt x="735" y="197"/>
                    </a:lnTo>
                    <a:lnTo>
                      <a:pt x="725" y="199"/>
                    </a:lnTo>
                    <a:lnTo>
                      <a:pt x="717" y="200"/>
                    </a:lnTo>
                    <a:lnTo>
                      <a:pt x="710" y="202"/>
                    </a:lnTo>
                    <a:lnTo>
                      <a:pt x="702" y="206"/>
                    </a:lnTo>
                    <a:lnTo>
                      <a:pt x="695" y="209"/>
                    </a:lnTo>
                    <a:lnTo>
                      <a:pt x="687" y="214"/>
                    </a:lnTo>
                    <a:lnTo>
                      <a:pt x="680" y="220"/>
                    </a:lnTo>
                    <a:lnTo>
                      <a:pt x="673" y="226"/>
                    </a:lnTo>
                    <a:lnTo>
                      <a:pt x="667" y="232"/>
                    </a:lnTo>
                    <a:lnTo>
                      <a:pt x="661" y="239"/>
                    </a:lnTo>
                    <a:lnTo>
                      <a:pt x="655" y="246"/>
                    </a:lnTo>
                    <a:lnTo>
                      <a:pt x="651" y="254"/>
                    </a:lnTo>
                    <a:lnTo>
                      <a:pt x="646" y="263"/>
                    </a:lnTo>
                    <a:lnTo>
                      <a:pt x="607" y="337"/>
                    </a:lnTo>
                    <a:lnTo>
                      <a:pt x="604" y="343"/>
                    </a:lnTo>
                    <a:lnTo>
                      <a:pt x="602" y="349"/>
                    </a:lnTo>
                    <a:lnTo>
                      <a:pt x="601" y="356"/>
                    </a:lnTo>
                    <a:lnTo>
                      <a:pt x="601" y="362"/>
                    </a:lnTo>
                    <a:lnTo>
                      <a:pt x="601" y="370"/>
                    </a:lnTo>
                    <a:lnTo>
                      <a:pt x="602" y="375"/>
                    </a:lnTo>
                    <a:lnTo>
                      <a:pt x="604" y="383"/>
                    </a:lnTo>
                    <a:lnTo>
                      <a:pt x="607" y="389"/>
                    </a:lnTo>
                    <a:lnTo>
                      <a:pt x="609" y="396"/>
                    </a:lnTo>
                    <a:lnTo>
                      <a:pt x="613" y="402"/>
                    </a:lnTo>
                    <a:lnTo>
                      <a:pt x="617" y="406"/>
                    </a:lnTo>
                    <a:lnTo>
                      <a:pt x="622" y="412"/>
                    </a:lnTo>
                    <a:lnTo>
                      <a:pt x="628" y="417"/>
                    </a:lnTo>
                    <a:lnTo>
                      <a:pt x="633" y="421"/>
                    </a:lnTo>
                    <a:lnTo>
                      <a:pt x="640" y="424"/>
                    </a:lnTo>
                    <a:lnTo>
                      <a:pt x="647" y="428"/>
                    </a:lnTo>
                    <a:lnTo>
                      <a:pt x="651" y="429"/>
                    </a:lnTo>
                    <a:lnTo>
                      <a:pt x="654" y="429"/>
                    </a:lnTo>
                    <a:lnTo>
                      <a:pt x="658" y="428"/>
                    </a:lnTo>
                    <a:lnTo>
                      <a:pt x="661" y="427"/>
                    </a:lnTo>
                    <a:lnTo>
                      <a:pt x="664" y="424"/>
                    </a:lnTo>
                    <a:lnTo>
                      <a:pt x="666" y="422"/>
                    </a:lnTo>
                    <a:lnTo>
                      <a:pt x="668" y="419"/>
                    </a:lnTo>
                    <a:lnTo>
                      <a:pt x="670" y="416"/>
                    </a:lnTo>
                    <a:lnTo>
                      <a:pt x="671" y="412"/>
                    </a:lnTo>
                    <a:lnTo>
                      <a:pt x="671" y="410"/>
                    </a:lnTo>
                    <a:lnTo>
                      <a:pt x="671" y="406"/>
                    </a:lnTo>
                    <a:lnTo>
                      <a:pt x="670" y="403"/>
                    </a:lnTo>
                    <a:lnTo>
                      <a:pt x="668" y="399"/>
                    </a:lnTo>
                    <a:lnTo>
                      <a:pt x="666" y="397"/>
                    </a:lnTo>
                    <a:lnTo>
                      <a:pt x="663" y="394"/>
                    </a:lnTo>
                    <a:lnTo>
                      <a:pt x="659" y="392"/>
                    </a:lnTo>
                    <a:lnTo>
                      <a:pt x="653" y="390"/>
                    </a:lnTo>
                    <a:lnTo>
                      <a:pt x="648" y="385"/>
                    </a:lnTo>
                    <a:lnTo>
                      <a:pt x="644" y="380"/>
                    </a:lnTo>
                    <a:lnTo>
                      <a:pt x="641" y="375"/>
                    </a:lnTo>
                    <a:lnTo>
                      <a:pt x="639" y="370"/>
                    </a:lnTo>
                    <a:lnTo>
                      <a:pt x="638" y="364"/>
                    </a:lnTo>
                    <a:lnTo>
                      <a:pt x="638" y="359"/>
                    </a:lnTo>
                    <a:lnTo>
                      <a:pt x="640" y="354"/>
                    </a:lnTo>
                    <a:lnTo>
                      <a:pt x="679" y="280"/>
                    </a:lnTo>
                    <a:lnTo>
                      <a:pt x="687" y="266"/>
                    </a:lnTo>
                    <a:lnTo>
                      <a:pt x="697" y="254"/>
                    </a:lnTo>
                    <a:lnTo>
                      <a:pt x="706" y="246"/>
                    </a:lnTo>
                    <a:lnTo>
                      <a:pt x="718" y="239"/>
                    </a:lnTo>
                    <a:lnTo>
                      <a:pt x="725" y="237"/>
                    </a:lnTo>
                    <a:lnTo>
                      <a:pt x="734" y="235"/>
                    </a:lnTo>
                    <a:lnTo>
                      <a:pt x="742" y="234"/>
                    </a:lnTo>
                    <a:lnTo>
                      <a:pt x="750" y="234"/>
                    </a:lnTo>
                    <a:lnTo>
                      <a:pt x="759" y="237"/>
                    </a:lnTo>
                    <a:lnTo>
                      <a:pt x="767" y="239"/>
                    </a:lnTo>
                    <a:lnTo>
                      <a:pt x="775" y="242"/>
                    </a:lnTo>
                    <a:lnTo>
                      <a:pt x="782" y="247"/>
                    </a:lnTo>
                    <a:lnTo>
                      <a:pt x="790" y="253"/>
                    </a:lnTo>
                    <a:lnTo>
                      <a:pt x="796" y="260"/>
                    </a:lnTo>
                    <a:lnTo>
                      <a:pt x="800" y="269"/>
                    </a:lnTo>
                    <a:lnTo>
                      <a:pt x="804" y="277"/>
                    </a:lnTo>
                    <a:lnTo>
                      <a:pt x="806" y="288"/>
                    </a:lnTo>
                    <a:lnTo>
                      <a:pt x="807" y="299"/>
                    </a:lnTo>
                    <a:lnTo>
                      <a:pt x="807" y="313"/>
                    </a:lnTo>
                    <a:lnTo>
                      <a:pt x="805" y="326"/>
                    </a:lnTo>
                    <a:lnTo>
                      <a:pt x="787" y="409"/>
                    </a:lnTo>
                    <a:lnTo>
                      <a:pt x="786" y="412"/>
                    </a:lnTo>
                    <a:lnTo>
                      <a:pt x="782" y="417"/>
                    </a:lnTo>
                    <a:lnTo>
                      <a:pt x="779" y="421"/>
                    </a:lnTo>
                    <a:lnTo>
                      <a:pt x="773" y="423"/>
                    </a:lnTo>
                    <a:lnTo>
                      <a:pt x="767" y="425"/>
                    </a:lnTo>
                    <a:lnTo>
                      <a:pt x="761" y="427"/>
                    </a:lnTo>
                    <a:lnTo>
                      <a:pt x="754" y="427"/>
                    </a:lnTo>
                    <a:lnTo>
                      <a:pt x="748" y="424"/>
                    </a:lnTo>
                    <a:lnTo>
                      <a:pt x="743" y="424"/>
                    </a:lnTo>
                    <a:lnTo>
                      <a:pt x="740" y="423"/>
                    </a:lnTo>
                    <a:lnTo>
                      <a:pt x="736" y="424"/>
                    </a:lnTo>
                    <a:lnTo>
                      <a:pt x="733" y="425"/>
                    </a:lnTo>
                    <a:lnTo>
                      <a:pt x="730" y="428"/>
                    </a:lnTo>
                    <a:lnTo>
                      <a:pt x="728" y="430"/>
                    </a:lnTo>
                    <a:lnTo>
                      <a:pt x="725" y="432"/>
                    </a:lnTo>
                    <a:lnTo>
                      <a:pt x="724" y="436"/>
                    </a:lnTo>
                    <a:lnTo>
                      <a:pt x="723" y="440"/>
                    </a:lnTo>
                    <a:lnTo>
                      <a:pt x="723" y="443"/>
                    </a:lnTo>
                    <a:lnTo>
                      <a:pt x="723" y="447"/>
                    </a:lnTo>
                    <a:lnTo>
                      <a:pt x="724" y="449"/>
                    </a:lnTo>
                    <a:lnTo>
                      <a:pt x="725" y="453"/>
                    </a:lnTo>
                    <a:lnTo>
                      <a:pt x="728" y="455"/>
                    </a:lnTo>
                    <a:lnTo>
                      <a:pt x="731" y="457"/>
                    </a:lnTo>
                    <a:lnTo>
                      <a:pt x="735" y="460"/>
                    </a:lnTo>
                    <a:lnTo>
                      <a:pt x="742" y="462"/>
                    </a:lnTo>
                    <a:lnTo>
                      <a:pt x="749" y="463"/>
                    </a:lnTo>
                    <a:lnTo>
                      <a:pt x="756" y="463"/>
                    </a:lnTo>
                    <a:lnTo>
                      <a:pt x="763" y="463"/>
                    </a:lnTo>
                    <a:lnTo>
                      <a:pt x="771" y="462"/>
                    </a:lnTo>
                    <a:lnTo>
                      <a:pt x="778" y="461"/>
                    </a:lnTo>
                    <a:lnTo>
                      <a:pt x="784" y="459"/>
                    </a:lnTo>
                    <a:lnTo>
                      <a:pt x="791" y="456"/>
                    </a:lnTo>
                    <a:lnTo>
                      <a:pt x="797" y="453"/>
                    </a:lnTo>
                    <a:lnTo>
                      <a:pt x="803" y="449"/>
                    </a:lnTo>
                    <a:lnTo>
                      <a:pt x="807" y="444"/>
                    </a:lnTo>
                    <a:lnTo>
                      <a:pt x="812" y="440"/>
                    </a:lnTo>
                    <a:lnTo>
                      <a:pt x="816" y="435"/>
                    </a:lnTo>
                    <a:lnTo>
                      <a:pt x="819" y="429"/>
                    </a:lnTo>
                    <a:lnTo>
                      <a:pt x="822" y="423"/>
                    </a:lnTo>
                    <a:lnTo>
                      <a:pt x="824" y="416"/>
                    </a:lnTo>
                    <a:lnTo>
                      <a:pt x="842" y="334"/>
                    </a:lnTo>
                    <a:lnTo>
                      <a:pt x="844" y="315"/>
                    </a:lnTo>
                    <a:lnTo>
                      <a:pt x="845" y="297"/>
                    </a:lnTo>
                    <a:lnTo>
                      <a:pt x="844" y="289"/>
                    </a:lnTo>
                    <a:lnTo>
                      <a:pt x="843" y="279"/>
                    </a:lnTo>
                    <a:lnTo>
                      <a:pt x="842" y="271"/>
                    </a:lnTo>
                    <a:lnTo>
                      <a:pt x="838" y="263"/>
                    </a:lnTo>
                    <a:lnTo>
                      <a:pt x="836" y="256"/>
                    </a:lnTo>
                    <a:lnTo>
                      <a:pt x="832" y="248"/>
                    </a:lnTo>
                    <a:lnTo>
                      <a:pt x="828" y="241"/>
                    </a:lnTo>
                    <a:lnTo>
                      <a:pt x="823" y="234"/>
                    </a:lnTo>
                    <a:lnTo>
                      <a:pt x="817" y="228"/>
                    </a:lnTo>
                    <a:lnTo>
                      <a:pt x="811" y="222"/>
                    </a:lnTo>
                    <a:lnTo>
                      <a:pt x="804" y="216"/>
                    </a:lnTo>
                    <a:lnTo>
                      <a:pt x="797" y="212"/>
                    </a:lnTo>
                    <a:lnTo>
                      <a:pt x="806" y="180"/>
                    </a:lnTo>
                    <a:lnTo>
                      <a:pt x="816" y="146"/>
                    </a:lnTo>
                    <a:lnTo>
                      <a:pt x="818" y="130"/>
                    </a:lnTo>
                    <a:lnTo>
                      <a:pt x="819" y="113"/>
                    </a:lnTo>
                    <a:lnTo>
                      <a:pt x="819" y="96"/>
                    </a:lnTo>
                    <a:lnTo>
                      <a:pt x="817" y="81"/>
                    </a:lnTo>
                    <a:lnTo>
                      <a:pt x="839" y="94"/>
                    </a:lnTo>
                    <a:lnTo>
                      <a:pt x="860" y="106"/>
                    </a:lnTo>
                    <a:lnTo>
                      <a:pt x="868" y="113"/>
                    </a:lnTo>
                    <a:lnTo>
                      <a:pt x="875" y="119"/>
                    </a:lnTo>
                    <a:lnTo>
                      <a:pt x="882" y="126"/>
                    </a:lnTo>
                    <a:lnTo>
                      <a:pt x="887" y="132"/>
                    </a:lnTo>
                    <a:lnTo>
                      <a:pt x="893" y="144"/>
                    </a:lnTo>
                    <a:lnTo>
                      <a:pt x="900" y="161"/>
                    </a:lnTo>
                    <a:lnTo>
                      <a:pt x="905" y="181"/>
                    </a:lnTo>
                    <a:lnTo>
                      <a:pt x="911" y="205"/>
                    </a:lnTo>
                    <a:lnTo>
                      <a:pt x="920" y="260"/>
                    </a:lnTo>
                    <a:lnTo>
                      <a:pt x="927" y="323"/>
                    </a:lnTo>
                    <a:lnTo>
                      <a:pt x="934" y="389"/>
                    </a:lnTo>
                    <a:lnTo>
                      <a:pt x="940" y="450"/>
                    </a:lnTo>
                    <a:lnTo>
                      <a:pt x="945" y="506"/>
                    </a:lnTo>
                    <a:lnTo>
                      <a:pt x="950" y="551"/>
                    </a:lnTo>
                    <a:lnTo>
                      <a:pt x="494" y="551"/>
                    </a:lnTo>
                    <a:lnTo>
                      <a:pt x="494" y="415"/>
                    </a:lnTo>
                    <a:lnTo>
                      <a:pt x="494" y="406"/>
                    </a:lnTo>
                    <a:lnTo>
                      <a:pt x="495" y="398"/>
                    </a:lnTo>
                    <a:lnTo>
                      <a:pt x="496" y="390"/>
                    </a:lnTo>
                    <a:lnTo>
                      <a:pt x="499" y="381"/>
                    </a:lnTo>
                    <a:lnTo>
                      <a:pt x="506" y="364"/>
                    </a:lnTo>
                    <a:lnTo>
                      <a:pt x="514" y="346"/>
                    </a:lnTo>
                    <a:lnTo>
                      <a:pt x="524" y="328"/>
                    </a:lnTo>
                    <a:lnTo>
                      <a:pt x="537" y="310"/>
                    </a:lnTo>
                    <a:lnTo>
                      <a:pt x="550" y="294"/>
                    </a:lnTo>
                    <a:lnTo>
                      <a:pt x="564" y="277"/>
                    </a:lnTo>
                    <a:lnTo>
                      <a:pt x="579" y="260"/>
                    </a:lnTo>
                    <a:lnTo>
                      <a:pt x="595" y="246"/>
                    </a:lnTo>
                    <a:lnTo>
                      <a:pt x="611" y="232"/>
                    </a:lnTo>
                    <a:lnTo>
                      <a:pt x="628" y="219"/>
                    </a:lnTo>
                    <a:lnTo>
                      <a:pt x="645" y="208"/>
                    </a:lnTo>
                    <a:lnTo>
                      <a:pt x="660" y="197"/>
                    </a:lnTo>
                    <a:lnTo>
                      <a:pt x="676" y="190"/>
                    </a:lnTo>
                    <a:lnTo>
                      <a:pt x="690" y="184"/>
                    </a:lnTo>
                    <a:lnTo>
                      <a:pt x="695" y="182"/>
                    </a:lnTo>
                    <a:lnTo>
                      <a:pt x="698" y="178"/>
                    </a:lnTo>
                    <a:lnTo>
                      <a:pt x="699" y="175"/>
                    </a:lnTo>
                    <a:lnTo>
                      <a:pt x="701" y="170"/>
                    </a:lnTo>
                    <a:lnTo>
                      <a:pt x="701" y="165"/>
                    </a:lnTo>
                    <a:lnTo>
                      <a:pt x="699" y="161"/>
                    </a:lnTo>
                    <a:lnTo>
                      <a:pt x="697" y="157"/>
                    </a:lnTo>
                    <a:lnTo>
                      <a:pt x="692" y="155"/>
                    </a:lnTo>
                    <a:lnTo>
                      <a:pt x="672" y="143"/>
                    </a:lnTo>
                    <a:lnTo>
                      <a:pt x="670" y="142"/>
                    </a:lnTo>
                    <a:lnTo>
                      <a:pt x="668" y="139"/>
                    </a:lnTo>
                    <a:lnTo>
                      <a:pt x="667" y="137"/>
                    </a:lnTo>
                    <a:lnTo>
                      <a:pt x="667" y="133"/>
                    </a:lnTo>
                    <a:lnTo>
                      <a:pt x="668" y="131"/>
                    </a:lnTo>
                    <a:lnTo>
                      <a:pt x="670" y="129"/>
                    </a:lnTo>
                    <a:lnTo>
                      <a:pt x="672" y="127"/>
                    </a:lnTo>
                    <a:lnTo>
                      <a:pt x="674" y="126"/>
                    </a:lnTo>
                    <a:lnTo>
                      <a:pt x="730" y="113"/>
                    </a:lnTo>
                    <a:lnTo>
                      <a:pt x="735" y="112"/>
                    </a:lnTo>
                    <a:lnTo>
                      <a:pt x="739" y="108"/>
                    </a:lnTo>
                    <a:lnTo>
                      <a:pt x="741" y="105"/>
                    </a:lnTo>
                    <a:lnTo>
                      <a:pt x="742" y="101"/>
                    </a:lnTo>
                    <a:lnTo>
                      <a:pt x="742" y="96"/>
                    </a:lnTo>
                    <a:lnTo>
                      <a:pt x="742" y="92"/>
                    </a:lnTo>
                    <a:lnTo>
                      <a:pt x="740" y="87"/>
                    </a:lnTo>
                    <a:lnTo>
                      <a:pt x="736" y="83"/>
                    </a:lnTo>
                    <a:close/>
                  </a:path>
                </a:pathLst>
              </a:custGeom>
              <a:solidFill>
                <a:srgbClr val="3B4652"/>
              </a:solidFill>
              <a:ln w="9525">
                <a:noFill/>
                <a:round/>
                <a:headEnd/>
                <a:tailEnd/>
              </a:ln>
            </p:spPr>
            <p:txBody>
              <a:bodyPr/>
              <a:lstStyle/>
              <a:p>
                <a:endParaRPr lang="en-US"/>
              </a:p>
            </p:txBody>
          </p:sp>
        </p:grpSp>
      </p:grpSp>
      <p:grpSp>
        <p:nvGrpSpPr>
          <p:cNvPr id="67" name="Group 355"/>
          <p:cNvGrpSpPr>
            <a:grpSpLocks/>
          </p:cNvGrpSpPr>
          <p:nvPr/>
        </p:nvGrpSpPr>
        <p:grpSpPr bwMode="auto">
          <a:xfrm>
            <a:off x="5029355" y="5427792"/>
            <a:ext cx="534250" cy="466031"/>
            <a:chOff x="261" y="1462"/>
            <a:chExt cx="424" cy="376"/>
          </a:xfrm>
          <a:effectLst>
            <a:outerShdw blurRad="50800" dist="38100" dir="2700000" algn="tl" rotWithShape="0">
              <a:prstClr val="black">
                <a:alpha val="40000"/>
              </a:prstClr>
            </a:outerShdw>
          </a:effectLst>
        </p:grpSpPr>
        <p:sp>
          <p:nvSpPr>
            <p:cNvPr id="68" name="AutoShape 352"/>
            <p:cNvSpPr>
              <a:spLocks noChangeArrowheads="1"/>
            </p:cNvSpPr>
            <p:nvPr/>
          </p:nvSpPr>
          <p:spPr bwMode="auto">
            <a:xfrm>
              <a:off x="261" y="1462"/>
              <a:ext cx="424" cy="376"/>
            </a:xfrm>
            <a:prstGeom prst="hexagon">
              <a:avLst>
                <a:gd name="adj" fmla="val 28191"/>
                <a:gd name="vf" fmla="val 115470"/>
              </a:avLst>
            </a:prstGeom>
            <a:solidFill>
              <a:srgbClr val="2F5689">
                <a:alpha val="79999"/>
              </a:srgbClr>
            </a:solidFill>
            <a:ln w="19050">
              <a:solidFill>
                <a:srgbClr val="0B3040"/>
              </a:solidFill>
              <a:miter lim="800000"/>
              <a:headEnd/>
              <a:tailEnd/>
            </a:ln>
          </p:spPr>
          <p:txBody>
            <a:bodyPr wrap="none" anchor="ctr"/>
            <a:lstStyle/>
            <a:p>
              <a:pPr algn="ctr"/>
              <a:endParaRPr lang="en-US"/>
            </a:p>
          </p:txBody>
        </p:sp>
        <p:pic>
          <p:nvPicPr>
            <p:cNvPr id="69" name="Picture 353" descr="icon"/>
            <p:cNvPicPr>
              <a:picLocks noChangeAspect="1" noChangeArrowheads="1"/>
            </p:cNvPicPr>
            <p:nvPr/>
          </p:nvPicPr>
          <p:blipFill>
            <a:blip r:embed="rId3"/>
            <a:srcRect/>
            <a:stretch>
              <a:fillRect/>
            </a:stretch>
          </p:blipFill>
          <p:spPr bwMode="auto">
            <a:xfrm>
              <a:off x="337" y="1499"/>
              <a:ext cx="278" cy="296"/>
            </a:xfrm>
            <a:prstGeom prst="rect">
              <a:avLst/>
            </a:prstGeom>
            <a:noFill/>
            <a:ln w="9525">
              <a:noFill/>
              <a:miter lim="800000"/>
              <a:headEnd/>
              <a:tailEnd/>
            </a:ln>
          </p:spPr>
        </p:pic>
      </p:grpSp>
      <p:grpSp>
        <p:nvGrpSpPr>
          <p:cNvPr id="70" name="Group 80"/>
          <p:cNvGrpSpPr>
            <a:grpSpLocks/>
          </p:cNvGrpSpPr>
          <p:nvPr/>
        </p:nvGrpSpPr>
        <p:grpSpPr bwMode="auto">
          <a:xfrm>
            <a:off x="5514984" y="5645895"/>
            <a:ext cx="531069" cy="487246"/>
            <a:chOff x="3079" y="2697"/>
            <a:chExt cx="453" cy="399"/>
          </a:xfrm>
          <a:effectLst>
            <a:outerShdw blurRad="50800" dist="38100" dir="2700000" algn="tl" rotWithShape="0">
              <a:prstClr val="black">
                <a:alpha val="40000"/>
              </a:prstClr>
            </a:outerShdw>
          </a:effectLst>
        </p:grpSpPr>
        <p:sp>
          <p:nvSpPr>
            <p:cNvPr id="71" name="AutoShape 140"/>
            <p:cNvSpPr>
              <a:spLocks noChangeArrowheads="1"/>
            </p:cNvSpPr>
            <p:nvPr/>
          </p:nvSpPr>
          <p:spPr bwMode="auto">
            <a:xfrm>
              <a:off x="3079" y="2697"/>
              <a:ext cx="453" cy="399"/>
            </a:xfrm>
            <a:prstGeom prst="hexagon">
              <a:avLst>
                <a:gd name="adj" fmla="val 28383"/>
                <a:gd name="vf" fmla="val 115470"/>
              </a:avLst>
            </a:prstGeom>
            <a:solidFill>
              <a:srgbClr val="FFFFFF"/>
            </a:solidFill>
            <a:ln w="6350">
              <a:solidFill>
                <a:srgbClr val="325C80"/>
              </a:solidFill>
              <a:miter lim="800000"/>
              <a:headEnd/>
              <a:tailEnd/>
            </a:ln>
          </p:spPr>
          <p:txBody>
            <a:bodyPr wrap="none" anchor="ctr"/>
            <a:lstStyle/>
            <a:p>
              <a:endParaRPr lang="en-US" dirty="0"/>
            </a:p>
          </p:txBody>
        </p:sp>
        <p:grpSp>
          <p:nvGrpSpPr>
            <p:cNvPr id="72" name="Group 82"/>
            <p:cNvGrpSpPr>
              <a:grpSpLocks/>
            </p:cNvGrpSpPr>
            <p:nvPr/>
          </p:nvGrpSpPr>
          <p:grpSpPr bwMode="auto">
            <a:xfrm>
              <a:off x="3168" y="2741"/>
              <a:ext cx="280" cy="273"/>
              <a:chOff x="916" y="1174"/>
              <a:chExt cx="514" cy="501"/>
            </a:xfrm>
          </p:grpSpPr>
          <p:sp>
            <p:nvSpPr>
              <p:cNvPr id="73" name="Freeform 83"/>
              <p:cNvSpPr>
                <a:spLocks noEditPoints="1"/>
              </p:cNvSpPr>
              <p:nvPr/>
            </p:nvSpPr>
            <p:spPr bwMode="auto">
              <a:xfrm>
                <a:off x="916" y="1174"/>
                <a:ext cx="514" cy="501"/>
              </a:xfrm>
              <a:custGeom>
                <a:avLst/>
                <a:gdLst/>
                <a:ahLst/>
                <a:cxnLst>
                  <a:cxn ang="0">
                    <a:pos x="1500" y="129"/>
                  </a:cxn>
                  <a:cxn ang="0">
                    <a:pos x="1500" y="769"/>
                  </a:cxn>
                  <a:cxn ang="0">
                    <a:pos x="2054" y="769"/>
                  </a:cxn>
                  <a:cxn ang="0">
                    <a:pos x="2054" y="898"/>
                  </a:cxn>
                  <a:cxn ang="0">
                    <a:pos x="2014" y="898"/>
                  </a:cxn>
                  <a:cxn ang="0">
                    <a:pos x="2014" y="1739"/>
                  </a:cxn>
                  <a:cxn ang="0">
                    <a:pos x="2054" y="1739"/>
                  </a:cxn>
                  <a:cxn ang="0">
                    <a:pos x="2054" y="1827"/>
                  </a:cxn>
                  <a:cxn ang="0">
                    <a:pos x="0" y="1827"/>
                  </a:cxn>
                  <a:cxn ang="0">
                    <a:pos x="0" y="1739"/>
                  </a:cxn>
                  <a:cxn ang="0">
                    <a:pos x="41" y="1739"/>
                  </a:cxn>
                  <a:cxn ang="0">
                    <a:pos x="41" y="898"/>
                  </a:cxn>
                  <a:cxn ang="0">
                    <a:pos x="0" y="898"/>
                  </a:cxn>
                  <a:cxn ang="0">
                    <a:pos x="0" y="769"/>
                  </a:cxn>
                  <a:cxn ang="0">
                    <a:pos x="553" y="769"/>
                  </a:cxn>
                  <a:cxn ang="0">
                    <a:pos x="553" y="129"/>
                  </a:cxn>
                  <a:cxn ang="0">
                    <a:pos x="514" y="129"/>
                  </a:cxn>
                  <a:cxn ang="0">
                    <a:pos x="514" y="0"/>
                  </a:cxn>
                  <a:cxn ang="0">
                    <a:pos x="1540" y="0"/>
                  </a:cxn>
                  <a:cxn ang="0">
                    <a:pos x="1540" y="129"/>
                  </a:cxn>
                  <a:cxn ang="0">
                    <a:pos x="1500" y="129"/>
                  </a:cxn>
                  <a:cxn ang="0">
                    <a:pos x="634" y="127"/>
                  </a:cxn>
                  <a:cxn ang="0">
                    <a:pos x="634" y="1739"/>
                  </a:cxn>
                  <a:cxn ang="0">
                    <a:pos x="1420" y="1739"/>
                  </a:cxn>
                  <a:cxn ang="0">
                    <a:pos x="1420" y="129"/>
                  </a:cxn>
                  <a:cxn ang="0">
                    <a:pos x="634" y="127"/>
                  </a:cxn>
                  <a:cxn ang="0">
                    <a:pos x="1934" y="898"/>
                  </a:cxn>
                  <a:cxn ang="0">
                    <a:pos x="1500" y="898"/>
                  </a:cxn>
                  <a:cxn ang="0">
                    <a:pos x="1500" y="1739"/>
                  </a:cxn>
                  <a:cxn ang="0">
                    <a:pos x="1575" y="1739"/>
                  </a:cxn>
                  <a:cxn ang="0">
                    <a:pos x="1633" y="1739"/>
                  </a:cxn>
                  <a:cxn ang="0">
                    <a:pos x="1678" y="1739"/>
                  </a:cxn>
                  <a:cxn ang="0">
                    <a:pos x="1716" y="1739"/>
                  </a:cxn>
                  <a:cxn ang="0">
                    <a:pos x="1756" y="1739"/>
                  </a:cxn>
                  <a:cxn ang="0">
                    <a:pos x="1801" y="1739"/>
                  </a:cxn>
                  <a:cxn ang="0">
                    <a:pos x="1859" y="1739"/>
                  </a:cxn>
                  <a:cxn ang="0">
                    <a:pos x="1934" y="1739"/>
                  </a:cxn>
                  <a:cxn ang="0">
                    <a:pos x="1934" y="898"/>
                  </a:cxn>
                  <a:cxn ang="0">
                    <a:pos x="0" y="1876"/>
                  </a:cxn>
                  <a:cxn ang="0">
                    <a:pos x="2054" y="1876"/>
                  </a:cxn>
                  <a:cxn ang="0">
                    <a:pos x="2054" y="2004"/>
                  </a:cxn>
                  <a:cxn ang="0">
                    <a:pos x="0" y="2004"/>
                  </a:cxn>
                  <a:cxn ang="0">
                    <a:pos x="0" y="1876"/>
                  </a:cxn>
                  <a:cxn ang="0">
                    <a:pos x="553" y="898"/>
                  </a:cxn>
                  <a:cxn ang="0">
                    <a:pos x="120" y="898"/>
                  </a:cxn>
                  <a:cxn ang="0">
                    <a:pos x="120" y="1739"/>
                  </a:cxn>
                  <a:cxn ang="0">
                    <a:pos x="553" y="1739"/>
                  </a:cxn>
                  <a:cxn ang="0">
                    <a:pos x="553" y="898"/>
                  </a:cxn>
                </a:cxnLst>
                <a:rect l="0" t="0" r="r" b="b"/>
                <a:pathLst>
                  <a:path w="2054" h="2004">
                    <a:moveTo>
                      <a:pt x="1500" y="129"/>
                    </a:moveTo>
                    <a:lnTo>
                      <a:pt x="1500" y="769"/>
                    </a:lnTo>
                    <a:lnTo>
                      <a:pt x="2054" y="769"/>
                    </a:lnTo>
                    <a:lnTo>
                      <a:pt x="2054" y="898"/>
                    </a:lnTo>
                    <a:lnTo>
                      <a:pt x="2014" y="898"/>
                    </a:lnTo>
                    <a:lnTo>
                      <a:pt x="2014" y="1739"/>
                    </a:lnTo>
                    <a:lnTo>
                      <a:pt x="2054" y="1739"/>
                    </a:lnTo>
                    <a:lnTo>
                      <a:pt x="2054" y="1827"/>
                    </a:lnTo>
                    <a:lnTo>
                      <a:pt x="0" y="1827"/>
                    </a:lnTo>
                    <a:lnTo>
                      <a:pt x="0" y="1739"/>
                    </a:lnTo>
                    <a:lnTo>
                      <a:pt x="41" y="1739"/>
                    </a:lnTo>
                    <a:lnTo>
                      <a:pt x="41" y="898"/>
                    </a:lnTo>
                    <a:lnTo>
                      <a:pt x="0" y="898"/>
                    </a:lnTo>
                    <a:lnTo>
                      <a:pt x="0" y="769"/>
                    </a:lnTo>
                    <a:lnTo>
                      <a:pt x="553" y="769"/>
                    </a:lnTo>
                    <a:lnTo>
                      <a:pt x="553" y="129"/>
                    </a:lnTo>
                    <a:lnTo>
                      <a:pt x="514" y="129"/>
                    </a:lnTo>
                    <a:lnTo>
                      <a:pt x="514" y="0"/>
                    </a:lnTo>
                    <a:lnTo>
                      <a:pt x="1540" y="0"/>
                    </a:lnTo>
                    <a:lnTo>
                      <a:pt x="1540" y="129"/>
                    </a:lnTo>
                    <a:lnTo>
                      <a:pt x="1500" y="129"/>
                    </a:lnTo>
                    <a:close/>
                    <a:moveTo>
                      <a:pt x="634" y="127"/>
                    </a:moveTo>
                    <a:lnTo>
                      <a:pt x="634" y="1739"/>
                    </a:lnTo>
                    <a:lnTo>
                      <a:pt x="1420" y="1739"/>
                    </a:lnTo>
                    <a:lnTo>
                      <a:pt x="1420" y="129"/>
                    </a:lnTo>
                    <a:lnTo>
                      <a:pt x="634" y="127"/>
                    </a:lnTo>
                    <a:close/>
                    <a:moveTo>
                      <a:pt x="1934" y="898"/>
                    </a:moveTo>
                    <a:lnTo>
                      <a:pt x="1500" y="898"/>
                    </a:lnTo>
                    <a:lnTo>
                      <a:pt x="1500" y="1739"/>
                    </a:lnTo>
                    <a:lnTo>
                      <a:pt x="1575" y="1739"/>
                    </a:lnTo>
                    <a:lnTo>
                      <a:pt x="1633" y="1739"/>
                    </a:lnTo>
                    <a:lnTo>
                      <a:pt x="1678" y="1739"/>
                    </a:lnTo>
                    <a:lnTo>
                      <a:pt x="1716" y="1739"/>
                    </a:lnTo>
                    <a:lnTo>
                      <a:pt x="1756" y="1739"/>
                    </a:lnTo>
                    <a:lnTo>
                      <a:pt x="1801" y="1739"/>
                    </a:lnTo>
                    <a:lnTo>
                      <a:pt x="1859" y="1739"/>
                    </a:lnTo>
                    <a:lnTo>
                      <a:pt x="1934" y="1739"/>
                    </a:lnTo>
                    <a:lnTo>
                      <a:pt x="1934" y="898"/>
                    </a:lnTo>
                    <a:close/>
                    <a:moveTo>
                      <a:pt x="0" y="1876"/>
                    </a:moveTo>
                    <a:lnTo>
                      <a:pt x="2054" y="1876"/>
                    </a:lnTo>
                    <a:lnTo>
                      <a:pt x="2054" y="2004"/>
                    </a:lnTo>
                    <a:lnTo>
                      <a:pt x="0" y="2004"/>
                    </a:lnTo>
                    <a:lnTo>
                      <a:pt x="0" y="1876"/>
                    </a:lnTo>
                    <a:close/>
                    <a:moveTo>
                      <a:pt x="553" y="898"/>
                    </a:moveTo>
                    <a:lnTo>
                      <a:pt x="120" y="898"/>
                    </a:lnTo>
                    <a:lnTo>
                      <a:pt x="120" y="1739"/>
                    </a:lnTo>
                    <a:lnTo>
                      <a:pt x="553" y="1739"/>
                    </a:lnTo>
                    <a:lnTo>
                      <a:pt x="553" y="898"/>
                    </a:lnTo>
                    <a:close/>
                  </a:path>
                </a:pathLst>
              </a:custGeom>
              <a:solidFill>
                <a:srgbClr val="3B4652"/>
              </a:solidFill>
              <a:ln w="9525">
                <a:noFill/>
                <a:round/>
                <a:headEnd/>
                <a:tailEnd/>
              </a:ln>
            </p:spPr>
            <p:txBody>
              <a:bodyPr/>
              <a:lstStyle/>
              <a:p>
                <a:endParaRPr lang="en-US"/>
              </a:p>
            </p:txBody>
          </p:sp>
          <p:sp>
            <p:nvSpPr>
              <p:cNvPr id="74" name="Freeform 84"/>
              <p:cNvSpPr>
                <a:spLocks noEditPoints="1"/>
              </p:cNvSpPr>
              <p:nvPr/>
            </p:nvSpPr>
            <p:spPr bwMode="auto">
              <a:xfrm>
                <a:off x="966" y="1424"/>
                <a:ext cx="413" cy="163"/>
              </a:xfrm>
              <a:custGeom>
                <a:avLst/>
                <a:gdLst/>
                <a:ahLst/>
                <a:cxnLst>
                  <a:cxn ang="0">
                    <a:pos x="883" y="0"/>
                  </a:cxn>
                  <a:cxn ang="0">
                    <a:pos x="771" y="320"/>
                  </a:cxn>
                  <a:cxn ang="0">
                    <a:pos x="771" y="417"/>
                  </a:cxn>
                  <a:cxn ang="0">
                    <a:pos x="883" y="649"/>
                  </a:cxn>
                  <a:cxn ang="0">
                    <a:pos x="771" y="417"/>
                  </a:cxn>
                  <a:cxn ang="0">
                    <a:pos x="659" y="0"/>
                  </a:cxn>
                  <a:cxn ang="0">
                    <a:pos x="546" y="320"/>
                  </a:cxn>
                  <a:cxn ang="0">
                    <a:pos x="546" y="417"/>
                  </a:cxn>
                  <a:cxn ang="0">
                    <a:pos x="659" y="649"/>
                  </a:cxn>
                  <a:cxn ang="0">
                    <a:pos x="546" y="417"/>
                  </a:cxn>
                  <a:cxn ang="0">
                    <a:pos x="1108" y="0"/>
                  </a:cxn>
                  <a:cxn ang="0">
                    <a:pos x="995" y="320"/>
                  </a:cxn>
                  <a:cxn ang="0">
                    <a:pos x="995" y="417"/>
                  </a:cxn>
                  <a:cxn ang="0">
                    <a:pos x="1108" y="649"/>
                  </a:cxn>
                  <a:cxn ang="0">
                    <a:pos x="995" y="417"/>
                  </a:cxn>
                  <a:cxn ang="0">
                    <a:pos x="1477" y="0"/>
                  </a:cxn>
                  <a:cxn ang="0">
                    <a:pos x="1381" y="320"/>
                  </a:cxn>
                  <a:cxn ang="0">
                    <a:pos x="1557" y="0"/>
                  </a:cxn>
                  <a:cxn ang="0">
                    <a:pos x="1653" y="320"/>
                  </a:cxn>
                  <a:cxn ang="0">
                    <a:pos x="1557" y="0"/>
                  </a:cxn>
                  <a:cxn ang="0">
                    <a:pos x="96" y="0"/>
                  </a:cxn>
                  <a:cxn ang="0">
                    <a:pos x="0" y="321"/>
                  </a:cxn>
                  <a:cxn ang="0">
                    <a:pos x="177" y="0"/>
                  </a:cxn>
                  <a:cxn ang="0">
                    <a:pos x="273" y="321"/>
                  </a:cxn>
                  <a:cxn ang="0">
                    <a:pos x="177" y="0"/>
                  </a:cxn>
                  <a:cxn ang="0">
                    <a:pos x="96" y="417"/>
                  </a:cxn>
                  <a:cxn ang="0">
                    <a:pos x="0" y="649"/>
                  </a:cxn>
                  <a:cxn ang="0">
                    <a:pos x="177" y="417"/>
                  </a:cxn>
                  <a:cxn ang="0">
                    <a:pos x="273" y="649"/>
                  </a:cxn>
                  <a:cxn ang="0">
                    <a:pos x="177" y="417"/>
                  </a:cxn>
                  <a:cxn ang="0">
                    <a:pos x="1477" y="417"/>
                  </a:cxn>
                  <a:cxn ang="0">
                    <a:pos x="1381" y="649"/>
                  </a:cxn>
                  <a:cxn ang="0">
                    <a:pos x="1557" y="417"/>
                  </a:cxn>
                  <a:cxn ang="0">
                    <a:pos x="1653" y="649"/>
                  </a:cxn>
                  <a:cxn ang="0">
                    <a:pos x="1557" y="417"/>
                  </a:cxn>
                </a:cxnLst>
                <a:rect l="0" t="0" r="r" b="b"/>
                <a:pathLst>
                  <a:path w="1653" h="649">
                    <a:moveTo>
                      <a:pt x="771" y="0"/>
                    </a:moveTo>
                    <a:lnTo>
                      <a:pt x="883" y="0"/>
                    </a:lnTo>
                    <a:lnTo>
                      <a:pt x="883" y="320"/>
                    </a:lnTo>
                    <a:lnTo>
                      <a:pt x="771" y="320"/>
                    </a:lnTo>
                    <a:lnTo>
                      <a:pt x="771" y="0"/>
                    </a:lnTo>
                    <a:close/>
                    <a:moveTo>
                      <a:pt x="771" y="417"/>
                    </a:moveTo>
                    <a:lnTo>
                      <a:pt x="883" y="417"/>
                    </a:lnTo>
                    <a:lnTo>
                      <a:pt x="883" y="649"/>
                    </a:lnTo>
                    <a:lnTo>
                      <a:pt x="771" y="649"/>
                    </a:lnTo>
                    <a:lnTo>
                      <a:pt x="771" y="417"/>
                    </a:lnTo>
                    <a:close/>
                    <a:moveTo>
                      <a:pt x="546" y="0"/>
                    </a:moveTo>
                    <a:lnTo>
                      <a:pt x="659" y="0"/>
                    </a:lnTo>
                    <a:lnTo>
                      <a:pt x="659" y="320"/>
                    </a:lnTo>
                    <a:lnTo>
                      <a:pt x="546" y="320"/>
                    </a:lnTo>
                    <a:lnTo>
                      <a:pt x="546" y="0"/>
                    </a:lnTo>
                    <a:close/>
                    <a:moveTo>
                      <a:pt x="546" y="417"/>
                    </a:moveTo>
                    <a:lnTo>
                      <a:pt x="659" y="417"/>
                    </a:lnTo>
                    <a:lnTo>
                      <a:pt x="659" y="649"/>
                    </a:lnTo>
                    <a:lnTo>
                      <a:pt x="546" y="649"/>
                    </a:lnTo>
                    <a:lnTo>
                      <a:pt x="546" y="417"/>
                    </a:lnTo>
                    <a:close/>
                    <a:moveTo>
                      <a:pt x="995" y="0"/>
                    </a:moveTo>
                    <a:lnTo>
                      <a:pt x="1108" y="0"/>
                    </a:lnTo>
                    <a:lnTo>
                      <a:pt x="1108" y="320"/>
                    </a:lnTo>
                    <a:lnTo>
                      <a:pt x="995" y="320"/>
                    </a:lnTo>
                    <a:lnTo>
                      <a:pt x="995" y="0"/>
                    </a:lnTo>
                    <a:close/>
                    <a:moveTo>
                      <a:pt x="995" y="417"/>
                    </a:moveTo>
                    <a:lnTo>
                      <a:pt x="1108" y="417"/>
                    </a:lnTo>
                    <a:lnTo>
                      <a:pt x="1108" y="649"/>
                    </a:lnTo>
                    <a:lnTo>
                      <a:pt x="995" y="649"/>
                    </a:lnTo>
                    <a:lnTo>
                      <a:pt x="995" y="417"/>
                    </a:lnTo>
                    <a:close/>
                    <a:moveTo>
                      <a:pt x="1381" y="0"/>
                    </a:moveTo>
                    <a:lnTo>
                      <a:pt x="1477" y="0"/>
                    </a:lnTo>
                    <a:lnTo>
                      <a:pt x="1477" y="320"/>
                    </a:lnTo>
                    <a:lnTo>
                      <a:pt x="1381" y="320"/>
                    </a:lnTo>
                    <a:lnTo>
                      <a:pt x="1381" y="0"/>
                    </a:lnTo>
                    <a:close/>
                    <a:moveTo>
                      <a:pt x="1557" y="0"/>
                    </a:moveTo>
                    <a:lnTo>
                      <a:pt x="1653" y="0"/>
                    </a:lnTo>
                    <a:lnTo>
                      <a:pt x="1653" y="320"/>
                    </a:lnTo>
                    <a:lnTo>
                      <a:pt x="1557" y="320"/>
                    </a:lnTo>
                    <a:lnTo>
                      <a:pt x="1557" y="0"/>
                    </a:lnTo>
                    <a:close/>
                    <a:moveTo>
                      <a:pt x="0" y="0"/>
                    </a:moveTo>
                    <a:lnTo>
                      <a:pt x="96" y="0"/>
                    </a:lnTo>
                    <a:lnTo>
                      <a:pt x="96" y="321"/>
                    </a:lnTo>
                    <a:lnTo>
                      <a:pt x="0" y="321"/>
                    </a:lnTo>
                    <a:lnTo>
                      <a:pt x="0" y="0"/>
                    </a:lnTo>
                    <a:close/>
                    <a:moveTo>
                      <a:pt x="177" y="0"/>
                    </a:moveTo>
                    <a:lnTo>
                      <a:pt x="273" y="0"/>
                    </a:lnTo>
                    <a:lnTo>
                      <a:pt x="273" y="321"/>
                    </a:lnTo>
                    <a:lnTo>
                      <a:pt x="177" y="321"/>
                    </a:lnTo>
                    <a:lnTo>
                      <a:pt x="177" y="0"/>
                    </a:lnTo>
                    <a:close/>
                    <a:moveTo>
                      <a:pt x="0" y="417"/>
                    </a:moveTo>
                    <a:lnTo>
                      <a:pt x="96" y="417"/>
                    </a:lnTo>
                    <a:lnTo>
                      <a:pt x="96" y="649"/>
                    </a:lnTo>
                    <a:lnTo>
                      <a:pt x="0" y="649"/>
                    </a:lnTo>
                    <a:lnTo>
                      <a:pt x="0" y="417"/>
                    </a:lnTo>
                    <a:close/>
                    <a:moveTo>
                      <a:pt x="177" y="417"/>
                    </a:moveTo>
                    <a:lnTo>
                      <a:pt x="273" y="417"/>
                    </a:lnTo>
                    <a:lnTo>
                      <a:pt x="273" y="649"/>
                    </a:lnTo>
                    <a:lnTo>
                      <a:pt x="177" y="649"/>
                    </a:lnTo>
                    <a:lnTo>
                      <a:pt x="177" y="417"/>
                    </a:lnTo>
                    <a:close/>
                    <a:moveTo>
                      <a:pt x="1381" y="417"/>
                    </a:moveTo>
                    <a:lnTo>
                      <a:pt x="1477" y="417"/>
                    </a:lnTo>
                    <a:lnTo>
                      <a:pt x="1477" y="649"/>
                    </a:lnTo>
                    <a:lnTo>
                      <a:pt x="1381" y="649"/>
                    </a:lnTo>
                    <a:lnTo>
                      <a:pt x="1381" y="417"/>
                    </a:lnTo>
                    <a:close/>
                    <a:moveTo>
                      <a:pt x="1557" y="417"/>
                    </a:moveTo>
                    <a:lnTo>
                      <a:pt x="1653" y="417"/>
                    </a:lnTo>
                    <a:lnTo>
                      <a:pt x="1653" y="649"/>
                    </a:lnTo>
                    <a:lnTo>
                      <a:pt x="1557" y="649"/>
                    </a:lnTo>
                    <a:lnTo>
                      <a:pt x="1557" y="417"/>
                    </a:lnTo>
                    <a:close/>
                  </a:path>
                </a:pathLst>
              </a:custGeom>
              <a:solidFill>
                <a:srgbClr val="3B4652"/>
              </a:solidFill>
              <a:ln w="9525">
                <a:noFill/>
                <a:round/>
                <a:headEnd/>
                <a:tailEnd/>
              </a:ln>
            </p:spPr>
            <p:txBody>
              <a:bodyPr/>
              <a:lstStyle/>
              <a:p>
                <a:endParaRPr lang="en-US"/>
              </a:p>
            </p:txBody>
          </p:sp>
          <p:sp>
            <p:nvSpPr>
              <p:cNvPr id="75" name="Freeform 85"/>
              <p:cNvSpPr>
                <a:spLocks/>
              </p:cNvSpPr>
              <p:nvPr/>
            </p:nvSpPr>
            <p:spPr bwMode="auto">
              <a:xfrm>
                <a:off x="1103" y="1234"/>
                <a:ext cx="140" cy="140"/>
              </a:xfrm>
              <a:custGeom>
                <a:avLst/>
                <a:gdLst/>
                <a:ahLst/>
                <a:cxnLst>
                  <a:cxn ang="0">
                    <a:pos x="193" y="0"/>
                  </a:cxn>
                  <a:cxn ang="0">
                    <a:pos x="368" y="0"/>
                  </a:cxn>
                  <a:cxn ang="0">
                    <a:pos x="368" y="193"/>
                  </a:cxn>
                  <a:cxn ang="0">
                    <a:pos x="562" y="193"/>
                  </a:cxn>
                  <a:cxn ang="0">
                    <a:pos x="562" y="377"/>
                  </a:cxn>
                  <a:cxn ang="0">
                    <a:pos x="368" y="377"/>
                  </a:cxn>
                  <a:cxn ang="0">
                    <a:pos x="368" y="562"/>
                  </a:cxn>
                  <a:cxn ang="0">
                    <a:pos x="193" y="562"/>
                  </a:cxn>
                  <a:cxn ang="0">
                    <a:pos x="193" y="377"/>
                  </a:cxn>
                  <a:cxn ang="0">
                    <a:pos x="0" y="377"/>
                  </a:cxn>
                  <a:cxn ang="0">
                    <a:pos x="0" y="193"/>
                  </a:cxn>
                  <a:cxn ang="0">
                    <a:pos x="193" y="193"/>
                  </a:cxn>
                  <a:cxn ang="0">
                    <a:pos x="193" y="0"/>
                  </a:cxn>
                </a:cxnLst>
                <a:rect l="0" t="0" r="r" b="b"/>
                <a:pathLst>
                  <a:path w="562" h="562">
                    <a:moveTo>
                      <a:pt x="193" y="0"/>
                    </a:moveTo>
                    <a:lnTo>
                      <a:pt x="368" y="0"/>
                    </a:lnTo>
                    <a:lnTo>
                      <a:pt x="368" y="193"/>
                    </a:lnTo>
                    <a:lnTo>
                      <a:pt x="562" y="193"/>
                    </a:lnTo>
                    <a:lnTo>
                      <a:pt x="562" y="377"/>
                    </a:lnTo>
                    <a:lnTo>
                      <a:pt x="368" y="377"/>
                    </a:lnTo>
                    <a:lnTo>
                      <a:pt x="368" y="562"/>
                    </a:lnTo>
                    <a:lnTo>
                      <a:pt x="193" y="562"/>
                    </a:lnTo>
                    <a:lnTo>
                      <a:pt x="193" y="377"/>
                    </a:lnTo>
                    <a:lnTo>
                      <a:pt x="0" y="377"/>
                    </a:lnTo>
                    <a:lnTo>
                      <a:pt x="0" y="193"/>
                    </a:lnTo>
                    <a:lnTo>
                      <a:pt x="193" y="193"/>
                    </a:lnTo>
                    <a:lnTo>
                      <a:pt x="193" y="0"/>
                    </a:lnTo>
                    <a:close/>
                  </a:path>
                </a:pathLst>
              </a:custGeom>
              <a:solidFill>
                <a:srgbClr val="3B4652"/>
              </a:solidFill>
              <a:ln w="9525">
                <a:noFill/>
                <a:round/>
                <a:headEnd/>
                <a:tailEnd/>
              </a:ln>
            </p:spPr>
            <p:txBody>
              <a:bodyPr/>
              <a:lstStyle/>
              <a:p>
                <a:endParaRPr lang="en-US"/>
              </a:p>
            </p:txBody>
          </p:sp>
        </p:grpSp>
      </p:grpSp>
      <p:sp>
        <p:nvSpPr>
          <p:cNvPr id="76" name="TextBox 34"/>
          <p:cNvSpPr txBox="1">
            <a:spLocks noChangeArrowheads="1"/>
          </p:cNvSpPr>
          <p:nvPr/>
        </p:nvSpPr>
        <p:spPr bwMode="auto">
          <a:xfrm>
            <a:off x="1210382" y="3837161"/>
            <a:ext cx="797013" cy="307777"/>
          </a:xfrm>
          <a:prstGeom prst="rect">
            <a:avLst/>
          </a:prstGeom>
          <a:noFill/>
          <a:ln w="9525">
            <a:noFill/>
            <a:miter lim="800000"/>
            <a:headEnd/>
            <a:tailEnd/>
          </a:ln>
        </p:spPr>
        <p:txBody>
          <a:bodyPr wrap="none">
            <a:spAutoFit/>
          </a:bodyPr>
          <a:lstStyle/>
          <a:p>
            <a:r>
              <a:rPr lang="en-US" sz="1400" b="0" dirty="0">
                <a:solidFill>
                  <a:schemeClr val="bg1"/>
                </a:solidFill>
              </a:rPr>
              <a:t>Patient</a:t>
            </a:r>
          </a:p>
        </p:txBody>
      </p:sp>
      <p:sp>
        <p:nvSpPr>
          <p:cNvPr id="77" name="TextBox 34"/>
          <p:cNvSpPr txBox="1">
            <a:spLocks noChangeArrowheads="1"/>
          </p:cNvSpPr>
          <p:nvPr/>
        </p:nvSpPr>
        <p:spPr bwMode="auto">
          <a:xfrm>
            <a:off x="2500173" y="3477040"/>
            <a:ext cx="513282" cy="307777"/>
          </a:xfrm>
          <a:prstGeom prst="rect">
            <a:avLst/>
          </a:prstGeom>
          <a:noFill/>
          <a:ln w="9525">
            <a:noFill/>
            <a:miter lim="800000"/>
            <a:headEnd/>
            <a:tailEnd/>
          </a:ln>
        </p:spPr>
        <p:txBody>
          <a:bodyPr wrap="none">
            <a:spAutoFit/>
          </a:bodyPr>
          <a:lstStyle/>
          <a:p>
            <a:r>
              <a:rPr lang="en-US" sz="1400" b="0" dirty="0">
                <a:solidFill>
                  <a:schemeClr val="bg1"/>
                </a:solidFill>
              </a:rPr>
              <a:t>Lab</a:t>
            </a:r>
          </a:p>
        </p:txBody>
      </p:sp>
      <p:sp>
        <p:nvSpPr>
          <p:cNvPr id="78" name="TextBox 34"/>
          <p:cNvSpPr txBox="1">
            <a:spLocks noChangeArrowheads="1"/>
          </p:cNvSpPr>
          <p:nvPr/>
        </p:nvSpPr>
        <p:spPr bwMode="auto">
          <a:xfrm>
            <a:off x="3862861" y="3251241"/>
            <a:ext cx="1061509" cy="307777"/>
          </a:xfrm>
          <a:prstGeom prst="rect">
            <a:avLst/>
          </a:prstGeom>
          <a:noFill/>
          <a:ln w="9525">
            <a:noFill/>
            <a:miter lim="800000"/>
            <a:headEnd/>
            <a:tailEnd/>
          </a:ln>
        </p:spPr>
        <p:txBody>
          <a:bodyPr wrap="none">
            <a:spAutoFit/>
          </a:bodyPr>
          <a:lstStyle/>
          <a:p>
            <a:r>
              <a:rPr lang="en-US" sz="1400" b="0" dirty="0">
                <a:solidFill>
                  <a:schemeClr val="bg1"/>
                </a:solidFill>
              </a:rPr>
              <a:t>Radiology</a:t>
            </a:r>
          </a:p>
        </p:txBody>
      </p:sp>
      <p:sp>
        <p:nvSpPr>
          <p:cNvPr id="80" name="TextBox 34"/>
          <p:cNvSpPr txBox="1">
            <a:spLocks noChangeArrowheads="1"/>
          </p:cNvSpPr>
          <p:nvPr/>
        </p:nvSpPr>
        <p:spPr bwMode="auto">
          <a:xfrm>
            <a:off x="1660621" y="5283313"/>
            <a:ext cx="931665" cy="307777"/>
          </a:xfrm>
          <a:prstGeom prst="rect">
            <a:avLst/>
          </a:prstGeom>
          <a:noFill/>
          <a:ln w="9525">
            <a:noFill/>
            <a:miter lim="800000"/>
            <a:headEnd/>
            <a:tailEnd/>
          </a:ln>
        </p:spPr>
        <p:txBody>
          <a:bodyPr wrap="none">
            <a:spAutoFit/>
          </a:bodyPr>
          <a:lstStyle/>
          <a:p>
            <a:r>
              <a:rPr lang="en-US" sz="1400" b="0" dirty="0">
                <a:solidFill>
                  <a:schemeClr val="bg1"/>
                </a:solidFill>
              </a:rPr>
              <a:t>Payer (s)</a:t>
            </a:r>
          </a:p>
        </p:txBody>
      </p:sp>
      <p:sp>
        <p:nvSpPr>
          <p:cNvPr id="81" name="TextBox 34"/>
          <p:cNvSpPr txBox="1">
            <a:spLocks noChangeArrowheads="1"/>
          </p:cNvSpPr>
          <p:nvPr/>
        </p:nvSpPr>
        <p:spPr bwMode="auto">
          <a:xfrm>
            <a:off x="3665404" y="5788116"/>
            <a:ext cx="542136" cy="307777"/>
          </a:xfrm>
          <a:prstGeom prst="rect">
            <a:avLst/>
          </a:prstGeom>
          <a:noFill/>
          <a:ln w="9525">
            <a:noFill/>
            <a:miter lim="800000"/>
            <a:headEnd/>
            <a:tailEnd/>
          </a:ln>
        </p:spPr>
        <p:txBody>
          <a:bodyPr wrap="none">
            <a:spAutoFit/>
          </a:bodyPr>
          <a:lstStyle/>
          <a:p>
            <a:r>
              <a:rPr lang="en-US" sz="1400" dirty="0">
                <a:solidFill>
                  <a:schemeClr val="bg1"/>
                </a:solidFill>
              </a:rPr>
              <a:t>PCP</a:t>
            </a:r>
          </a:p>
        </p:txBody>
      </p:sp>
      <p:sp>
        <p:nvSpPr>
          <p:cNvPr id="82" name="TextBox 34"/>
          <p:cNvSpPr txBox="1">
            <a:spLocks noChangeArrowheads="1"/>
          </p:cNvSpPr>
          <p:nvPr/>
        </p:nvSpPr>
        <p:spPr bwMode="auto">
          <a:xfrm>
            <a:off x="6046053" y="5916434"/>
            <a:ext cx="870751" cy="307777"/>
          </a:xfrm>
          <a:prstGeom prst="rect">
            <a:avLst/>
          </a:prstGeom>
          <a:noFill/>
          <a:ln w="9525">
            <a:noFill/>
            <a:miter lim="800000"/>
            <a:headEnd/>
            <a:tailEnd/>
          </a:ln>
        </p:spPr>
        <p:txBody>
          <a:bodyPr wrap="none">
            <a:spAutoFit/>
          </a:bodyPr>
          <a:lstStyle/>
          <a:p>
            <a:r>
              <a:rPr lang="en-US" sz="1400" b="0" dirty="0">
                <a:solidFill>
                  <a:schemeClr val="bg1"/>
                </a:solidFill>
              </a:rPr>
              <a:t>Hospital</a:t>
            </a:r>
          </a:p>
        </p:txBody>
      </p:sp>
      <p:grpSp>
        <p:nvGrpSpPr>
          <p:cNvPr id="91" name="Group 355"/>
          <p:cNvGrpSpPr>
            <a:grpSpLocks/>
          </p:cNvGrpSpPr>
          <p:nvPr/>
        </p:nvGrpSpPr>
        <p:grpSpPr bwMode="auto">
          <a:xfrm>
            <a:off x="9709404" y="3238316"/>
            <a:ext cx="590550" cy="525463"/>
            <a:chOff x="261" y="1462"/>
            <a:chExt cx="424" cy="376"/>
          </a:xfrm>
          <a:effectLst>
            <a:outerShdw blurRad="50800" dist="38100" dir="2700000" algn="tl" rotWithShape="0">
              <a:prstClr val="black">
                <a:alpha val="40000"/>
              </a:prstClr>
            </a:outerShdw>
          </a:effectLst>
        </p:grpSpPr>
        <p:sp>
          <p:nvSpPr>
            <p:cNvPr id="92" name="AutoShape 352"/>
            <p:cNvSpPr>
              <a:spLocks noChangeArrowheads="1"/>
            </p:cNvSpPr>
            <p:nvPr/>
          </p:nvSpPr>
          <p:spPr bwMode="auto">
            <a:xfrm>
              <a:off x="261" y="1462"/>
              <a:ext cx="424" cy="376"/>
            </a:xfrm>
            <a:prstGeom prst="hexagon">
              <a:avLst>
                <a:gd name="adj" fmla="val 28191"/>
                <a:gd name="vf" fmla="val 115470"/>
              </a:avLst>
            </a:prstGeom>
            <a:solidFill>
              <a:srgbClr val="2F5689">
                <a:alpha val="79999"/>
              </a:srgbClr>
            </a:solidFill>
            <a:ln w="19050">
              <a:solidFill>
                <a:srgbClr val="0B3040"/>
              </a:solidFill>
              <a:miter lim="800000"/>
              <a:headEnd/>
              <a:tailEnd/>
            </a:ln>
          </p:spPr>
          <p:txBody>
            <a:bodyPr wrap="none" anchor="ctr"/>
            <a:lstStyle/>
            <a:p>
              <a:pPr algn="ctr"/>
              <a:endParaRPr lang="en-US"/>
            </a:p>
          </p:txBody>
        </p:sp>
        <p:pic>
          <p:nvPicPr>
            <p:cNvPr id="93" name="Picture 353" descr="icon"/>
            <p:cNvPicPr>
              <a:picLocks noChangeAspect="1" noChangeArrowheads="1"/>
            </p:cNvPicPr>
            <p:nvPr/>
          </p:nvPicPr>
          <p:blipFill>
            <a:blip r:embed="rId3"/>
            <a:srcRect/>
            <a:stretch>
              <a:fillRect/>
            </a:stretch>
          </p:blipFill>
          <p:spPr bwMode="auto">
            <a:xfrm>
              <a:off x="337" y="1499"/>
              <a:ext cx="278" cy="296"/>
            </a:xfrm>
            <a:prstGeom prst="rect">
              <a:avLst/>
            </a:prstGeom>
            <a:noFill/>
            <a:ln w="9525">
              <a:noFill/>
              <a:miter lim="800000"/>
              <a:headEnd/>
              <a:tailEnd/>
            </a:ln>
          </p:spPr>
        </p:pic>
      </p:grpSp>
      <p:grpSp>
        <p:nvGrpSpPr>
          <p:cNvPr id="96" name="Group 355"/>
          <p:cNvGrpSpPr>
            <a:grpSpLocks/>
          </p:cNvGrpSpPr>
          <p:nvPr/>
        </p:nvGrpSpPr>
        <p:grpSpPr bwMode="auto">
          <a:xfrm>
            <a:off x="1189662" y="5070903"/>
            <a:ext cx="483326" cy="424821"/>
            <a:chOff x="261" y="1462"/>
            <a:chExt cx="424" cy="376"/>
          </a:xfrm>
          <a:effectLst>
            <a:outerShdw blurRad="50800" dist="38100" dir="2700000" algn="tl" rotWithShape="0">
              <a:prstClr val="black">
                <a:alpha val="40000"/>
              </a:prstClr>
            </a:outerShdw>
          </a:effectLst>
        </p:grpSpPr>
        <p:sp>
          <p:nvSpPr>
            <p:cNvPr id="97" name="AutoShape 352"/>
            <p:cNvSpPr>
              <a:spLocks noChangeArrowheads="1"/>
            </p:cNvSpPr>
            <p:nvPr/>
          </p:nvSpPr>
          <p:spPr bwMode="auto">
            <a:xfrm>
              <a:off x="261" y="1462"/>
              <a:ext cx="424" cy="376"/>
            </a:xfrm>
            <a:prstGeom prst="hexagon">
              <a:avLst>
                <a:gd name="adj" fmla="val 28191"/>
                <a:gd name="vf" fmla="val 115470"/>
              </a:avLst>
            </a:prstGeom>
            <a:solidFill>
              <a:srgbClr val="2F5689">
                <a:alpha val="79999"/>
              </a:srgbClr>
            </a:solidFill>
            <a:ln w="19050">
              <a:solidFill>
                <a:srgbClr val="0B3040"/>
              </a:solidFill>
              <a:miter lim="800000"/>
              <a:headEnd/>
              <a:tailEnd/>
            </a:ln>
          </p:spPr>
          <p:txBody>
            <a:bodyPr wrap="none" anchor="ctr"/>
            <a:lstStyle/>
            <a:p>
              <a:pPr algn="ctr"/>
              <a:endParaRPr lang="en-US"/>
            </a:p>
          </p:txBody>
        </p:sp>
        <p:pic>
          <p:nvPicPr>
            <p:cNvPr id="98" name="Picture 353" descr="icon"/>
            <p:cNvPicPr>
              <a:picLocks noChangeAspect="1" noChangeArrowheads="1"/>
            </p:cNvPicPr>
            <p:nvPr/>
          </p:nvPicPr>
          <p:blipFill>
            <a:blip r:embed="rId3"/>
            <a:srcRect/>
            <a:stretch>
              <a:fillRect/>
            </a:stretch>
          </p:blipFill>
          <p:spPr bwMode="auto">
            <a:xfrm>
              <a:off x="337" y="1499"/>
              <a:ext cx="278" cy="296"/>
            </a:xfrm>
            <a:prstGeom prst="rect">
              <a:avLst/>
            </a:prstGeom>
            <a:noFill/>
            <a:ln w="9525">
              <a:noFill/>
              <a:miter lim="800000"/>
              <a:headEnd/>
              <a:tailEnd/>
            </a:ln>
          </p:spPr>
        </p:pic>
      </p:grpSp>
      <p:grpSp>
        <p:nvGrpSpPr>
          <p:cNvPr id="99" name="Group 355"/>
          <p:cNvGrpSpPr>
            <a:grpSpLocks/>
          </p:cNvGrpSpPr>
          <p:nvPr/>
        </p:nvGrpSpPr>
        <p:grpSpPr bwMode="auto">
          <a:xfrm>
            <a:off x="6233328" y="1888694"/>
            <a:ext cx="590550" cy="525463"/>
            <a:chOff x="261" y="1462"/>
            <a:chExt cx="424" cy="376"/>
          </a:xfrm>
          <a:effectLst>
            <a:outerShdw blurRad="50800" dist="38100" dir="2700000" algn="tl" rotWithShape="0">
              <a:prstClr val="black">
                <a:alpha val="40000"/>
              </a:prstClr>
            </a:outerShdw>
          </a:effectLst>
        </p:grpSpPr>
        <p:sp>
          <p:nvSpPr>
            <p:cNvPr id="100" name="AutoShape 352"/>
            <p:cNvSpPr>
              <a:spLocks noChangeArrowheads="1"/>
            </p:cNvSpPr>
            <p:nvPr/>
          </p:nvSpPr>
          <p:spPr bwMode="auto">
            <a:xfrm>
              <a:off x="261" y="1462"/>
              <a:ext cx="424" cy="376"/>
            </a:xfrm>
            <a:prstGeom prst="hexagon">
              <a:avLst>
                <a:gd name="adj" fmla="val 28191"/>
                <a:gd name="vf" fmla="val 115470"/>
              </a:avLst>
            </a:prstGeom>
            <a:solidFill>
              <a:srgbClr val="2F5689">
                <a:alpha val="79999"/>
              </a:srgbClr>
            </a:solidFill>
            <a:ln w="19050">
              <a:solidFill>
                <a:srgbClr val="0B3040"/>
              </a:solidFill>
              <a:miter lim="800000"/>
              <a:headEnd/>
              <a:tailEnd/>
            </a:ln>
          </p:spPr>
          <p:txBody>
            <a:bodyPr wrap="none" anchor="ctr"/>
            <a:lstStyle/>
            <a:p>
              <a:pPr algn="ctr"/>
              <a:endParaRPr lang="en-US"/>
            </a:p>
          </p:txBody>
        </p:sp>
        <p:pic>
          <p:nvPicPr>
            <p:cNvPr id="101" name="Picture 353" descr="icon"/>
            <p:cNvPicPr>
              <a:picLocks noChangeAspect="1" noChangeArrowheads="1"/>
            </p:cNvPicPr>
            <p:nvPr/>
          </p:nvPicPr>
          <p:blipFill>
            <a:blip r:embed="rId3"/>
            <a:srcRect/>
            <a:stretch>
              <a:fillRect/>
            </a:stretch>
          </p:blipFill>
          <p:spPr bwMode="auto">
            <a:xfrm>
              <a:off x="337" y="1499"/>
              <a:ext cx="278" cy="296"/>
            </a:xfrm>
            <a:prstGeom prst="rect">
              <a:avLst/>
            </a:prstGeom>
            <a:noFill/>
            <a:ln w="9525">
              <a:noFill/>
              <a:miter lim="800000"/>
              <a:headEnd/>
              <a:tailEnd/>
            </a:ln>
          </p:spPr>
        </p:pic>
      </p:grpSp>
      <p:grpSp>
        <p:nvGrpSpPr>
          <p:cNvPr id="102" name="Group 355"/>
          <p:cNvGrpSpPr>
            <a:grpSpLocks/>
          </p:cNvGrpSpPr>
          <p:nvPr/>
        </p:nvGrpSpPr>
        <p:grpSpPr bwMode="auto">
          <a:xfrm>
            <a:off x="8087017" y="968210"/>
            <a:ext cx="590550" cy="525463"/>
            <a:chOff x="261" y="1462"/>
            <a:chExt cx="424" cy="376"/>
          </a:xfrm>
          <a:effectLst>
            <a:outerShdw blurRad="50800" dist="38100" dir="2700000" algn="tl" rotWithShape="0">
              <a:prstClr val="black">
                <a:alpha val="40000"/>
              </a:prstClr>
            </a:outerShdw>
          </a:effectLst>
        </p:grpSpPr>
        <p:sp>
          <p:nvSpPr>
            <p:cNvPr id="103" name="AutoShape 352"/>
            <p:cNvSpPr>
              <a:spLocks noChangeArrowheads="1"/>
            </p:cNvSpPr>
            <p:nvPr/>
          </p:nvSpPr>
          <p:spPr bwMode="auto">
            <a:xfrm>
              <a:off x="261" y="1462"/>
              <a:ext cx="424" cy="376"/>
            </a:xfrm>
            <a:prstGeom prst="hexagon">
              <a:avLst>
                <a:gd name="adj" fmla="val 28191"/>
                <a:gd name="vf" fmla="val 115470"/>
              </a:avLst>
            </a:prstGeom>
            <a:solidFill>
              <a:srgbClr val="2F5689">
                <a:alpha val="79999"/>
              </a:srgbClr>
            </a:solidFill>
            <a:ln w="19050">
              <a:solidFill>
                <a:srgbClr val="0B3040"/>
              </a:solidFill>
              <a:miter lim="800000"/>
              <a:headEnd/>
              <a:tailEnd/>
            </a:ln>
          </p:spPr>
          <p:txBody>
            <a:bodyPr wrap="none" anchor="ctr"/>
            <a:lstStyle/>
            <a:p>
              <a:pPr algn="ctr"/>
              <a:endParaRPr lang="en-US"/>
            </a:p>
          </p:txBody>
        </p:sp>
        <p:pic>
          <p:nvPicPr>
            <p:cNvPr id="104" name="Picture 353" descr="icon"/>
            <p:cNvPicPr>
              <a:picLocks noChangeAspect="1" noChangeArrowheads="1"/>
            </p:cNvPicPr>
            <p:nvPr/>
          </p:nvPicPr>
          <p:blipFill>
            <a:blip r:embed="rId3"/>
            <a:srcRect/>
            <a:stretch>
              <a:fillRect/>
            </a:stretch>
          </p:blipFill>
          <p:spPr bwMode="auto">
            <a:xfrm>
              <a:off x="337" y="1499"/>
              <a:ext cx="278" cy="296"/>
            </a:xfrm>
            <a:prstGeom prst="rect">
              <a:avLst/>
            </a:prstGeom>
            <a:noFill/>
            <a:ln w="9525">
              <a:noFill/>
              <a:miter lim="800000"/>
              <a:headEnd/>
              <a:tailEnd/>
            </a:ln>
          </p:spPr>
        </p:pic>
      </p:grpSp>
      <p:grpSp>
        <p:nvGrpSpPr>
          <p:cNvPr id="105" name="Group 355"/>
          <p:cNvGrpSpPr>
            <a:grpSpLocks/>
          </p:cNvGrpSpPr>
          <p:nvPr/>
        </p:nvGrpSpPr>
        <p:grpSpPr bwMode="auto">
          <a:xfrm>
            <a:off x="9869802" y="1435093"/>
            <a:ext cx="590550" cy="525463"/>
            <a:chOff x="261" y="1462"/>
            <a:chExt cx="424" cy="376"/>
          </a:xfrm>
          <a:effectLst>
            <a:outerShdw blurRad="50800" dist="38100" dir="2700000" algn="tl" rotWithShape="0">
              <a:prstClr val="black">
                <a:alpha val="40000"/>
              </a:prstClr>
            </a:outerShdw>
          </a:effectLst>
        </p:grpSpPr>
        <p:sp>
          <p:nvSpPr>
            <p:cNvPr id="106" name="AutoShape 352"/>
            <p:cNvSpPr>
              <a:spLocks noChangeArrowheads="1"/>
            </p:cNvSpPr>
            <p:nvPr/>
          </p:nvSpPr>
          <p:spPr bwMode="auto">
            <a:xfrm>
              <a:off x="261" y="1462"/>
              <a:ext cx="424" cy="376"/>
            </a:xfrm>
            <a:prstGeom prst="hexagon">
              <a:avLst>
                <a:gd name="adj" fmla="val 28191"/>
                <a:gd name="vf" fmla="val 115470"/>
              </a:avLst>
            </a:prstGeom>
            <a:solidFill>
              <a:srgbClr val="2F5689">
                <a:alpha val="79999"/>
              </a:srgbClr>
            </a:solidFill>
            <a:ln w="19050">
              <a:solidFill>
                <a:srgbClr val="0B3040"/>
              </a:solidFill>
              <a:miter lim="800000"/>
              <a:headEnd/>
              <a:tailEnd/>
            </a:ln>
          </p:spPr>
          <p:txBody>
            <a:bodyPr wrap="none" anchor="ctr"/>
            <a:lstStyle/>
            <a:p>
              <a:pPr algn="ctr"/>
              <a:endParaRPr lang="en-US"/>
            </a:p>
          </p:txBody>
        </p:sp>
        <p:pic>
          <p:nvPicPr>
            <p:cNvPr id="107" name="Picture 353" descr="icon"/>
            <p:cNvPicPr>
              <a:picLocks noChangeAspect="1" noChangeArrowheads="1"/>
            </p:cNvPicPr>
            <p:nvPr/>
          </p:nvPicPr>
          <p:blipFill>
            <a:blip r:embed="rId3"/>
            <a:srcRect/>
            <a:stretch>
              <a:fillRect/>
            </a:stretch>
          </p:blipFill>
          <p:spPr bwMode="auto">
            <a:xfrm>
              <a:off x="337" y="1499"/>
              <a:ext cx="278" cy="296"/>
            </a:xfrm>
            <a:prstGeom prst="rect">
              <a:avLst/>
            </a:prstGeom>
            <a:noFill/>
            <a:ln w="9525">
              <a:noFill/>
              <a:miter lim="800000"/>
              <a:headEnd/>
              <a:tailEnd/>
            </a:ln>
          </p:spPr>
        </p:pic>
      </p:grpSp>
      <p:sp>
        <p:nvSpPr>
          <p:cNvPr id="114" name="TextBox 34"/>
          <p:cNvSpPr txBox="1">
            <a:spLocks noChangeArrowheads="1"/>
          </p:cNvSpPr>
          <p:nvPr/>
        </p:nvSpPr>
        <p:spPr bwMode="auto">
          <a:xfrm>
            <a:off x="6035017" y="5567340"/>
            <a:ext cx="1342034" cy="307777"/>
          </a:xfrm>
          <a:prstGeom prst="rect">
            <a:avLst/>
          </a:prstGeom>
          <a:noFill/>
          <a:ln w="9525">
            <a:noFill/>
            <a:miter lim="800000"/>
            <a:headEnd/>
            <a:tailEnd/>
          </a:ln>
        </p:spPr>
        <p:txBody>
          <a:bodyPr wrap="none">
            <a:spAutoFit/>
          </a:bodyPr>
          <a:lstStyle/>
          <a:p>
            <a:r>
              <a:rPr lang="en-US" sz="1400" b="0" dirty="0">
                <a:solidFill>
                  <a:schemeClr val="bg1"/>
                </a:solidFill>
              </a:rPr>
              <a:t>Clinical Trials/</a:t>
            </a:r>
          </a:p>
        </p:txBody>
      </p:sp>
      <p:pic>
        <p:nvPicPr>
          <p:cNvPr id="109" name="Picture 108"/>
          <p:cNvPicPr>
            <a:picLocks noChangeAspect="1"/>
          </p:cNvPicPr>
          <p:nvPr/>
        </p:nvPicPr>
        <p:blipFill>
          <a:blip r:embed="rId4"/>
          <a:stretch>
            <a:fillRect/>
          </a:stretch>
        </p:blipFill>
        <p:spPr>
          <a:xfrm>
            <a:off x="3393410" y="4009634"/>
            <a:ext cx="673802" cy="670807"/>
          </a:xfrm>
          <a:prstGeom prst="rect">
            <a:avLst/>
          </a:prstGeom>
        </p:spPr>
      </p:pic>
      <p:pic>
        <p:nvPicPr>
          <p:cNvPr id="112" name="Picture 111"/>
          <p:cNvPicPr>
            <a:picLocks noChangeAspect="1"/>
          </p:cNvPicPr>
          <p:nvPr/>
        </p:nvPicPr>
        <p:blipFill>
          <a:blip r:embed="rId4"/>
          <a:stretch>
            <a:fillRect/>
          </a:stretch>
        </p:blipFill>
        <p:spPr>
          <a:xfrm>
            <a:off x="7535235" y="2641229"/>
            <a:ext cx="673802" cy="670807"/>
          </a:xfrm>
          <a:prstGeom prst="rect">
            <a:avLst/>
          </a:prstGeom>
        </p:spPr>
      </p:pic>
      <p:sp>
        <p:nvSpPr>
          <p:cNvPr id="108" name="TextBox 34"/>
          <p:cNvSpPr txBox="1">
            <a:spLocks noChangeArrowheads="1"/>
          </p:cNvSpPr>
          <p:nvPr/>
        </p:nvSpPr>
        <p:spPr bwMode="auto">
          <a:xfrm>
            <a:off x="4011315" y="4009634"/>
            <a:ext cx="1113802" cy="646331"/>
          </a:xfrm>
          <a:prstGeom prst="rect">
            <a:avLst/>
          </a:prstGeom>
          <a:noFill/>
          <a:ln w="9525">
            <a:noFill/>
            <a:miter lim="800000"/>
            <a:headEnd/>
            <a:tailEnd/>
          </a:ln>
        </p:spPr>
        <p:txBody>
          <a:bodyPr wrap="square">
            <a:spAutoFit/>
          </a:bodyPr>
          <a:lstStyle/>
          <a:p>
            <a:pPr algn="ctr"/>
            <a:r>
              <a:rPr lang="en-US" sz="1200" b="0" dirty="0">
                <a:solidFill>
                  <a:schemeClr val="bg1"/>
                </a:solidFill>
              </a:rPr>
              <a:t>Community Health </a:t>
            </a:r>
          </a:p>
          <a:p>
            <a:pPr algn="ctr"/>
            <a:r>
              <a:rPr lang="en-US" sz="1200" dirty="0" err="1">
                <a:solidFill>
                  <a:schemeClr val="bg1"/>
                </a:solidFill>
              </a:rPr>
              <a:t>Navigatores</a:t>
            </a:r>
            <a:endParaRPr lang="en-US" sz="1200" b="0" dirty="0">
              <a:solidFill>
                <a:schemeClr val="bg1"/>
              </a:solidFill>
            </a:endParaRPr>
          </a:p>
        </p:txBody>
      </p:sp>
      <p:sp>
        <p:nvSpPr>
          <p:cNvPr id="110" name="TextBox 34"/>
          <p:cNvSpPr txBox="1">
            <a:spLocks noChangeArrowheads="1"/>
          </p:cNvSpPr>
          <p:nvPr/>
        </p:nvSpPr>
        <p:spPr bwMode="auto">
          <a:xfrm>
            <a:off x="8146933" y="2613734"/>
            <a:ext cx="1109187" cy="646331"/>
          </a:xfrm>
          <a:prstGeom prst="rect">
            <a:avLst/>
          </a:prstGeom>
          <a:noFill/>
          <a:ln w="9525">
            <a:noFill/>
            <a:miter lim="800000"/>
            <a:headEnd/>
            <a:tailEnd/>
          </a:ln>
        </p:spPr>
        <p:txBody>
          <a:bodyPr wrap="square">
            <a:spAutoFit/>
          </a:bodyPr>
          <a:lstStyle/>
          <a:p>
            <a:pPr algn="ctr"/>
            <a:r>
              <a:rPr lang="en-US" sz="1200" b="0" dirty="0">
                <a:solidFill>
                  <a:schemeClr val="bg1"/>
                </a:solidFill>
              </a:rPr>
              <a:t>Community Health</a:t>
            </a:r>
          </a:p>
          <a:p>
            <a:pPr algn="ctr"/>
            <a:r>
              <a:rPr lang="en-US" sz="1200" dirty="0">
                <a:solidFill>
                  <a:schemeClr val="bg1"/>
                </a:solidFill>
              </a:rPr>
              <a:t>Navigators</a:t>
            </a:r>
            <a:endParaRPr lang="en-US" sz="1200" b="0" dirty="0">
              <a:solidFill>
                <a:schemeClr val="bg1"/>
              </a:solidFill>
            </a:endParaRPr>
          </a:p>
        </p:txBody>
      </p:sp>
      <p:pic>
        <p:nvPicPr>
          <p:cNvPr id="5" name="Picture 4"/>
          <p:cNvPicPr>
            <a:picLocks noChangeAspect="1"/>
          </p:cNvPicPr>
          <p:nvPr/>
        </p:nvPicPr>
        <p:blipFill>
          <a:blip r:embed="rId5"/>
          <a:stretch>
            <a:fillRect/>
          </a:stretch>
        </p:blipFill>
        <p:spPr>
          <a:xfrm>
            <a:off x="6691338" y="4378527"/>
            <a:ext cx="366761" cy="395956"/>
          </a:xfrm>
          <a:prstGeom prst="rect">
            <a:avLst/>
          </a:prstGeom>
        </p:spPr>
      </p:pic>
      <p:sp>
        <p:nvSpPr>
          <p:cNvPr id="111" name="Oval 110"/>
          <p:cNvSpPr/>
          <p:nvPr/>
        </p:nvSpPr>
        <p:spPr>
          <a:xfrm>
            <a:off x="5353804" y="3196523"/>
            <a:ext cx="646246" cy="616527"/>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5" name="Picture 114"/>
          <p:cNvPicPr>
            <a:picLocks noChangeAspect="1"/>
          </p:cNvPicPr>
          <p:nvPr/>
        </p:nvPicPr>
        <p:blipFill>
          <a:blip r:embed="rId5"/>
          <a:stretch>
            <a:fillRect/>
          </a:stretch>
        </p:blipFill>
        <p:spPr>
          <a:xfrm>
            <a:off x="5483490" y="3299772"/>
            <a:ext cx="366761" cy="395956"/>
          </a:xfrm>
          <a:prstGeom prst="rect">
            <a:avLst/>
          </a:prstGeom>
        </p:spPr>
      </p:pic>
      <p:sp>
        <p:nvSpPr>
          <p:cNvPr id="117" name="Rectangle 116"/>
          <p:cNvSpPr/>
          <p:nvPr/>
        </p:nvSpPr>
        <p:spPr>
          <a:xfrm>
            <a:off x="9392974" y="3804572"/>
            <a:ext cx="1187104" cy="4707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6" name="Picture 115"/>
          <p:cNvPicPr>
            <a:picLocks noChangeAspect="1"/>
          </p:cNvPicPr>
          <p:nvPr/>
        </p:nvPicPr>
        <p:blipFill>
          <a:blip r:embed="rId6"/>
          <a:stretch>
            <a:fillRect/>
          </a:stretch>
        </p:blipFill>
        <p:spPr>
          <a:xfrm>
            <a:off x="9256120" y="3671108"/>
            <a:ext cx="1465153" cy="758091"/>
          </a:xfrm>
          <a:prstGeom prst="rect">
            <a:avLst/>
          </a:prstGeom>
        </p:spPr>
      </p:pic>
      <p:sp>
        <p:nvSpPr>
          <p:cNvPr id="2" name="TextBox 1">
            <a:extLst>
              <a:ext uri="{FF2B5EF4-FFF2-40B4-BE49-F238E27FC236}">
                <a16:creationId xmlns:a16="http://schemas.microsoft.com/office/drawing/2014/main" id="{795194C6-522A-48A1-A183-5540EC72BD4A}"/>
              </a:ext>
            </a:extLst>
          </p:cNvPr>
          <p:cNvSpPr txBox="1"/>
          <p:nvPr/>
        </p:nvSpPr>
        <p:spPr>
          <a:xfrm>
            <a:off x="7472247" y="1536846"/>
            <a:ext cx="1843523" cy="307777"/>
          </a:xfrm>
          <a:prstGeom prst="rect">
            <a:avLst/>
          </a:prstGeom>
          <a:noFill/>
        </p:spPr>
        <p:txBody>
          <a:bodyPr wrap="square" rtlCol="0">
            <a:spAutoFit/>
          </a:bodyPr>
          <a:lstStyle/>
          <a:p>
            <a:r>
              <a:rPr lang="en-US" sz="1400" dirty="0">
                <a:solidFill>
                  <a:schemeClr val="bg1"/>
                </a:solidFill>
              </a:rPr>
              <a:t>Community Clinic</a:t>
            </a:r>
          </a:p>
        </p:txBody>
      </p:sp>
      <p:sp>
        <p:nvSpPr>
          <p:cNvPr id="83" name="TextBox 82">
            <a:extLst>
              <a:ext uri="{FF2B5EF4-FFF2-40B4-BE49-F238E27FC236}">
                <a16:creationId xmlns:a16="http://schemas.microsoft.com/office/drawing/2014/main" id="{6E3DA487-AD73-451B-8C8F-79873494BCD0}"/>
              </a:ext>
            </a:extLst>
          </p:cNvPr>
          <p:cNvSpPr txBox="1"/>
          <p:nvPr/>
        </p:nvSpPr>
        <p:spPr>
          <a:xfrm>
            <a:off x="9315770" y="1978087"/>
            <a:ext cx="1843523" cy="307777"/>
          </a:xfrm>
          <a:prstGeom prst="rect">
            <a:avLst/>
          </a:prstGeom>
          <a:noFill/>
        </p:spPr>
        <p:txBody>
          <a:bodyPr wrap="square" rtlCol="0">
            <a:spAutoFit/>
          </a:bodyPr>
          <a:lstStyle/>
          <a:p>
            <a:r>
              <a:rPr lang="en-US" sz="1400" dirty="0">
                <a:solidFill>
                  <a:schemeClr val="bg1"/>
                </a:solidFill>
              </a:rPr>
              <a:t>Regional Clinic</a:t>
            </a:r>
          </a:p>
        </p:txBody>
      </p:sp>
      <p:sp>
        <p:nvSpPr>
          <p:cNvPr id="84" name="TextBox 83">
            <a:extLst>
              <a:ext uri="{FF2B5EF4-FFF2-40B4-BE49-F238E27FC236}">
                <a16:creationId xmlns:a16="http://schemas.microsoft.com/office/drawing/2014/main" id="{F62F57D2-9CA9-424F-A3FA-26EC2D807B55}"/>
              </a:ext>
            </a:extLst>
          </p:cNvPr>
          <p:cNvSpPr txBox="1"/>
          <p:nvPr/>
        </p:nvSpPr>
        <p:spPr>
          <a:xfrm>
            <a:off x="5976957" y="2473758"/>
            <a:ext cx="1230941" cy="307777"/>
          </a:xfrm>
          <a:prstGeom prst="rect">
            <a:avLst/>
          </a:prstGeom>
          <a:noFill/>
        </p:spPr>
        <p:txBody>
          <a:bodyPr wrap="square" rtlCol="0">
            <a:spAutoFit/>
          </a:bodyPr>
          <a:lstStyle/>
          <a:p>
            <a:r>
              <a:rPr lang="en-US" sz="1400" dirty="0">
                <a:solidFill>
                  <a:schemeClr val="bg1"/>
                </a:solidFill>
              </a:rPr>
              <a:t>Retail Clinic</a:t>
            </a:r>
          </a:p>
        </p:txBody>
      </p:sp>
    </p:spTree>
    <p:extLst>
      <p:ext uri="{BB962C8B-B14F-4D97-AF65-F5344CB8AC3E}">
        <p14:creationId xmlns:p14="http://schemas.microsoft.com/office/powerpoint/2010/main" val="2240299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gray">
          <a:xfrm>
            <a:off x="1154955" y="1161535"/>
            <a:ext cx="10003196" cy="1396314"/>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base">
              <a:spcAft>
                <a:spcPct val="0"/>
              </a:spcAft>
            </a:pPr>
            <a:r>
              <a:rPr lang="en-US" sz="2400" dirty="0">
                <a:solidFill>
                  <a:srgbClr val="FFFFFF"/>
                </a:solidFill>
                <a:ea typeface="MS PGothic" panose="020B0600070205080204" pitchFamily="34" charset="-128"/>
                <a:cs typeface="ＭＳ Ｐゴシック" charset="0"/>
              </a:rPr>
              <a:t>A vast amount of untapped data could have a great impact on our health — yet it exists outside medical systems</a:t>
            </a:r>
          </a:p>
        </p:txBody>
      </p:sp>
      <p:pic>
        <p:nvPicPr>
          <p:cNvPr id="111" name="Naomi Loop.m4v"/>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5251304" y="1567836"/>
            <a:ext cx="2111791" cy="45607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5" name="pasted-image.tif"/>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41327" y="2065759"/>
            <a:ext cx="412751" cy="419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sp>
        <p:nvSpPr>
          <p:cNvPr id="116" name="Shape 88"/>
          <p:cNvSpPr>
            <a:spLocks noChangeArrowheads="1"/>
          </p:cNvSpPr>
          <p:nvPr/>
        </p:nvSpPr>
        <p:spPr bwMode="auto">
          <a:xfrm>
            <a:off x="2088068" y="2244785"/>
            <a:ext cx="2156033" cy="626127"/>
          </a:xfrm>
          <a:prstGeom prst="rect">
            <a:avLst/>
          </a:prstGeom>
          <a:noFill/>
          <a:ln>
            <a:noFill/>
          </a:ln>
          <a:extLst>
            <a:ext uri="{C572A759-6A51-4108-AA02-DFA0A04FC94B}">
              <ma14:wrappingTextBox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none" lIns="35716" tIns="35716" rIns="35716" bIns="35716" anchor="ctr">
            <a:spAutoFit/>
          </a:bodyPr>
          <a:lstStyle/>
          <a:p>
            <a:pPr algn="r" defTabSz="228581"/>
            <a:r>
              <a:rPr lang="en-US" dirty="0">
                <a:solidFill>
                  <a:srgbClr val="28E8FD"/>
                </a:solidFill>
                <a:latin typeface="+mj-lt"/>
                <a:cs typeface="Arial" panose="020B0604020202020204" pitchFamily="34" charset="0"/>
                <a:sym typeface="Helvetica" charset="0"/>
              </a:rPr>
              <a:t>60%</a:t>
            </a:r>
            <a:r>
              <a:rPr lang="en-US" dirty="0">
                <a:solidFill>
                  <a:srgbClr val="715AEF"/>
                </a:solidFill>
                <a:latin typeface="+mj-lt"/>
                <a:cs typeface="Arial" panose="020B0604020202020204" pitchFamily="34" charset="0"/>
              </a:rPr>
              <a:t> </a:t>
            </a:r>
          </a:p>
          <a:p>
            <a:pPr algn="r" defTabSz="228581"/>
            <a:r>
              <a:rPr lang="en-US" dirty="0">
                <a:solidFill>
                  <a:srgbClr val="28E8FD"/>
                </a:solidFill>
                <a:latin typeface="+mj-lt"/>
                <a:cs typeface="Arial" panose="020B0604020202020204" pitchFamily="34" charset="0"/>
              </a:rPr>
              <a:t>Exogenous</a:t>
            </a:r>
            <a:r>
              <a:rPr lang="en-US" dirty="0">
                <a:solidFill>
                  <a:srgbClr val="00B2EF"/>
                </a:solidFill>
                <a:latin typeface="+mj-lt"/>
                <a:cs typeface="Arial" panose="020B0604020202020204" pitchFamily="34" charset="0"/>
              </a:rPr>
              <a:t> </a:t>
            </a:r>
            <a:r>
              <a:rPr lang="en-US" dirty="0">
                <a:solidFill>
                  <a:srgbClr val="28E8FD"/>
                </a:solidFill>
                <a:latin typeface="+mj-lt"/>
                <a:cs typeface="Arial" panose="020B0604020202020204" pitchFamily="34" charset="0"/>
              </a:rPr>
              <a:t>Factors</a:t>
            </a:r>
          </a:p>
        </p:txBody>
      </p:sp>
      <p:sp>
        <p:nvSpPr>
          <p:cNvPr id="117" name="Shape 94"/>
          <p:cNvSpPr>
            <a:spLocks noChangeArrowheads="1"/>
          </p:cNvSpPr>
          <p:nvPr/>
        </p:nvSpPr>
        <p:spPr bwMode="auto">
          <a:xfrm>
            <a:off x="2155393" y="4387117"/>
            <a:ext cx="2088708" cy="626127"/>
          </a:xfrm>
          <a:prstGeom prst="rect">
            <a:avLst/>
          </a:prstGeom>
          <a:noFill/>
          <a:ln>
            <a:noFill/>
          </a:ln>
          <a:extLst>
            <a:ext uri="{C572A759-6A51-4108-AA02-DFA0A04FC94B}">
              <ma14:wrappingTextBox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none" lIns="35716" tIns="35716" rIns="35716" bIns="35716" anchor="ctr">
            <a:spAutoFit/>
          </a:bodyPr>
          <a:lstStyle/>
          <a:p>
            <a:pPr algn="r" defTabSz="228581"/>
            <a:r>
              <a:rPr lang="en-US">
                <a:solidFill>
                  <a:srgbClr val="1A9AFC"/>
                </a:solidFill>
                <a:latin typeface="+mj-lt"/>
                <a:cs typeface="Arial" panose="020B0604020202020204" pitchFamily="34" charset="0"/>
                <a:sym typeface="Helvetica" charset="0"/>
              </a:rPr>
              <a:t>30%</a:t>
            </a:r>
            <a:r>
              <a:rPr lang="en-US">
                <a:solidFill>
                  <a:srgbClr val="1A9AFC"/>
                </a:solidFill>
                <a:latin typeface="+mj-lt"/>
                <a:cs typeface="Arial" panose="020B0604020202020204" pitchFamily="34" charset="0"/>
              </a:rPr>
              <a:t> </a:t>
            </a:r>
          </a:p>
          <a:p>
            <a:pPr algn="r" defTabSz="228581"/>
            <a:r>
              <a:rPr lang="en-US">
                <a:solidFill>
                  <a:srgbClr val="1A9AFC"/>
                </a:solidFill>
                <a:latin typeface="+mj-lt"/>
                <a:cs typeface="Arial" panose="020B0604020202020204" pitchFamily="34" charset="0"/>
              </a:rPr>
              <a:t>Genomics Factors</a:t>
            </a:r>
          </a:p>
        </p:txBody>
      </p:sp>
      <p:sp>
        <p:nvSpPr>
          <p:cNvPr id="118" name="Shape 95"/>
          <p:cNvSpPr>
            <a:spLocks noChangeArrowheads="1"/>
          </p:cNvSpPr>
          <p:nvPr/>
        </p:nvSpPr>
        <p:spPr bwMode="auto">
          <a:xfrm>
            <a:off x="2480802" y="5403115"/>
            <a:ext cx="1763298" cy="626127"/>
          </a:xfrm>
          <a:prstGeom prst="rect">
            <a:avLst/>
          </a:prstGeom>
          <a:noFill/>
          <a:ln>
            <a:noFill/>
          </a:ln>
          <a:extLst>
            <a:ext uri="{C572A759-6A51-4108-AA02-DFA0A04FC94B}">
              <ma14:wrappingTextBox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none" lIns="35716" tIns="35716" rIns="35716" bIns="35716" anchor="ctr">
            <a:spAutoFit/>
          </a:bodyPr>
          <a:lstStyle/>
          <a:p>
            <a:pPr algn="r" defTabSz="228581"/>
            <a:r>
              <a:rPr lang="en-US">
                <a:solidFill>
                  <a:srgbClr val="1176ED"/>
                </a:solidFill>
                <a:latin typeface="+mj-lt"/>
                <a:cs typeface="Arial" panose="020B0604020202020204" pitchFamily="34" charset="0"/>
                <a:sym typeface="Helvetica" charset="0"/>
              </a:rPr>
              <a:t>10%</a:t>
            </a:r>
            <a:r>
              <a:rPr lang="en-US">
                <a:solidFill>
                  <a:srgbClr val="1176ED"/>
                </a:solidFill>
                <a:latin typeface="+mj-lt"/>
                <a:cs typeface="Arial" panose="020B0604020202020204" pitchFamily="34" charset="0"/>
              </a:rPr>
              <a:t> </a:t>
            </a:r>
          </a:p>
          <a:p>
            <a:pPr algn="r" defTabSz="228581"/>
            <a:r>
              <a:rPr lang="en-US">
                <a:solidFill>
                  <a:srgbClr val="1176ED"/>
                </a:solidFill>
                <a:latin typeface="+mj-lt"/>
                <a:cs typeface="Arial" panose="020B0604020202020204" pitchFamily="34" charset="0"/>
              </a:rPr>
              <a:t>Clinical Factors</a:t>
            </a:r>
          </a:p>
        </p:txBody>
      </p:sp>
      <p:sp>
        <p:nvSpPr>
          <p:cNvPr id="119" name="Shape 86"/>
          <p:cNvSpPr>
            <a:spLocks noChangeArrowheads="1"/>
          </p:cNvSpPr>
          <p:nvPr/>
        </p:nvSpPr>
        <p:spPr bwMode="auto">
          <a:xfrm>
            <a:off x="7933964" y="4109430"/>
            <a:ext cx="1393355" cy="687683"/>
          </a:xfrm>
          <a:prstGeom prst="rect">
            <a:avLst/>
          </a:prstGeom>
          <a:noFill/>
          <a:ln>
            <a:noFill/>
          </a:ln>
          <a:extLst>
            <a:ext uri="{C572A759-6A51-4108-AA02-DFA0A04FC94B}">
              <ma14:wrappingTextBox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none" lIns="35716" tIns="35716" rIns="35716" bIns="35716" anchor="ctr">
            <a:spAutoFit/>
          </a:bodyPr>
          <a:lstStyle/>
          <a:p>
            <a:pPr defTabSz="228581"/>
            <a:r>
              <a:rPr lang="en-US" sz="2000" dirty="0">
                <a:solidFill>
                  <a:srgbClr val="1A9AFC"/>
                </a:solidFill>
                <a:latin typeface="Arial" panose="020B0604020202020204" pitchFamily="34" charset="0"/>
                <a:cs typeface="Arial" panose="020B0604020202020204" pitchFamily="34" charset="0"/>
                <a:sym typeface="Helvetica" charset="0"/>
              </a:rPr>
              <a:t>6 Terabytes</a:t>
            </a:r>
          </a:p>
          <a:p>
            <a:pPr defTabSz="228581"/>
            <a:r>
              <a:rPr lang="en-US" sz="2000" dirty="0">
                <a:solidFill>
                  <a:srgbClr val="FFFFFF"/>
                </a:solidFill>
                <a:latin typeface="Arial" panose="020B0604020202020204" pitchFamily="34" charset="0"/>
                <a:cs typeface="Arial" panose="020B0604020202020204" pitchFamily="34" charset="0"/>
                <a:sym typeface="Helvetica" charset="0"/>
              </a:rPr>
              <a:t>Per lifetime</a:t>
            </a:r>
          </a:p>
        </p:txBody>
      </p:sp>
      <p:sp>
        <p:nvSpPr>
          <p:cNvPr id="120" name="Shape 87"/>
          <p:cNvSpPr>
            <a:spLocks noChangeArrowheads="1"/>
          </p:cNvSpPr>
          <p:nvPr/>
        </p:nvSpPr>
        <p:spPr bwMode="auto">
          <a:xfrm>
            <a:off x="7997907" y="2756117"/>
            <a:ext cx="3110279" cy="318351"/>
          </a:xfrm>
          <a:prstGeom prst="rect">
            <a:avLst/>
          </a:prstGeom>
          <a:noFill/>
          <a:ln>
            <a:noFill/>
          </a:ln>
          <a:extLst>
            <a:ext uri="{C572A759-6A51-4108-AA02-DFA0A04FC94B}">
              <ma14:wrappingTextBox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35716" tIns="35716" rIns="35716" bIns="35716" anchor="ctr">
            <a:spAutoFit/>
          </a:bodyPr>
          <a:lstStyle/>
          <a:p>
            <a:pPr defTabSz="228581"/>
            <a:r>
              <a:rPr lang="en-US" sz="1600" dirty="0">
                <a:solidFill>
                  <a:srgbClr val="FFFFFF"/>
                </a:solidFill>
                <a:latin typeface="Arial" panose="020B0604020202020204" pitchFamily="34" charset="0"/>
                <a:cs typeface="Arial" panose="020B0604020202020204" pitchFamily="34" charset="0"/>
              </a:rPr>
              <a:t>Volume, Variety, Velocity, Veracity</a:t>
            </a:r>
          </a:p>
        </p:txBody>
      </p:sp>
      <p:sp>
        <p:nvSpPr>
          <p:cNvPr id="121" name="Shape 89"/>
          <p:cNvSpPr>
            <a:spLocks noChangeArrowheads="1"/>
          </p:cNvSpPr>
          <p:nvPr/>
        </p:nvSpPr>
        <p:spPr bwMode="auto">
          <a:xfrm>
            <a:off x="7933964" y="2036947"/>
            <a:ext cx="2609758" cy="687683"/>
          </a:xfrm>
          <a:prstGeom prst="rect">
            <a:avLst/>
          </a:prstGeom>
          <a:noFill/>
          <a:ln>
            <a:noFill/>
          </a:ln>
          <a:extLst>
            <a:ext uri="{C572A759-6A51-4108-AA02-DFA0A04FC94B}">
              <ma14:wrappingTextBox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none" lIns="35716" tIns="35716" rIns="35716" bIns="35716" anchor="ctr">
            <a:spAutoFit/>
          </a:bodyPr>
          <a:lstStyle/>
          <a:p>
            <a:pPr defTabSz="228581"/>
            <a:r>
              <a:rPr lang="en-US" sz="2000" dirty="0">
                <a:solidFill>
                  <a:srgbClr val="28E8FD"/>
                </a:solidFill>
                <a:latin typeface="Arial" panose="020B0604020202020204" pitchFamily="34" charset="0"/>
                <a:cs typeface="Arial" panose="020B0604020202020204" pitchFamily="34" charset="0"/>
                <a:sym typeface="Helvetica" charset="0"/>
              </a:rPr>
              <a:t>1100 Terabytes</a:t>
            </a:r>
          </a:p>
          <a:p>
            <a:pPr defTabSz="228581"/>
            <a:r>
              <a:rPr lang="en-US" sz="2000" dirty="0">
                <a:solidFill>
                  <a:srgbClr val="FFFFFF"/>
                </a:solidFill>
                <a:latin typeface="Arial" panose="020B0604020202020204" pitchFamily="34" charset="0"/>
                <a:cs typeface="Arial" panose="020B0604020202020204" pitchFamily="34" charset="0"/>
                <a:sym typeface="Helvetica" charset="0"/>
              </a:rPr>
              <a:t>Generated per lifetime</a:t>
            </a:r>
          </a:p>
        </p:txBody>
      </p:sp>
      <p:sp>
        <p:nvSpPr>
          <p:cNvPr id="122" name="Shape 90"/>
          <p:cNvSpPr>
            <a:spLocks noChangeArrowheads="1"/>
          </p:cNvSpPr>
          <p:nvPr/>
        </p:nvSpPr>
        <p:spPr bwMode="auto">
          <a:xfrm>
            <a:off x="7933964" y="4969060"/>
            <a:ext cx="1607255" cy="687683"/>
          </a:xfrm>
          <a:prstGeom prst="rect">
            <a:avLst/>
          </a:prstGeom>
          <a:noFill/>
          <a:ln>
            <a:noFill/>
          </a:ln>
          <a:extLst>
            <a:ext uri="{C572A759-6A51-4108-AA02-DFA0A04FC94B}">
              <ma14:wrappingTextBox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none" lIns="35716" tIns="35716" rIns="35716" bIns="35716" anchor="ctr">
            <a:spAutoFit/>
          </a:bodyPr>
          <a:lstStyle/>
          <a:p>
            <a:pPr defTabSz="228581"/>
            <a:r>
              <a:rPr lang="en-US" sz="2000">
                <a:solidFill>
                  <a:srgbClr val="137DFA"/>
                </a:solidFill>
                <a:latin typeface="Arial" panose="020B0604020202020204" pitchFamily="34" charset="0"/>
                <a:cs typeface="Arial" panose="020B0604020202020204" pitchFamily="34" charset="0"/>
                <a:sym typeface="Helvetica" charset="0"/>
              </a:rPr>
              <a:t>0.4 Terabytes</a:t>
            </a:r>
          </a:p>
          <a:p>
            <a:pPr defTabSz="228581"/>
            <a:r>
              <a:rPr lang="en-US" sz="2000">
                <a:solidFill>
                  <a:srgbClr val="FFFFFF"/>
                </a:solidFill>
                <a:latin typeface="Arial" panose="020B0604020202020204" pitchFamily="34" charset="0"/>
                <a:cs typeface="Arial" panose="020B0604020202020204" pitchFamily="34" charset="0"/>
                <a:sym typeface="Helvetica" charset="0"/>
              </a:rPr>
              <a:t>Per lifetime</a:t>
            </a:r>
          </a:p>
        </p:txBody>
      </p:sp>
      <p:sp>
        <p:nvSpPr>
          <p:cNvPr id="123" name="Shape 68"/>
          <p:cNvSpPr>
            <a:spLocks noChangeArrowheads="1"/>
          </p:cNvSpPr>
          <p:nvPr/>
        </p:nvSpPr>
        <p:spPr bwMode="auto">
          <a:xfrm>
            <a:off x="7983930" y="6141911"/>
            <a:ext cx="3503774" cy="246221"/>
          </a:xfrm>
          <a:prstGeom prst="rect">
            <a:avLst/>
          </a:prstGeom>
          <a:noFill/>
          <a:ln>
            <a:noFill/>
          </a:ln>
          <a:extLst>
            <a:ext uri="{C572A759-6A51-4108-AA02-DFA0A04FC94B}">
              <ma14:wrappingTextBox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nchor="ctr">
            <a:spAutoFit/>
          </a:bodyPr>
          <a:lstStyle/>
          <a:p>
            <a:r>
              <a:rPr lang="en-US" sz="800" dirty="0">
                <a:solidFill>
                  <a:schemeClr val="bg1">
                    <a:lumMod val="85000"/>
                  </a:schemeClr>
                </a:solidFill>
                <a:latin typeface="Arial"/>
                <a:cs typeface="Arial"/>
                <a:sym typeface="Helvetica" charset="0"/>
              </a:rPr>
              <a:t>SOURCE: “Health Policy Brief: The Relative Contribution of Multiple Determinants to Health Outcomes,” Health Affairs, August 21, 2014. </a:t>
            </a:r>
            <a:endParaRPr lang="en-US" sz="800" dirty="0">
              <a:solidFill>
                <a:schemeClr val="bg1">
                  <a:lumMod val="85000"/>
                </a:schemeClr>
              </a:solidFill>
              <a:latin typeface="Arial"/>
              <a:cs typeface="Arial"/>
            </a:endParaRPr>
          </a:p>
        </p:txBody>
      </p:sp>
      <p:cxnSp>
        <p:nvCxnSpPr>
          <p:cNvPr id="3" name="Straight Connector 2"/>
          <p:cNvCxnSpPr/>
          <p:nvPr/>
        </p:nvCxnSpPr>
        <p:spPr>
          <a:xfrm>
            <a:off x="4541327" y="4387117"/>
            <a:ext cx="41275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541327" y="5542817"/>
            <a:ext cx="41275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1951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gray">
          <a:xfrm>
            <a:off x="1154955" y="1161535"/>
            <a:ext cx="10003196" cy="1396314"/>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t>The Team</a:t>
            </a:r>
          </a:p>
        </p:txBody>
      </p:sp>
      <p:sp>
        <p:nvSpPr>
          <p:cNvPr id="5" name="Oval 4"/>
          <p:cNvSpPr/>
          <p:nvPr/>
        </p:nvSpPr>
        <p:spPr>
          <a:xfrm>
            <a:off x="700410" y="1748692"/>
            <a:ext cx="2045445" cy="19400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Hector Torres</a:t>
            </a:r>
          </a:p>
          <a:p>
            <a:pPr algn="ctr"/>
            <a:r>
              <a:rPr lang="en-US" sz="1200" b="1" dirty="0">
                <a:solidFill>
                  <a:schemeClr val="tx1"/>
                </a:solidFill>
              </a:rPr>
              <a:t>CEO + Co-Founder</a:t>
            </a:r>
          </a:p>
        </p:txBody>
      </p:sp>
      <p:sp>
        <p:nvSpPr>
          <p:cNvPr id="2" name="TextBox 1">
            <a:extLst>
              <a:ext uri="{FF2B5EF4-FFF2-40B4-BE49-F238E27FC236}">
                <a16:creationId xmlns:a16="http://schemas.microsoft.com/office/drawing/2014/main" id="{4FE940B4-8AAD-444E-8225-45C9710F3969}"/>
              </a:ext>
            </a:extLst>
          </p:cNvPr>
          <p:cNvSpPr txBox="1"/>
          <p:nvPr/>
        </p:nvSpPr>
        <p:spPr>
          <a:xfrm>
            <a:off x="3200400" y="1294227"/>
            <a:ext cx="7957751" cy="4401205"/>
          </a:xfrm>
          <a:prstGeom prst="rect">
            <a:avLst/>
          </a:prstGeom>
          <a:noFill/>
        </p:spPr>
        <p:txBody>
          <a:bodyPr wrap="square" rtlCol="0">
            <a:spAutoFit/>
          </a:bodyPr>
          <a:lstStyle/>
          <a:p>
            <a:r>
              <a:rPr lang="en-US" sz="1400" dirty="0">
                <a:latin typeface="Cambria" panose="02040503050406030204" pitchFamily="18" charset="0"/>
              </a:rPr>
              <a:t>Hector Torres has been the chief orchestrator for the company and projects, collaborating and bringing together various communities is his passion as is being a healthcare innovator and disruptor. </a:t>
            </a:r>
          </a:p>
          <a:p>
            <a:endParaRPr lang="en-US" sz="1400" dirty="0">
              <a:latin typeface="Cambria" panose="02040503050406030204" pitchFamily="18" charset="0"/>
            </a:endParaRPr>
          </a:p>
          <a:p>
            <a:r>
              <a:rPr lang="en-US" sz="1400" dirty="0">
                <a:latin typeface="Cambria" panose="02040503050406030204" pitchFamily="18" charset="0"/>
              </a:rPr>
              <a:t>He created the first Blockchain + Healthcare Innovation Summit that brought together IBM, UT Dell Medical School, Clinical Pathology Laboratories, Austin Regional Clinic, Law Office of </a:t>
            </a:r>
            <a:r>
              <a:rPr lang="en-US" sz="1400" dirty="0" err="1">
                <a:latin typeface="Cambria" panose="02040503050406030204" pitchFamily="18" charset="0"/>
              </a:rPr>
              <a:t>Husch</a:t>
            </a:r>
            <a:r>
              <a:rPr lang="en-US" sz="1400" dirty="0">
                <a:latin typeface="Cambria" panose="02040503050406030204" pitchFamily="18" charset="0"/>
              </a:rPr>
              <a:t> Blackwell and McGinnis </a:t>
            </a:r>
            <a:r>
              <a:rPr lang="en-US" sz="1400" dirty="0" err="1">
                <a:latin typeface="Cambria" panose="02040503050406030204" pitchFamily="18" charset="0"/>
              </a:rPr>
              <a:t>Lochridge</a:t>
            </a:r>
            <a:r>
              <a:rPr lang="en-US" sz="1400" dirty="0">
                <a:latin typeface="Cambria" panose="02040503050406030204" pitchFamily="18" charset="0"/>
              </a:rPr>
              <a:t> to discuss the opportunities in healthcare and how we might leverage emerging technologies such as blockchain. The event was hosted at </a:t>
            </a:r>
            <a:r>
              <a:rPr lang="en-US" sz="1400" dirty="0" err="1">
                <a:latin typeface="Cambria" panose="02040503050406030204" pitchFamily="18" charset="0"/>
              </a:rPr>
              <a:t>GoogleFiber</a:t>
            </a:r>
            <a:r>
              <a:rPr lang="en-US" sz="1400" dirty="0">
                <a:latin typeface="Cambria" panose="02040503050406030204" pitchFamily="18" charset="0"/>
              </a:rPr>
              <a:t> October of 2016, click the following link to get more details: </a:t>
            </a:r>
            <a:r>
              <a:rPr lang="en-US" sz="1400" dirty="0" err="1">
                <a:latin typeface="Cambria" panose="02040503050406030204" pitchFamily="18" charset="0"/>
                <a:hlinkClick r:id="rId3"/>
              </a:rPr>
              <a:t>ulaHealth</a:t>
            </a:r>
            <a:r>
              <a:rPr lang="en-US" sz="1400" dirty="0">
                <a:latin typeface="Cambria" panose="02040503050406030204" pitchFamily="18" charset="0"/>
                <a:hlinkClick r:id="rId3"/>
              </a:rPr>
              <a:t> Blockchain + Healthcare Summit</a:t>
            </a:r>
            <a:endParaRPr lang="en-US" sz="1400" dirty="0">
              <a:latin typeface="Cambria" panose="02040503050406030204" pitchFamily="18" charset="0"/>
            </a:endParaRPr>
          </a:p>
          <a:p>
            <a:endParaRPr lang="en-US" sz="1400" dirty="0">
              <a:latin typeface="Cambria" panose="02040503050406030204" pitchFamily="18" charset="0"/>
            </a:endParaRPr>
          </a:p>
          <a:p>
            <a:r>
              <a:rPr lang="en-US" sz="1400" dirty="0">
                <a:latin typeface="Cambria" panose="02040503050406030204" pitchFamily="18" charset="0"/>
              </a:rPr>
              <a:t>While serving as the Chief Technology Officer of an Austin based Latino Healthcare non-profit, he created and pioneered the first minority focused healthcare hack-a-thon named, </a:t>
            </a:r>
            <a:r>
              <a:rPr lang="en-US" sz="1400" dirty="0" err="1">
                <a:latin typeface="Cambria" panose="02040503050406030204" pitchFamily="18" charset="0"/>
              </a:rPr>
              <a:t>cultivateHealthATX</a:t>
            </a:r>
            <a:r>
              <a:rPr lang="en-US" sz="1400" dirty="0">
                <a:latin typeface="Cambria" panose="02040503050406030204" pitchFamily="18" charset="0"/>
              </a:rPr>
              <a:t> that IBM hosted October of 2015 which brought together UT Dell Medical School, Clinical Pathology Laboratories, City of Austin, St David’s </a:t>
            </a:r>
            <a:r>
              <a:rPr lang="en-US" sz="1400" dirty="0" err="1">
                <a:latin typeface="Cambria" panose="02040503050406030204" pitchFamily="18" charset="0"/>
              </a:rPr>
              <a:t>RowdMap</a:t>
            </a:r>
            <a:r>
              <a:rPr lang="en-US" sz="1400" dirty="0">
                <a:latin typeface="Cambria" panose="02040503050406030204" pitchFamily="18" charset="0"/>
              </a:rPr>
              <a:t> and others to assist teams with their innovation and development to tackle some of healthcare’s most pressing needs. The event centered around a community health assessment that was funded by the City of Austin.</a:t>
            </a:r>
          </a:p>
          <a:p>
            <a:endParaRPr lang="en-US" sz="1400" dirty="0">
              <a:latin typeface="Cambria" panose="02040503050406030204" pitchFamily="18" charset="0"/>
            </a:endParaRPr>
          </a:p>
          <a:p>
            <a:r>
              <a:rPr lang="en-US" sz="1400" dirty="0">
                <a:latin typeface="Cambria" panose="02040503050406030204" pitchFamily="18" charset="0"/>
              </a:rPr>
              <a:t>Click here to see some event photos:</a:t>
            </a:r>
          </a:p>
          <a:p>
            <a:r>
              <a:rPr lang="en-US" sz="1400" dirty="0">
                <a:latin typeface="Cambria" panose="02040503050406030204" pitchFamily="18" charset="0"/>
                <a:hlinkClick r:id="rId4"/>
              </a:rPr>
              <a:t>https://www.instagram.com/cultivatehealthatx/</a:t>
            </a:r>
            <a:endParaRPr lang="en-US" sz="1400" dirty="0">
              <a:latin typeface="Cambria" panose="02040503050406030204" pitchFamily="18" charset="0"/>
            </a:endParaRPr>
          </a:p>
          <a:p>
            <a:r>
              <a:rPr lang="en-US" sz="1400" dirty="0">
                <a:latin typeface="Cambria" panose="02040503050406030204" pitchFamily="18" charset="0"/>
              </a:rPr>
              <a:t>Or click below to see a web site version:</a:t>
            </a:r>
          </a:p>
          <a:p>
            <a:r>
              <a:rPr lang="en-US" sz="1400" dirty="0">
                <a:latin typeface="Cambria" panose="02040503050406030204" pitchFamily="18" charset="0"/>
                <a:hlinkClick r:id="rId5"/>
              </a:rPr>
              <a:t>http://ulahealth.me/cultivateHealthATX/</a:t>
            </a:r>
            <a:endParaRPr lang="en-US" sz="1400" dirty="0">
              <a:latin typeface="Cambria" panose="02040503050406030204" pitchFamily="18" charset="0"/>
            </a:endParaRPr>
          </a:p>
        </p:txBody>
      </p:sp>
    </p:spTree>
    <p:extLst>
      <p:ext uri="{BB962C8B-B14F-4D97-AF65-F5344CB8AC3E}">
        <p14:creationId xmlns:p14="http://schemas.microsoft.com/office/powerpoint/2010/main" val="3100317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gray">
          <a:xfrm>
            <a:off x="1154955" y="1161535"/>
            <a:ext cx="10003196" cy="1396314"/>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t>The Team</a:t>
            </a:r>
          </a:p>
        </p:txBody>
      </p:sp>
      <p:sp>
        <p:nvSpPr>
          <p:cNvPr id="5" name="Oval 4"/>
          <p:cNvSpPr/>
          <p:nvPr/>
        </p:nvSpPr>
        <p:spPr>
          <a:xfrm>
            <a:off x="700410" y="1748692"/>
            <a:ext cx="2045445" cy="19400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Dan Hedges</a:t>
            </a:r>
          </a:p>
          <a:p>
            <a:pPr algn="ctr"/>
            <a:r>
              <a:rPr lang="en-US" sz="1200" b="1" dirty="0">
                <a:solidFill>
                  <a:schemeClr val="tx1"/>
                </a:solidFill>
              </a:rPr>
              <a:t>Co-Founder</a:t>
            </a:r>
          </a:p>
        </p:txBody>
      </p:sp>
      <p:sp>
        <p:nvSpPr>
          <p:cNvPr id="6" name="TextBox 5">
            <a:extLst>
              <a:ext uri="{FF2B5EF4-FFF2-40B4-BE49-F238E27FC236}">
                <a16:creationId xmlns:a16="http://schemas.microsoft.com/office/drawing/2014/main" id="{5476D951-C9A3-483E-81C9-BADF251E4178}"/>
              </a:ext>
            </a:extLst>
          </p:cNvPr>
          <p:cNvSpPr txBox="1"/>
          <p:nvPr/>
        </p:nvSpPr>
        <p:spPr>
          <a:xfrm>
            <a:off x="3200400" y="1294227"/>
            <a:ext cx="7957751" cy="2031325"/>
          </a:xfrm>
          <a:prstGeom prst="rect">
            <a:avLst/>
          </a:prstGeom>
          <a:noFill/>
        </p:spPr>
        <p:txBody>
          <a:bodyPr wrap="square" rtlCol="0">
            <a:spAutoFit/>
          </a:bodyPr>
          <a:lstStyle/>
          <a:p>
            <a:r>
              <a:rPr lang="en-US" sz="1400" dirty="0">
                <a:latin typeface="Cambria" panose="02040503050406030204" pitchFamily="18" charset="0"/>
              </a:rPr>
              <a:t>Dan loves writing, testing, debugging and improving software, and is always looking for challenges, especially in the world of big data. He has worked in the kernel and user space. Dan excelled at eliminating performance bottlenecks and refactoring.</a:t>
            </a:r>
            <a:br>
              <a:rPr lang="en-US" sz="1400" dirty="0">
                <a:latin typeface="Cambria" panose="02040503050406030204" pitchFamily="18" charset="0"/>
              </a:rPr>
            </a:br>
            <a:br>
              <a:rPr lang="en-US" sz="1400" dirty="0">
                <a:latin typeface="Cambria" panose="02040503050406030204" pitchFamily="18" charset="0"/>
              </a:rPr>
            </a:br>
            <a:r>
              <a:rPr lang="en-US" sz="1400" dirty="0">
                <a:latin typeface="Cambria" panose="02040503050406030204" pitchFamily="18" charset="0"/>
              </a:rPr>
              <a:t>Dan wrote and hosted a web show on engineering.com called "This Week In Engineering," dedicated to everyone in the noble profession of building stuff.</a:t>
            </a:r>
            <a:br>
              <a:rPr lang="en-US" sz="1400" dirty="0">
                <a:latin typeface="Cambria" panose="02040503050406030204" pitchFamily="18" charset="0"/>
              </a:rPr>
            </a:br>
            <a:br>
              <a:rPr lang="en-US" sz="1400" dirty="0">
                <a:latin typeface="Cambria" panose="02040503050406030204" pitchFamily="18" charset="0"/>
              </a:rPr>
            </a:br>
            <a:r>
              <a:rPr lang="en-US" sz="1400" dirty="0">
                <a:latin typeface="Cambria" panose="02040503050406030204" pitchFamily="18" charset="0"/>
              </a:rPr>
              <a:t>Specialties: Refactoring, performance profiling and optimization, project management, </a:t>
            </a:r>
            <a:r>
              <a:rPr lang="en-US" sz="1400" dirty="0" err="1">
                <a:latin typeface="Cambria" panose="02040503050406030204" pitchFamily="18" charset="0"/>
              </a:rPr>
              <a:t>linux</a:t>
            </a:r>
            <a:r>
              <a:rPr lang="en-US" sz="1400" dirty="0">
                <a:latin typeface="Cambria" panose="02040503050406030204" pitchFamily="18" charset="0"/>
              </a:rPr>
              <a:t>, programming languages, competitive programming.</a:t>
            </a:r>
          </a:p>
        </p:txBody>
      </p:sp>
    </p:spTree>
    <p:extLst>
      <p:ext uri="{BB962C8B-B14F-4D97-AF65-F5344CB8AC3E}">
        <p14:creationId xmlns:p14="http://schemas.microsoft.com/office/powerpoint/2010/main" val="1609659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gray">
          <a:xfrm>
            <a:off x="1154955" y="1161535"/>
            <a:ext cx="10003196" cy="1396314"/>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t>The Team</a:t>
            </a:r>
          </a:p>
        </p:txBody>
      </p:sp>
      <p:sp>
        <p:nvSpPr>
          <p:cNvPr id="5" name="Oval 4"/>
          <p:cNvSpPr/>
          <p:nvPr/>
        </p:nvSpPr>
        <p:spPr>
          <a:xfrm>
            <a:off x="700410" y="1748692"/>
            <a:ext cx="2045445" cy="19400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Sal Valdez</a:t>
            </a:r>
          </a:p>
          <a:p>
            <a:pPr algn="ctr"/>
            <a:r>
              <a:rPr lang="en-US" sz="1100" b="1" dirty="0">
                <a:solidFill>
                  <a:schemeClr val="tx1"/>
                </a:solidFill>
              </a:rPr>
              <a:t>Chief Operations Officer</a:t>
            </a:r>
          </a:p>
        </p:txBody>
      </p:sp>
      <p:sp>
        <p:nvSpPr>
          <p:cNvPr id="6" name="TextBox 5">
            <a:extLst>
              <a:ext uri="{FF2B5EF4-FFF2-40B4-BE49-F238E27FC236}">
                <a16:creationId xmlns:a16="http://schemas.microsoft.com/office/drawing/2014/main" id="{7FDB5B99-2EF8-4E1C-BAAA-5C144D2B5918}"/>
              </a:ext>
            </a:extLst>
          </p:cNvPr>
          <p:cNvSpPr txBox="1"/>
          <p:nvPr/>
        </p:nvSpPr>
        <p:spPr>
          <a:xfrm>
            <a:off x="3200400" y="1294227"/>
            <a:ext cx="7957751" cy="3323987"/>
          </a:xfrm>
          <a:prstGeom prst="rect">
            <a:avLst/>
          </a:prstGeom>
          <a:noFill/>
        </p:spPr>
        <p:txBody>
          <a:bodyPr wrap="square" rtlCol="0">
            <a:spAutoFit/>
          </a:bodyPr>
          <a:lstStyle/>
          <a:p>
            <a:r>
              <a:rPr lang="en-US" sz="1400" dirty="0">
                <a:latin typeface="Cambria" panose="02040503050406030204" pitchFamily="18" charset="0"/>
              </a:rPr>
              <a:t>Salvador “Sal” Valdez is an experienced public, private and not-for-profit sector Executive Management professional. Sal has consulted both as a business and marketing development professional as well as community and economic development across the State. </a:t>
            </a:r>
          </a:p>
          <a:p>
            <a:r>
              <a:rPr lang="en-US" sz="1400" dirty="0">
                <a:latin typeface="Cambria" panose="02040503050406030204" pitchFamily="18" charset="0"/>
              </a:rPr>
              <a:t> </a:t>
            </a:r>
          </a:p>
          <a:p>
            <a:r>
              <a:rPr lang="en-US" sz="1400" dirty="0">
                <a:latin typeface="Cambria" panose="02040503050406030204" pitchFamily="18" charset="0"/>
              </a:rPr>
              <a:t>His Texas Legislative experience includes serving as the Chief of Staff and Legislative Director for the former Dean of the Texas Senate Carlos </a:t>
            </a:r>
            <a:r>
              <a:rPr lang="en-US" sz="1400" dirty="0" err="1">
                <a:latin typeface="Cambria" panose="02040503050406030204" pitchFamily="18" charset="0"/>
              </a:rPr>
              <a:t>Truan</a:t>
            </a:r>
            <a:r>
              <a:rPr lang="en-US" sz="1400" dirty="0">
                <a:latin typeface="Cambria" panose="02040503050406030204" pitchFamily="18" charset="0"/>
              </a:rPr>
              <a:t>. He also served as the Senior Legislative Analyst for the Senate Committee of the Whole for redistricting, Director of the Senate Committees of: International Relations Trade and Technology, Senate Committee for Military Installations and Veterans Affairs and the Senate NAFTA Committee.</a:t>
            </a:r>
          </a:p>
          <a:p>
            <a:r>
              <a:rPr lang="en-US" sz="1400" dirty="0">
                <a:latin typeface="Cambria" panose="02040503050406030204" pitchFamily="18" charset="0"/>
              </a:rPr>
              <a:t> </a:t>
            </a:r>
          </a:p>
          <a:p>
            <a:r>
              <a:rPr lang="en-US" sz="1400" dirty="0">
                <a:latin typeface="Cambria" panose="02040503050406030204" pitchFamily="18" charset="0"/>
              </a:rPr>
              <a:t>Mr. Valdez has served in numerous appointed and volunteer capacities. He has provided both support and leadership vision in addressing community issues of juvenile justice, homelessness, hunger and health disparities as well as community and economic development policy and strategies specific to the small and minority  business sectors.</a:t>
            </a:r>
          </a:p>
          <a:p>
            <a:r>
              <a:rPr lang="en-US" sz="1400" dirty="0">
                <a:latin typeface="Cambria" panose="02040503050406030204" pitchFamily="18" charset="0"/>
              </a:rPr>
              <a:t> </a:t>
            </a:r>
          </a:p>
        </p:txBody>
      </p:sp>
    </p:spTree>
    <p:extLst>
      <p:ext uri="{BB962C8B-B14F-4D97-AF65-F5344CB8AC3E}">
        <p14:creationId xmlns:p14="http://schemas.microsoft.com/office/powerpoint/2010/main" val="3645535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gray">
          <a:xfrm>
            <a:off x="1154955" y="1161535"/>
            <a:ext cx="10003196" cy="1396314"/>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t>The Team</a:t>
            </a:r>
          </a:p>
        </p:txBody>
      </p:sp>
      <p:sp>
        <p:nvSpPr>
          <p:cNvPr id="5" name="Oval 4"/>
          <p:cNvSpPr/>
          <p:nvPr/>
        </p:nvSpPr>
        <p:spPr>
          <a:xfrm>
            <a:off x="700410" y="1748692"/>
            <a:ext cx="2045445" cy="19400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tx1"/>
                </a:solidFill>
              </a:rPr>
              <a:t>Dr</a:t>
            </a:r>
            <a:r>
              <a:rPr lang="en-US" b="1" dirty="0">
                <a:solidFill>
                  <a:schemeClr val="tx1"/>
                </a:solidFill>
              </a:rPr>
              <a:t> Ray Atilano</a:t>
            </a:r>
          </a:p>
          <a:p>
            <a:pPr algn="ctr"/>
            <a:r>
              <a:rPr lang="en-US" sz="1100" b="1" dirty="0">
                <a:solidFill>
                  <a:schemeClr val="tx1"/>
                </a:solidFill>
              </a:rPr>
              <a:t>Chief Medical Officer</a:t>
            </a:r>
          </a:p>
        </p:txBody>
      </p:sp>
      <p:sp>
        <p:nvSpPr>
          <p:cNvPr id="6" name="TextBox 5">
            <a:extLst>
              <a:ext uri="{FF2B5EF4-FFF2-40B4-BE49-F238E27FC236}">
                <a16:creationId xmlns:a16="http://schemas.microsoft.com/office/drawing/2014/main" id="{7FDB5B99-2EF8-4E1C-BAAA-5C144D2B5918}"/>
              </a:ext>
            </a:extLst>
          </p:cNvPr>
          <p:cNvSpPr txBox="1"/>
          <p:nvPr/>
        </p:nvSpPr>
        <p:spPr>
          <a:xfrm>
            <a:off x="3200400" y="1294227"/>
            <a:ext cx="7957751" cy="5047536"/>
          </a:xfrm>
          <a:prstGeom prst="rect">
            <a:avLst/>
          </a:prstGeom>
          <a:noFill/>
        </p:spPr>
        <p:txBody>
          <a:bodyPr wrap="square" rtlCol="0">
            <a:spAutoFit/>
          </a:bodyPr>
          <a:lstStyle/>
          <a:p>
            <a:r>
              <a:rPr lang="en-US" sz="1400" dirty="0">
                <a:latin typeface="Cambria" panose="02040503050406030204" pitchFamily="18" charset="0"/>
              </a:rPr>
              <a:t>Dr. Ray Atilano played an integral role with orchestrating the </a:t>
            </a:r>
            <a:r>
              <a:rPr lang="en-US" sz="1400" dirty="0" err="1">
                <a:latin typeface="Cambria" panose="02040503050406030204" pitchFamily="18" charset="0"/>
              </a:rPr>
              <a:t>ulaHealth</a:t>
            </a:r>
            <a:r>
              <a:rPr lang="en-US" sz="1400" dirty="0">
                <a:latin typeface="Cambria" panose="02040503050406030204" pitchFamily="18" charset="0"/>
              </a:rPr>
              <a:t> Blockchain + Healthcare Innovation Summit and served as a moderator for the Austin Regional Clinic information question and answer session.</a:t>
            </a:r>
          </a:p>
          <a:p>
            <a:endParaRPr lang="en-US" sz="1400" dirty="0">
              <a:latin typeface="Cambria" panose="02040503050406030204" pitchFamily="18" charset="0"/>
            </a:endParaRPr>
          </a:p>
          <a:p>
            <a:r>
              <a:rPr lang="en-US" sz="1400" dirty="0">
                <a:latin typeface="Cambria" panose="02040503050406030204" pitchFamily="18" charset="0"/>
              </a:rPr>
              <a:t>Prior to his </a:t>
            </a:r>
            <a:r>
              <a:rPr lang="en-US" sz="1400" dirty="0" err="1">
                <a:latin typeface="Cambria" panose="02040503050406030204" pitchFamily="18" charset="0"/>
              </a:rPr>
              <a:t>ulaHealth</a:t>
            </a:r>
            <a:r>
              <a:rPr lang="en-US" sz="1400" dirty="0">
                <a:latin typeface="Cambria" panose="02040503050406030204" pitchFamily="18" charset="0"/>
              </a:rPr>
              <a:t> roles, the </a:t>
            </a:r>
            <a:r>
              <a:rPr lang="en-US" sz="1400" dirty="0" err="1">
                <a:latin typeface="Cambria" panose="02040503050406030204" pitchFamily="18" charset="0"/>
              </a:rPr>
              <a:t>NeuroTexas</a:t>
            </a:r>
            <a:r>
              <a:rPr lang="en-US" sz="1400" dirty="0">
                <a:latin typeface="Cambria" panose="02040503050406030204" pitchFamily="18" charset="0"/>
              </a:rPr>
              <a:t> Institute Research Foundation named Ray Atilano, Ph.D., as its executive director, in March of 2015. In this role, Atilano will oversee business development for the foundation, as well as establish growth plans and fundraising strategies. The </a:t>
            </a:r>
            <a:r>
              <a:rPr lang="en-US" sz="1400" dirty="0" err="1">
                <a:latin typeface="Cambria" panose="02040503050406030204" pitchFamily="18" charset="0"/>
              </a:rPr>
              <a:t>NeuroTexas</a:t>
            </a:r>
            <a:r>
              <a:rPr lang="en-US" sz="1400" dirty="0">
                <a:latin typeface="Cambria" panose="02040503050406030204" pitchFamily="18" charset="0"/>
              </a:rPr>
              <a:t> Institute Research Foundation conducts advanced clinical, translational and computational neuroscience research to increase access to advanced medical therapies and surgical protocols, as well as innovative technology, for patients.</a:t>
            </a:r>
          </a:p>
          <a:p>
            <a:endParaRPr lang="en-US" sz="1400" dirty="0">
              <a:latin typeface="Cambria" panose="02040503050406030204" pitchFamily="18" charset="0"/>
            </a:endParaRPr>
          </a:p>
          <a:p>
            <a:r>
              <a:rPr lang="en-US" sz="1400" dirty="0">
                <a:latin typeface="Cambria" panose="02040503050406030204" pitchFamily="18" charset="0"/>
              </a:rPr>
              <a:t>"Given the depth of his experience, we are confident that he will play a key role in the growth of the </a:t>
            </a:r>
            <a:r>
              <a:rPr lang="en-US" sz="1400" dirty="0" err="1">
                <a:latin typeface="Cambria" panose="02040503050406030204" pitchFamily="18" charset="0"/>
              </a:rPr>
              <a:t>NeuroTexas</a:t>
            </a:r>
            <a:r>
              <a:rPr lang="en-US" sz="1400" dirty="0">
                <a:latin typeface="Cambria" panose="02040503050406030204" pitchFamily="18" charset="0"/>
              </a:rPr>
              <a:t> Institute Research Foundation," Philippe </a:t>
            </a:r>
            <a:r>
              <a:rPr lang="en-US" sz="1400" dirty="0" err="1">
                <a:latin typeface="Cambria" panose="02040503050406030204" pitchFamily="18" charset="0"/>
              </a:rPr>
              <a:t>Bochaton</a:t>
            </a:r>
            <a:r>
              <a:rPr lang="en-US" sz="1400" dirty="0">
                <a:latin typeface="Cambria" panose="02040503050406030204" pitchFamily="18" charset="0"/>
              </a:rPr>
              <a:t>, president of the </a:t>
            </a:r>
            <a:r>
              <a:rPr lang="en-US" sz="1400" dirty="0" err="1">
                <a:latin typeface="Cambria" panose="02040503050406030204" pitchFamily="18" charset="0"/>
              </a:rPr>
              <a:t>NeuroTexas</a:t>
            </a:r>
            <a:r>
              <a:rPr lang="en-US" sz="1400" dirty="0">
                <a:latin typeface="Cambria" panose="02040503050406030204" pitchFamily="18" charset="0"/>
              </a:rPr>
              <a:t> Institute Research Foundation and chief administrative officer of </a:t>
            </a:r>
            <a:r>
              <a:rPr lang="en-US" sz="1400" dirty="0" err="1">
                <a:latin typeface="Cambria" panose="02040503050406030204" pitchFamily="18" charset="0"/>
              </a:rPr>
              <a:t>NeuroTexas</a:t>
            </a:r>
            <a:r>
              <a:rPr lang="en-US" sz="1400" dirty="0">
                <a:latin typeface="Cambria" panose="02040503050406030204" pitchFamily="18" charset="0"/>
              </a:rPr>
              <a:t> Institute, said. "Ray has a proven track record of developing research collaborations and outreach activities, which will ultimately benefit our patients in the form of advanced and innovative neurological research.“</a:t>
            </a:r>
          </a:p>
          <a:p>
            <a:endParaRPr lang="en-US" sz="1400" dirty="0">
              <a:latin typeface="Cambria" panose="02040503050406030204" pitchFamily="18" charset="0"/>
            </a:endParaRPr>
          </a:p>
          <a:p>
            <a:r>
              <a:rPr lang="en-US" sz="1400" dirty="0">
                <a:latin typeface="Cambria" panose="02040503050406030204" pitchFamily="18" charset="0"/>
              </a:rPr>
              <a:t>Prior to joining the </a:t>
            </a:r>
            <a:r>
              <a:rPr lang="en-US" sz="1400" dirty="0" err="1">
                <a:latin typeface="Cambria" panose="02040503050406030204" pitchFamily="18" charset="0"/>
              </a:rPr>
              <a:t>NeuroTexas</a:t>
            </a:r>
            <a:r>
              <a:rPr lang="en-US" sz="1400" dirty="0">
                <a:latin typeface="Cambria" panose="02040503050406030204" pitchFamily="18" charset="0"/>
              </a:rPr>
              <a:t> Institute Research Foundation, Atilano served as the executive director of Technology Commercialization and Knowledge Transfer at The Ohio State University in Columbus, Ohio. He also worked in the Office of Technology Commercialization at The University of Texas at Austin, where he led the evaluation of commercial opportunities of medical devices/life science research development, fundraising, research collaborations with physicians, marketing and the negotiation of licenses.</a:t>
            </a:r>
          </a:p>
        </p:txBody>
      </p:sp>
    </p:spTree>
    <p:extLst>
      <p:ext uri="{BB962C8B-B14F-4D97-AF65-F5344CB8AC3E}">
        <p14:creationId xmlns:p14="http://schemas.microsoft.com/office/powerpoint/2010/main" val="1621667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gray">
          <a:xfrm>
            <a:off x="1154955" y="1161535"/>
            <a:ext cx="10003196" cy="1396314"/>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t>The Ask, What we would do with the money?</a:t>
            </a:r>
          </a:p>
          <a:p>
            <a:endParaRPr lang="en-US" sz="2800" dirty="0"/>
          </a:p>
          <a:p>
            <a:r>
              <a:rPr lang="en-US" sz="2400" dirty="0" err="1"/>
              <a:t>ulaHealth</a:t>
            </a:r>
            <a:r>
              <a:rPr lang="en-US" sz="2400" dirty="0"/>
              <a:t> seeks support for the following key initiatives/milestones:</a:t>
            </a:r>
          </a:p>
        </p:txBody>
      </p:sp>
      <p:sp>
        <p:nvSpPr>
          <p:cNvPr id="5" name="Oval 4"/>
          <p:cNvSpPr/>
          <p:nvPr/>
        </p:nvSpPr>
        <p:spPr>
          <a:xfrm>
            <a:off x="703809" y="3422685"/>
            <a:ext cx="2045445" cy="19400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UI / UX</a:t>
            </a:r>
          </a:p>
          <a:p>
            <a:pPr algn="ctr"/>
            <a:r>
              <a:rPr lang="en-US" sz="1400" b="1" dirty="0">
                <a:solidFill>
                  <a:schemeClr val="tx1"/>
                </a:solidFill>
              </a:rPr>
              <a:t>Development</a:t>
            </a:r>
          </a:p>
          <a:p>
            <a:pPr algn="ctr"/>
            <a:r>
              <a:rPr lang="en-US" sz="1400" b="1" dirty="0">
                <a:solidFill>
                  <a:schemeClr val="tx1"/>
                </a:solidFill>
              </a:rPr>
              <a:t>Ongoing</a:t>
            </a:r>
          </a:p>
        </p:txBody>
      </p:sp>
      <p:sp>
        <p:nvSpPr>
          <p:cNvPr id="6" name="Oval 5"/>
          <p:cNvSpPr/>
          <p:nvPr/>
        </p:nvSpPr>
        <p:spPr>
          <a:xfrm>
            <a:off x="2393976" y="3422685"/>
            <a:ext cx="2045445" cy="19400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Security / HIPAA Compliance</a:t>
            </a:r>
          </a:p>
          <a:p>
            <a:pPr algn="ctr"/>
            <a:r>
              <a:rPr lang="en-US" sz="1400" b="1" dirty="0">
                <a:solidFill>
                  <a:schemeClr val="tx1"/>
                </a:solidFill>
              </a:rPr>
              <a:t>Ongoing</a:t>
            </a:r>
          </a:p>
        </p:txBody>
      </p:sp>
      <p:sp>
        <p:nvSpPr>
          <p:cNvPr id="7" name="Oval 6"/>
          <p:cNvSpPr/>
          <p:nvPr/>
        </p:nvSpPr>
        <p:spPr>
          <a:xfrm>
            <a:off x="4084143" y="3422684"/>
            <a:ext cx="2045445" cy="19400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Blockchain</a:t>
            </a:r>
          </a:p>
          <a:p>
            <a:pPr algn="ctr"/>
            <a:r>
              <a:rPr lang="en-US" sz="1400" b="1" dirty="0">
                <a:solidFill>
                  <a:schemeClr val="tx1"/>
                </a:solidFill>
              </a:rPr>
              <a:t>Development</a:t>
            </a:r>
          </a:p>
          <a:p>
            <a:pPr algn="ctr"/>
            <a:r>
              <a:rPr lang="en-US" sz="1400" b="1" dirty="0">
                <a:solidFill>
                  <a:schemeClr val="tx1"/>
                </a:solidFill>
              </a:rPr>
              <a:t>Ongoing</a:t>
            </a:r>
          </a:p>
        </p:txBody>
      </p:sp>
      <p:sp>
        <p:nvSpPr>
          <p:cNvPr id="8" name="Oval 7"/>
          <p:cNvSpPr/>
          <p:nvPr/>
        </p:nvSpPr>
        <p:spPr>
          <a:xfrm>
            <a:off x="5774310" y="3422683"/>
            <a:ext cx="2045445" cy="19400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Android / iOS</a:t>
            </a:r>
          </a:p>
          <a:p>
            <a:pPr algn="ctr"/>
            <a:r>
              <a:rPr lang="en-US" sz="1400" b="1" dirty="0">
                <a:solidFill>
                  <a:schemeClr val="tx1"/>
                </a:solidFill>
              </a:rPr>
              <a:t>Development</a:t>
            </a:r>
          </a:p>
          <a:p>
            <a:pPr algn="ctr"/>
            <a:r>
              <a:rPr lang="en-US" sz="1400" b="1" dirty="0">
                <a:solidFill>
                  <a:schemeClr val="tx1"/>
                </a:solidFill>
              </a:rPr>
              <a:t>Ongoing</a:t>
            </a:r>
          </a:p>
        </p:txBody>
      </p:sp>
      <p:sp>
        <p:nvSpPr>
          <p:cNvPr id="9" name="Oval 8"/>
          <p:cNvSpPr/>
          <p:nvPr/>
        </p:nvSpPr>
        <p:spPr>
          <a:xfrm>
            <a:off x="7561170" y="3422683"/>
            <a:ext cx="2045445" cy="19400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Health Navigators</a:t>
            </a:r>
          </a:p>
          <a:p>
            <a:pPr algn="ctr"/>
            <a:r>
              <a:rPr lang="en-US" sz="1400" b="1" dirty="0">
                <a:solidFill>
                  <a:schemeClr val="tx1"/>
                </a:solidFill>
              </a:rPr>
              <a:t>Engagement / Training</a:t>
            </a:r>
          </a:p>
        </p:txBody>
      </p:sp>
      <p:sp>
        <p:nvSpPr>
          <p:cNvPr id="10" name="Oval 9"/>
          <p:cNvSpPr/>
          <p:nvPr/>
        </p:nvSpPr>
        <p:spPr>
          <a:xfrm>
            <a:off x="9387786" y="3422682"/>
            <a:ext cx="2045445" cy="19400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Pay-it-forward</a:t>
            </a:r>
          </a:p>
          <a:p>
            <a:pPr algn="ctr"/>
            <a:r>
              <a:rPr lang="en-US" sz="1400" b="1" dirty="0">
                <a:solidFill>
                  <a:schemeClr val="tx1"/>
                </a:solidFill>
              </a:rPr>
              <a:t>Community</a:t>
            </a:r>
          </a:p>
          <a:p>
            <a:pPr algn="ctr"/>
            <a:r>
              <a:rPr lang="en-US" sz="1400" b="1" dirty="0">
                <a:solidFill>
                  <a:schemeClr val="tx1"/>
                </a:solidFill>
              </a:rPr>
              <a:t>Development/Re-investment</a:t>
            </a:r>
          </a:p>
        </p:txBody>
      </p:sp>
    </p:spTree>
    <p:extLst>
      <p:ext uri="{BB962C8B-B14F-4D97-AF65-F5344CB8AC3E}">
        <p14:creationId xmlns:p14="http://schemas.microsoft.com/office/powerpoint/2010/main" val="37485011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1790</TotalTime>
  <Words>1468</Words>
  <Application>Microsoft Office PowerPoint</Application>
  <PresentationFormat>Widescreen</PresentationFormat>
  <Paragraphs>181</Paragraphs>
  <Slides>11</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ＭＳ Ｐゴシック</vt:lpstr>
      <vt:lpstr>ＭＳ Ｐゴシック</vt:lpstr>
      <vt:lpstr>Arial</vt:lpstr>
      <vt:lpstr>Calibri</vt:lpstr>
      <vt:lpstr>Cambria</vt:lpstr>
      <vt:lpstr>Century Gothic</vt:lpstr>
      <vt:lpstr>Helvetica</vt:lpstr>
      <vt:lpstr>Wingdings 3</vt:lpstr>
      <vt:lpstr>Ion Boardroom</vt:lpstr>
      <vt:lpstr>Medication Reconciliation Rewards Pilot </vt:lpstr>
      <vt:lpstr>PowerPoint Presentation</vt:lpstr>
      <vt:lpstr>PowerPoint Presentation</vt:lpstr>
      <vt:lpstr>Pilot Project: Medication Reconciliation, RewardsNetwork + SmartRewards (Blockchain)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Medication Reconciliation Pilot</dc:title>
  <dc:creator>hector torres</dc:creator>
  <cp:lastModifiedBy>hector torres</cp:lastModifiedBy>
  <cp:revision>147</cp:revision>
  <dcterms:created xsi:type="dcterms:W3CDTF">2017-05-02T00:58:29Z</dcterms:created>
  <dcterms:modified xsi:type="dcterms:W3CDTF">2017-07-15T04:23:18Z</dcterms:modified>
</cp:coreProperties>
</file>