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9" name="Shape 5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Helvetica Neue"/>
      </a:defRPr>
    </a:lvl1pPr>
    <a:lvl2pPr indent="228600" latinLnBrk="0">
      <a:defRPr sz="1200">
        <a:latin typeface="+mn-lt"/>
        <a:ea typeface="+mn-ea"/>
        <a:cs typeface="+mn-cs"/>
        <a:sym typeface="Helvetica Neue"/>
      </a:defRPr>
    </a:lvl2pPr>
    <a:lvl3pPr indent="457200" latinLnBrk="0">
      <a:defRPr sz="1200">
        <a:latin typeface="+mn-lt"/>
        <a:ea typeface="+mn-ea"/>
        <a:cs typeface="+mn-cs"/>
        <a:sym typeface="Helvetica Neue"/>
      </a:defRPr>
    </a:lvl3pPr>
    <a:lvl4pPr indent="685800" latinLnBrk="0">
      <a:defRPr sz="1200">
        <a:latin typeface="+mn-lt"/>
        <a:ea typeface="+mn-ea"/>
        <a:cs typeface="+mn-cs"/>
        <a:sym typeface="Helvetica Neue"/>
      </a:defRPr>
    </a:lvl4pPr>
    <a:lvl5pPr indent="914400" latinLnBrk="0">
      <a:defRPr sz="1200">
        <a:latin typeface="+mn-lt"/>
        <a:ea typeface="+mn-ea"/>
        <a:cs typeface="+mn-cs"/>
        <a:sym typeface="Helvetica Neue"/>
      </a:defRPr>
    </a:lvl5pPr>
    <a:lvl6pPr indent="1143000" latinLnBrk="0">
      <a:defRPr sz="1200">
        <a:latin typeface="+mn-lt"/>
        <a:ea typeface="+mn-ea"/>
        <a:cs typeface="+mn-cs"/>
        <a:sym typeface="Helvetica Neue"/>
      </a:defRPr>
    </a:lvl6pPr>
    <a:lvl7pPr indent="1371600" latinLnBrk="0">
      <a:defRPr sz="1200">
        <a:latin typeface="+mn-lt"/>
        <a:ea typeface="+mn-ea"/>
        <a:cs typeface="+mn-cs"/>
        <a:sym typeface="Helvetica Neue"/>
      </a:defRPr>
    </a:lvl7pPr>
    <a:lvl8pPr indent="1600200" latinLnBrk="0">
      <a:defRPr sz="1200">
        <a:latin typeface="+mn-lt"/>
        <a:ea typeface="+mn-ea"/>
        <a:cs typeface="+mn-cs"/>
        <a:sym typeface="Helvetica Neue"/>
      </a:defRPr>
    </a:lvl8pPr>
    <a:lvl9pPr indent="1828800" latinLnBrk="0">
      <a:defRPr sz="1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Text"/>
          <p:cNvSpPr txBox="1"/>
          <p:nvPr>
            <p:ph type="title"/>
          </p:nvPr>
        </p:nvSpPr>
        <p:spPr>
          <a:xfrm>
            <a:off x="1371600" y="3188970"/>
            <a:ext cx="15544800" cy="216027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5" name="Body Level One…"/>
          <p:cNvSpPr txBox="1"/>
          <p:nvPr>
            <p:ph type="body" sz="quarter" idx="1"/>
          </p:nvPr>
        </p:nvSpPr>
        <p:spPr>
          <a:xfrm>
            <a:off x="2743200" y="5760720"/>
            <a:ext cx="12801600" cy="257175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bg object 16" descr="bg object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bg object 17" descr="bg object 1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143999" y="0"/>
            <a:ext cx="9144000" cy="10234573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bg object 18"/>
          <p:cNvSpPr/>
          <p:nvPr/>
        </p:nvSpPr>
        <p:spPr>
          <a:xfrm>
            <a:off x="-1" y="10098998"/>
            <a:ext cx="18288001" cy="188001"/>
          </a:xfrm>
          <a:prstGeom prst="rect">
            <a:avLst/>
          </a:prstGeom>
          <a:solidFill>
            <a:srgbClr val="388BAC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26" name="Title Text"/>
          <p:cNvSpPr txBox="1"/>
          <p:nvPr>
            <p:ph type="title"/>
          </p:nvPr>
        </p:nvSpPr>
        <p:spPr>
          <a:xfrm>
            <a:off x="3802450" y="1798509"/>
            <a:ext cx="3503296" cy="130556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7" name="Body Level One…"/>
          <p:cNvSpPr txBox="1"/>
          <p:nvPr>
            <p:ph type="body" sz="half" idx="1"/>
          </p:nvPr>
        </p:nvSpPr>
        <p:spPr>
          <a:xfrm>
            <a:off x="515591" y="3144748"/>
            <a:ext cx="7900035" cy="605345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Text"/>
          <p:cNvSpPr txBox="1"/>
          <p:nvPr>
            <p:ph type="title"/>
          </p:nvPr>
        </p:nvSpPr>
        <p:spPr>
          <a:xfrm>
            <a:off x="3802450" y="1798509"/>
            <a:ext cx="3503296" cy="130556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6" name="Body Level One…"/>
          <p:cNvSpPr txBox="1"/>
          <p:nvPr>
            <p:ph type="body" sz="half" idx="1"/>
          </p:nvPr>
        </p:nvSpPr>
        <p:spPr>
          <a:xfrm>
            <a:off x="914400" y="2366010"/>
            <a:ext cx="7955281" cy="67894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Text"/>
          <p:cNvSpPr txBox="1"/>
          <p:nvPr>
            <p:ph type="title"/>
          </p:nvPr>
        </p:nvSpPr>
        <p:spPr>
          <a:xfrm>
            <a:off x="3802450" y="1798509"/>
            <a:ext cx="3503296" cy="130556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g object 16" descr="bg object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bg object 17" descr="bg object 1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143999" y="0"/>
            <a:ext cx="9144000" cy="10234573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bg object 18"/>
          <p:cNvSpPr/>
          <p:nvPr/>
        </p:nvSpPr>
        <p:spPr>
          <a:xfrm>
            <a:off x="-1" y="10098998"/>
            <a:ext cx="18288001" cy="188001"/>
          </a:xfrm>
          <a:prstGeom prst="rect">
            <a:avLst/>
          </a:prstGeom>
          <a:solidFill>
            <a:srgbClr val="388BAC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5" name="Title Text"/>
          <p:cNvSpPr txBox="1"/>
          <p:nvPr>
            <p:ph type="title"/>
          </p:nvPr>
        </p:nvSpPr>
        <p:spPr>
          <a:xfrm>
            <a:off x="914400" y="411956"/>
            <a:ext cx="16459200" cy="19883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Title Text</a:t>
            </a:r>
          </a:p>
        </p:txBody>
      </p:sp>
      <p:sp>
        <p:nvSpPr>
          <p:cNvPr id="6" name="Body Level One…"/>
          <p:cNvSpPr txBox="1"/>
          <p:nvPr>
            <p:ph type="body" idx="1"/>
          </p:nvPr>
        </p:nvSpPr>
        <p:spPr>
          <a:xfrm>
            <a:off x="914400" y="2400300"/>
            <a:ext cx="16459200" cy="7886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" name="Slide Number"/>
          <p:cNvSpPr txBox="1"/>
          <p:nvPr>
            <p:ph type="sldNum" sz="quarter" idx="2"/>
          </p:nvPr>
        </p:nvSpPr>
        <p:spPr>
          <a:xfrm>
            <a:off x="17106627" y="9566909"/>
            <a:ext cx="266974" cy="2794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r"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1" spc="0" strike="noStrike" sz="8400" u="none">
          <a:solidFill>
            <a:srgbClr val="000000"/>
          </a:solidFill>
          <a:uFillTx/>
          <a:latin typeface="Liberation Sans Narrow"/>
          <a:ea typeface="Liberation Sans Narrow"/>
          <a:cs typeface="Liberation Sans Narrow"/>
          <a:sym typeface="Liberation Sans Narrow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5pPr>
      <a:lvl6pPr marL="0" marR="0" indent="22860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6pPr>
      <a:lvl7pPr marL="0" marR="0" indent="2743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7pPr>
      <a:lvl8pPr marL="0" marR="0" indent="3200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8pPr>
      <a:lvl9pPr marL="0" marR="0" indent="3657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000" u="none">
          <a:solidFill>
            <a:srgbClr val="000000"/>
          </a:solidFill>
          <a:uFillTx/>
          <a:latin typeface="Georgia"/>
          <a:ea typeface="Georgia"/>
          <a:cs typeface="Georgia"/>
          <a:sym typeface="Georgi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object 2"/>
          <p:cNvSpPr txBox="1"/>
          <p:nvPr/>
        </p:nvSpPr>
        <p:spPr>
          <a:xfrm>
            <a:off x="504885" y="497333"/>
            <a:ext cx="3814447" cy="44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600"/>
              </a:lnSpc>
              <a:defRPr b="1" spc="-110" sz="30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IP:</a:t>
            </a:r>
            <a:r>
              <a:rPr spc="-70"/>
              <a:t> </a:t>
            </a:r>
            <a:r>
              <a:rPr spc="-355"/>
              <a:t>SD</a:t>
            </a:r>
            <a:r>
              <a:rPr spc="-75"/>
              <a:t> </a:t>
            </a:r>
            <a:r>
              <a:rPr spc="-200"/>
              <a:t>14858</a:t>
            </a:r>
            <a:r>
              <a:rPr spc="-70"/>
              <a:t> </a:t>
            </a:r>
            <a:r>
              <a:rPr spc="-375"/>
              <a:t>TWISTACT</a:t>
            </a:r>
          </a:p>
        </p:txBody>
      </p:sp>
      <p:sp>
        <p:nvSpPr>
          <p:cNvPr id="62" name="object 3"/>
          <p:cNvSpPr txBox="1"/>
          <p:nvPr>
            <p:ph type="title"/>
          </p:nvPr>
        </p:nvSpPr>
        <p:spPr>
          <a:xfrm>
            <a:off x="3802450" y="1798509"/>
            <a:ext cx="3503296" cy="1305561"/>
          </a:xfrm>
          <a:prstGeom prst="rect">
            <a:avLst/>
          </a:prstGeom>
        </p:spPr>
        <p:txBody>
          <a:bodyPr/>
          <a:lstStyle>
            <a:lvl1pPr indent="10413" defTabSz="749808">
              <a:defRPr spc="-164" sz="6887"/>
            </a:lvl1pPr>
          </a:lstStyle>
          <a:p>
            <a:pPr/>
            <a:r>
              <a:t>Montana</a:t>
            </a:r>
          </a:p>
        </p:txBody>
      </p:sp>
      <p:grpSp>
        <p:nvGrpSpPr>
          <p:cNvPr id="76" name="object 4"/>
          <p:cNvGrpSpPr/>
          <p:nvPr/>
        </p:nvGrpSpPr>
        <p:grpSpPr>
          <a:xfrm>
            <a:off x="-1" y="18750"/>
            <a:ext cx="9143949" cy="3073542"/>
            <a:chOff x="0" y="0"/>
            <a:chExt cx="9143947" cy="3073540"/>
          </a:xfrm>
        </p:grpSpPr>
        <p:grpSp>
          <p:nvGrpSpPr>
            <p:cNvPr id="70" name="object 5"/>
            <p:cNvGrpSpPr/>
            <p:nvPr/>
          </p:nvGrpSpPr>
          <p:grpSpPr>
            <a:xfrm>
              <a:off x="4084411" y="2986922"/>
              <a:ext cx="1655886" cy="86619"/>
              <a:chOff x="0" y="0"/>
              <a:chExt cx="1655885" cy="86617"/>
            </a:xfrm>
          </p:grpSpPr>
          <p:sp>
            <p:nvSpPr>
              <p:cNvPr id="63" name="Shape"/>
              <p:cNvSpPr/>
              <p:nvPr/>
            </p:nvSpPr>
            <p:spPr>
              <a:xfrm>
                <a:off x="253383" y="0"/>
                <a:ext cx="1379756" cy="22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21315" y="21600"/>
                    </a:moveTo>
                    <a:lnTo>
                      <a:pt x="0" y="21600"/>
                    </a:lnTo>
                    <a:lnTo>
                      <a:pt x="8460" y="17951"/>
                    </a:lnTo>
                    <a:lnTo>
                      <a:pt x="11010" y="14047"/>
                    </a:lnTo>
                    <a:lnTo>
                      <a:pt x="12217" y="10926"/>
                    </a:lnTo>
                    <a:lnTo>
                      <a:pt x="13739" y="5800"/>
                    </a:lnTo>
                    <a:lnTo>
                      <a:pt x="16192" y="1133"/>
                    </a:lnTo>
                    <a:lnTo>
                      <a:pt x="17827" y="0"/>
                    </a:lnTo>
                    <a:lnTo>
                      <a:pt x="18577" y="317"/>
                    </a:lnTo>
                    <a:lnTo>
                      <a:pt x="19251" y="1354"/>
                    </a:lnTo>
                    <a:lnTo>
                      <a:pt x="20781" y="1423"/>
                    </a:lnTo>
                    <a:lnTo>
                      <a:pt x="21319" y="4480"/>
                    </a:lnTo>
                    <a:lnTo>
                      <a:pt x="21600" y="12469"/>
                    </a:lnTo>
                    <a:lnTo>
                      <a:pt x="21557" y="12469"/>
                    </a:lnTo>
                    <a:lnTo>
                      <a:pt x="21450" y="14709"/>
                    </a:lnTo>
                    <a:lnTo>
                      <a:pt x="21332" y="20389"/>
                    </a:lnTo>
                    <a:lnTo>
                      <a:pt x="21315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" name="Shape"/>
              <p:cNvSpPr/>
              <p:nvPr/>
            </p:nvSpPr>
            <p:spPr>
              <a:xfrm>
                <a:off x="1603813" y="12720"/>
                <a:ext cx="50085" cy="701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1788" y="21600"/>
                    </a:moveTo>
                    <a:lnTo>
                      <a:pt x="176" y="12765"/>
                    </a:lnTo>
                    <a:lnTo>
                      <a:pt x="0" y="9778"/>
                    </a:lnTo>
                    <a:lnTo>
                      <a:pt x="585" y="7335"/>
                    </a:lnTo>
                    <a:lnTo>
                      <a:pt x="2376" y="4863"/>
                    </a:lnTo>
                    <a:lnTo>
                      <a:pt x="5251" y="2489"/>
                    </a:lnTo>
                    <a:lnTo>
                      <a:pt x="8511" y="704"/>
                    </a:lnTo>
                    <a:lnTo>
                      <a:pt x="11456" y="0"/>
                    </a:lnTo>
                    <a:lnTo>
                      <a:pt x="13882" y="475"/>
                    </a:lnTo>
                    <a:lnTo>
                      <a:pt x="21600" y="12333"/>
                    </a:lnTo>
                    <a:lnTo>
                      <a:pt x="20553" y="14837"/>
                    </a:lnTo>
                    <a:lnTo>
                      <a:pt x="18760" y="17641"/>
                    </a:lnTo>
                    <a:lnTo>
                      <a:pt x="16200" y="20182"/>
                    </a:lnTo>
                    <a:lnTo>
                      <a:pt x="13942" y="21395"/>
                    </a:lnTo>
                    <a:lnTo>
                      <a:pt x="11788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5" name="Shape"/>
              <p:cNvSpPr/>
              <p:nvPr/>
            </p:nvSpPr>
            <p:spPr>
              <a:xfrm>
                <a:off x="1643185" y="20044"/>
                <a:ext cx="12701" cy="327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8589" y="21600"/>
                    </a:moveTo>
                    <a:lnTo>
                      <a:pt x="18205" y="17305"/>
                    </a:lnTo>
                    <a:lnTo>
                      <a:pt x="14210" y="10229"/>
                    </a:lnTo>
                    <a:lnTo>
                      <a:pt x="6522" y="3293"/>
                    </a:lnTo>
                    <a:lnTo>
                      <a:pt x="0" y="0"/>
                    </a:lnTo>
                    <a:lnTo>
                      <a:pt x="6238" y="2429"/>
                    </a:lnTo>
                    <a:lnTo>
                      <a:pt x="13162" y="6395"/>
                    </a:lnTo>
                    <a:lnTo>
                      <a:pt x="18769" y="10888"/>
                    </a:lnTo>
                    <a:lnTo>
                      <a:pt x="21600" y="16123"/>
                    </a:lnTo>
                    <a:lnTo>
                      <a:pt x="18769" y="21377"/>
                    </a:lnTo>
                    <a:lnTo>
                      <a:pt x="18589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6" name="Shape"/>
              <p:cNvSpPr/>
              <p:nvPr/>
            </p:nvSpPr>
            <p:spPr>
              <a:xfrm>
                <a:off x="0" y="21791"/>
                <a:ext cx="1614921" cy="59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528" y="21600"/>
                    </a:moveTo>
                    <a:lnTo>
                      <a:pt x="29" y="14004"/>
                    </a:lnTo>
                    <a:lnTo>
                      <a:pt x="0" y="8686"/>
                    </a:lnTo>
                    <a:lnTo>
                      <a:pt x="50" y="5932"/>
                    </a:lnTo>
                    <a:lnTo>
                      <a:pt x="140" y="3101"/>
                    </a:lnTo>
                    <a:lnTo>
                      <a:pt x="225" y="891"/>
                    </a:lnTo>
                    <a:lnTo>
                      <a:pt x="263" y="0"/>
                    </a:lnTo>
                    <a:lnTo>
                      <a:pt x="21600" y="89"/>
                    </a:lnTo>
                    <a:lnTo>
                      <a:pt x="21525" y="2448"/>
                    </a:lnTo>
                    <a:lnTo>
                      <a:pt x="21470" y="5374"/>
                    </a:lnTo>
                    <a:lnTo>
                      <a:pt x="21451" y="8264"/>
                    </a:lnTo>
                    <a:lnTo>
                      <a:pt x="21452" y="8917"/>
                    </a:lnTo>
                    <a:lnTo>
                      <a:pt x="21455" y="10753"/>
                    </a:lnTo>
                    <a:lnTo>
                      <a:pt x="17129" y="10753"/>
                    </a:lnTo>
                    <a:lnTo>
                      <a:pt x="16685" y="10766"/>
                    </a:lnTo>
                    <a:lnTo>
                      <a:pt x="15572" y="11164"/>
                    </a:lnTo>
                    <a:lnTo>
                      <a:pt x="2075" y="21088"/>
                    </a:lnTo>
                    <a:lnTo>
                      <a:pt x="1212" y="21088"/>
                    </a:lnTo>
                    <a:lnTo>
                      <a:pt x="829" y="21226"/>
                    </a:lnTo>
                    <a:lnTo>
                      <a:pt x="528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7" name="Shape"/>
              <p:cNvSpPr/>
              <p:nvPr/>
            </p:nvSpPr>
            <p:spPr>
              <a:xfrm>
                <a:off x="1343506" y="51286"/>
                <a:ext cx="291751" cy="353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9466" y="21600"/>
                    </a:moveTo>
                    <a:lnTo>
                      <a:pt x="16631" y="16545"/>
                    </a:lnTo>
                    <a:lnTo>
                      <a:pt x="13402" y="9279"/>
                    </a:lnTo>
                    <a:lnTo>
                      <a:pt x="10217" y="4155"/>
                    </a:lnTo>
                    <a:lnTo>
                      <a:pt x="6943" y="1753"/>
                    </a:lnTo>
                    <a:lnTo>
                      <a:pt x="3701" y="520"/>
                    </a:lnTo>
                    <a:lnTo>
                      <a:pt x="0" y="65"/>
                    </a:lnTo>
                    <a:lnTo>
                      <a:pt x="19291" y="0"/>
                    </a:lnTo>
                    <a:lnTo>
                      <a:pt x="21296" y="19287"/>
                    </a:lnTo>
                    <a:lnTo>
                      <a:pt x="21600" y="19287"/>
                    </a:lnTo>
                    <a:lnTo>
                      <a:pt x="21471" y="20088"/>
                    </a:lnTo>
                    <a:lnTo>
                      <a:pt x="19466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" name="Shape"/>
              <p:cNvSpPr/>
              <p:nvPr/>
            </p:nvSpPr>
            <p:spPr>
              <a:xfrm>
                <a:off x="1636141" y="52752"/>
                <a:ext cx="17793" cy="294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0" y="21600"/>
                    </a:moveTo>
                    <a:lnTo>
                      <a:pt x="6354" y="18708"/>
                    </a:lnTo>
                    <a:lnTo>
                      <a:pt x="13561" y="12652"/>
                    </a:lnTo>
                    <a:lnTo>
                      <a:pt x="18610" y="5970"/>
                    </a:lnTo>
                    <a:lnTo>
                      <a:pt x="21556" y="0"/>
                    </a:lnTo>
                    <a:lnTo>
                      <a:pt x="21600" y="2445"/>
                    </a:lnTo>
                    <a:lnTo>
                      <a:pt x="19496" y="8041"/>
                    </a:lnTo>
                    <a:lnTo>
                      <a:pt x="14986" y="13687"/>
                    </a:lnTo>
                    <a:lnTo>
                      <a:pt x="9038" y="18398"/>
                    </a:lnTo>
                    <a:lnTo>
                      <a:pt x="2548" y="21394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" name="Shape"/>
              <p:cNvSpPr/>
              <p:nvPr/>
            </p:nvSpPr>
            <p:spPr>
              <a:xfrm>
                <a:off x="90586" y="1098"/>
                <a:ext cx="1552903" cy="81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6809" y="13271"/>
                    </a:moveTo>
                    <a:lnTo>
                      <a:pt x="16554" y="13263"/>
                    </a:lnTo>
                    <a:lnTo>
                      <a:pt x="21052" y="13263"/>
                    </a:lnTo>
                    <a:lnTo>
                      <a:pt x="16809" y="13271"/>
                    </a:lnTo>
                    <a:close/>
                    <a:moveTo>
                      <a:pt x="20728" y="94"/>
                    </a:moveTo>
                    <a:lnTo>
                      <a:pt x="20036" y="94"/>
                    </a:lnTo>
                    <a:lnTo>
                      <a:pt x="20674" y="0"/>
                    </a:lnTo>
                    <a:lnTo>
                      <a:pt x="20728" y="94"/>
                    </a:lnTo>
                    <a:close/>
                    <a:moveTo>
                      <a:pt x="21600" y="5007"/>
                    </a:moveTo>
                    <a:lnTo>
                      <a:pt x="21576" y="4532"/>
                    </a:lnTo>
                    <a:lnTo>
                      <a:pt x="21496" y="3479"/>
                    </a:lnTo>
                    <a:lnTo>
                      <a:pt x="21418" y="3071"/>
                    </a:lnTo>
                    <a:lnTo>
                      <a:pt x="21456" y="3071"/>
                    </a:lnTo>
                    <a:lnTo>
                      <a:pt x="21560" y="3970"/>
                    </a:lnTo>
                    <a:lnTo>
                      <a:pt x="21600" y="5007"/>
                    </a:lnTo>
                    <a:close/>
                    <a:moveTo>
                      <a:pt x="346" y="20818"/>
                    </a:moveTo>
                    <a:lnTo>
                      <a:pt x="0" y="20754"/>
                    </a:lnTo>
                    <a:lnTo>
                      <a:pt x="898" y="20754"/>
                    </a:lnTo>
                    <a:lnTo>
                      <a:pt x="346" y="20818"/>
                    </a:lnTo>
                    <a:close/>
                    <a:moveTo>
                      <a:pt x="21485" y="21600"/>
                    </a:moveTo>
                    <a:lnTo>
                      <a:pt x="21428" y="21600"/>
                    </a:lnTo>
                    <a:lnTo>
                      <a:pt x="21498" y="21424"/>
                    </a:lnTo>
                    <a:lnTo>
                      <a:pt x="21485" y="2160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/>
              </a:p>
            </p:txBody>
          </p:sp>
        </p:grpSp>
        <p:sp>
          <p:nvSpPr>
            <p:cNvPr id="71" name="object 6"/>
            <p:cNvSpPr/>
            <p:nvPr/>
          </p:nvSpPr>
          <p:spPr>
            <a:xfrm>
              <a:off x="0" y="0"/>
              <a:ext cx="9142559" cy="142713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72" name="object 7"/>
            <p:cNvSpPr/>
            <p:nvPr/>
          </p:nvSpPr>
          <p:spPr>
            <a:xfrm>
              <a:off x="52" y="0"/>
              <a:ext cx="9143896" cy="1427112"/>
            </a:xfrm>
            <a:prstGeom prst="rect">
              <a:avLst/>
            </a:prstGeom>
            <a:noFill/>
            <a:ln w="38099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pic>
          <p:nvPicPr>
            <p:cNvPr id="73" name="object 8" descr="object 8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6194541" y="296384"/>
              <a:ext cx="2714625" cy="9906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4" name="object 9" descr="object 9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683004" y="674513"/>
              <a:ext cx="2028825" cy="202882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5" name="object 10" descr="object 10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2711576" y="75527"/>
              <a:ext cx="3248041" cy="127635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7" name="object 11"/>
          <p:cNvSpPr txBox="1"/>
          <p:nvPr>
            <p:ph type="body" sz="half" idx="1"/>
          </p:nvPr>
        </p:nvSpPr>
        <p:spPr>
          <a:xfrm>
            <a:off x="515590" y="3144748"/>
            <a:ext cx="7900036" cy="6053456"/>
          </a:xfrm>
          <a:prstGeom prst="rect">
            <a:avLst/>
          </a:prstGeom>
        </p:spPr>
        <p:txBody>
          <a:bodyPr/>
          <a:lstStyle/>
          <a:p>
            <a:pPr marR="948689" indent="513080">
              <a:lnSpc>
                <a:spcPts val="4300"/>
              </a:lnSpc>
              <a:spcBef>
                <a:spcPts val="600"/>
              </a:spcBef>
              <a:defRPr spc="-100"/>
            </a:pPr>
            <a:r>
              <a:t>Joliet</a:t>
            </a:r>
            <a:r>
              <a:rPr spc="-200"/>
              <a:t> </a:t>
            </a:r>
            <a:r>
              <a:t>Commercialization Coalition</a:t>
            </a:r>
            <a:r>
              <a:rPr spc="-200"/>
              <a:t> </a:t>
            </a:r>
            <a:r>
              <a:t>(JCC)</a:t>
            </a:r>
          </a:p>
          <a:p>
            <a:pPr marR="20320" indent="12700">
              <a:lnSpc>
                <a:spcPct val="115900"/>
              </a:lnSpc>
              <a:spcBef>
                <a:spcPts val="1100"/>
              </a:spcBef>
              <a:tabLst>
                <a:tab pos="914400" algn="l"/>
              </a:tabLst>
              <a:defRPr b="0" sz="2000"/>
            </a:pPr>
            <a:r>
              <a:t>Joliet is a Resource Conservation and Development Priority Area </a:t>
            </a:r>
            <a:r>
              <a:rPr spc="-100"/>
              <a:t>. </a:t>
            </a:r>
            <a:r>
              <a:t>One </a:t>
            </a:r>
            <a:r>
              <a:rPr spc="-100"/>
              <a:t>of</a:t>
            </a:r>
            <a:r>
              <a:t>	six Brownfields totaling nearly $5.7 million for cleanup </a:t>
            </a:r>
            <a:r>
              <a:rPr spc="-100"/>
              <a:t>and </a:t>
            </a:r>
            <a:r>
              <a:t>revitalization projects in communities across Montana. We </a:t>
            </a:r>
            <a:r>
              <a:rPr spc="-100"/>
              <a:t>are </a:t>
            </a:r>
            <a:r>
              <a:t>expediting the assessment and cleanup of brownfield sites </a:t>
            </a:r>
            <a:r>
              <a:rPr spc="-100"/>
              <a:t>while </a:t>
            </a:r>
            <a:r>
              <a:t>advancing clean energy</a:t>
            </a:r>
            <a:r>
              <a:rPr spc="100"/>
              <a:t> </a:t>
            </a:r>
            <a:r>
              <a:t>manufacturing and environmental </a:t>
            </a:r>
            <a:r>
              <a:rPr spc="-100"/>
              <a:t>justice.</a:t>
            </a:r>
          </a:p>
          <a:p>
            <a:pPr>
              <a:spcBef>
                <a:spcPts val="500"/>
              </a:spcBef>
              <a:defRPr sz="2000"/>
            </a:pPr>
          </a:p>
          <a:p>
            <a:pPr marR="5080" indent="12700">
              <a:lnSpc>
                <a:spcPct val="115900"/>
              </a:lnSpc>
              <a:defRPr b="0" sz="2000"/>
            </a:pPr>
            <a:r>
              <a:t>Partners:</a:t>
            </a:r>
            <a:r>
              <a:rPr spc="100"/>
              <a:t> </a:t>
            </a:r>
            <a:r>
              <a:t>Northern</a:t>
            </a:r>
            <a:r>
              <a:rPr spc="100"/>
              <a:t> </a:t>
            </a:r>
            <a:r>
              <a:t>Cheyenne</a:t>
            </a:r>
            <a:r>
              <a:rPr spc="100"/>
              <a:t> </a:t>
            </a:r>
            <a:r>
              <a:t>Tribe,</a:t>
            </a:r>
            <a:r>
              <a:rPr spc="100"/>
              <a:t> </a:t>
            </a:r>
            <a:r>
              <a:t>Beartooth</a:t>
            </a:r>
            <a:r>
              <a:rPr spc="100"/>
              <a:t> </a:t>
            </a:r>
            <a:r>
              <a:rPr spc="-100"/>
              <a:t>Resource </a:t>
            </a:r>
            <a:r>
              <a:t>Conservation &amp; Development, Montana State University </a:t>
            </a:r>
            <a:r>
              <a:rPr spc="-100"/>
              <a:t>Energy </a:t>
            </a:r>
            <a:r>
              <a:t>Research Institute, Big Sky Economic Development, the </a:t>
            </a:r>
            <a:r>
              <a:rPr spc="-100"/>
              <a:t>United </a:t>
            </a:r>
            <a:r>
              <a:t>Steelworkers</a:t>
            </a:r>
            <a:r>
              <a:rPr spc="100"/>
              <a:t> </a:t>
            </a:r>
            <a:r>
              <a:t>(USW),</a:t>
            </a:r>
            <a:r>
              <a:rPr spc="100"/>
              <a:t> </a:t>
            </a:r>
            <a:r>
              <a:t>International</a:t>
            </a:r>
            <a:r>
              <a:rPr spc="100"/>
              <a:t> </a:t>
            </a:r>
            <a:r>
              <a:t>Brotherhood</a:t>
            </a:r>
            <a:r>
              <a:rPr spc="100"/>
              <a:t> </a:t>
            </a:r>
            <a:r>
              <a:t>of</a:t>
            </a:r>
            <a:r>
              <a:rPr spc="100"/>
              <a:t> </a:t>
            </a:r>
            <a:r>
              <a:rPr spc="-100"/>
              <a:t>Electrical </a:t>
            </a:r>
            <a:r>
              <a:t>Workers (IBEW), IEEE Young Professionals, IEEE Power &amp; </a:t>
            </a:r>
            <a:r>
              <a:rPr spc="-100"/>
              <a:t>Energy </a:t>
            </a:r>
            <a:r>
              <a:t>Society Women in Power Committee, and the IEEE PES </a:t>
            </a:r>
            <a:r>
              <a:rPr spc="-100"/>
              <a:t>Power </a:t>
            </a:r>
            <a:r>
              <a:t>System </a:t>
            </a:r>
            <a:r>
              <a:rPr spc="-100"/>
              <a:t>Operation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