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5" r:id="rId1"/>
  </p:sldMasterIdLst>
  <p:notesMasterIdLst>
    <p:notesMasterId r:id="rId3"/>
  </p:notesMasterIdLst>
  <p:sldIdLst>
    <p:sldId id="257" r:id="rId2"/>
  </p:sldIdLst>
  <p:sldSz cx="12192000" cy="6858000"/>
  <p:notesSz cx="6858000" cy="9144000"/>
  <p:embeddedFontLst>
    <p:embeddedFont>
      <p:font typeface="Libre Franklin" pitchFamily="2" charset="0"/>
      <p:regular r:id="rId4"/>
      <p:bold r:id="rId5"/>
      <p:italic r:id="rId6"/>
      <p:boldItalic r:id="rId7"/>
    </p:embeddedFont>
    <p:embeddedFont>
      <p:font typeface="Libre Franklin Medium" pitchFamily="2" charset="0"/>
      <p:regular r:id="rId8"/>
      <p:bold r:id="rId9"/>
      <p:italic r:id="rId10"/>
      <p:boldItalic r:id="rId11"/>
    </p:embeddedFont>
    <p:embeddedFont>
      <p:font typeface="Quattrocento Sans" panose="020B0502050000020003" pitchFamily="34" charset="0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21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2e50db5e736_1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g2e50db5e736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 column - white">
  <p:cSld name="1 column - whit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"/>
          <p:cNvSpPr txBox="1">
            <a:spLocks noGrp="1"/>
          </p:cNvSpPr>
          <p:nvPr>
            <p:ph type="body" idx="1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 column - white">
  <p:cSld name="2 column - whit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1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83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sz="2200" b="0"/>
            </a:lvl1pPr>
            <a:lvl2pPr marL="914400" lvl="1" indent="-340360" algn="l"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Courier New"/>
              <a:buChar char="o"/>
              <a:defRPr sz="22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body" idx="2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83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sz="2200" b="0"/>
            </a:lvl1pPr>
            <a:lvl2pPr marL="914400" lvl="1" indent="-34036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1760"/>
              <a:buFont typeface="Courier New"/>
              <a:buChar char="o"/>
              <a:defRPr sz="22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body" idx="3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sz="2400" b="1"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body" idx="4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sz="2400" b="1"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- white">
  <p:cSld name="Chart - white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4"/>
          <p:cNvSpPr txBox="1">
            <a:spLocks noGrp="1"/>
          </p:cNvSpPr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>
            <a:spLocks noGrp="1"/>
          </p:cNvSpPr>
          <p:nvPr>
            <p:ph type="chart" idx="2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- white">
  <p:cSld name="Section - white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0" y="2389457"/>
            <a:ext cx="12192000" cy="812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1" y="3257084"/>
            <a:ext cx="12191999" cy="1150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None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_Contents slide layout">
  <p:cSld name="5_Contents slide layou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>
            <a:spLocks noGrp="1"/>
          </p:cNvSpPr>
          <p:nvPr>
            <p:ph type="pic" idx="2"/>
          </p:nvPr>
        </p:nvSpPr>
        <p:spPr>
          <a:xfrm>
            <a:off x="117950" y="1065321"/>
            <a:ext cx="5386206" cy="5273336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 you slide">
  <p:cSld name="Thank you slide">
    <p:bg>
      <p:bgPr>
        <a:solidFill>
          <a:schemeClr val="lt2"/>
        </a:solidFill>
        <a:effectLst/>
      </p:bgPr>
    </p:bg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800">
                <a:solidFill>
                  <a:schemeClr val="accent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ftr" idx="11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sldNum" idx="12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4" name="Google Shape;44;p7"/>
          <p:cNvSpPr>
            <a:spLocks noGrp="1"/>
          </p:cNvSpPr>
          <p:nvPr>
            <p:ph type="pic" idx="2"/>
          </p:nvPr>
        </p:nvSpPr>
        <p:spPr>
          <a:xfrm>
            <a:off x="9715595" y="6356350"/>
            <a:ext cx="2196582" cy="385930"/>
          </a:xfrm>
          <a:prstGeom prst="rect">
            <a:avLst/>
          </a:prstGeom>
          <a:noFill/>
          <a:ln>
            <a:noFill/>
          </a:ln>
        </p:spPr>
      </p:sp>
      <p:sp>
        <p:nvSpPr>
          <p:cNvPr id="45" name="Google Shape;45;p7"/>
          <p:cNvSpPr/>
          <p:nvPr/>
        </p:nvSpPr>
        <p:spPr>
          <a:xfrm flipH="1">
            <a:off x="4803648" y="1492"/>
            <a:ext cx="3571540" cy="6856504"/>
          </a:xfrm>
          <a:custGeom>
            <a:avLst/>
            <a:gdLst/>
            <a:ahLst/>
            <a:cxnLst/>
            <a:rect l="l" t="t" r="r" b="b"/>
            <a:pathLst>
              <a:path w="5158977" h="9906583" extrusionOk="0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ulleted text &amp; graphic">
  <p:cSld name="Bulleted text &amp; graphic">
    <p:bg>
      <p:bgPr>
        <a:solidFill>
          <a:schemeClr val="lt1"/>
        </a:solidFill>
        <a:effectLst/>
      </p:bgPr>
    </p:bg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8"/>
          <p:cNvSpPr txBox="1">
            <a:spLocks noGrp="1"/>
          </p:cNvSpPr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body" idx="1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1" name="Google Shape;11;p1"/>
          <p:cNvSpPr/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2" name="Google Shape;12;p1"/>
          <p:cNvSpPr txBox="1">
            <a:spLocks noGrp="1"/>
          </p:cNvSpPr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2A599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 b="0" i="0" u="none" strike="noStrike" cap="none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U.S. DEPARTMENT OF ENERGY                         OFFICE OF STATE &amp; COMMUNITY ENERGY PROGRAMS</a:t>
            </a:r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body" idx="1"/>
          </p:nvPr>
        </p:nvSpPr>
        <p:spPr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93700" algn="l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cxnSp>
        <p:nvCxnSpPr>
          <p:cNvPr id="15" name="Google Shape;15;p1"/>
          <p:cNvCxnSpPr/>
          <p:nvPr/>
        </p:nvCxnSpPr>
        <p:spPr>
          <a:xfrm>
            <a:off x="0" y="821778"/>
            <a:ext cx="12192000" cy="0"/>
          </a:xfrm>
          <a:prstGeom prst="straightConnector1">
            <a:avLst/>
          </a:prstGeom>
          <a:noFill/>
          <a:ln w="254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</p:cxnSp>
      <p:sp>
        <p:nvSpPr>
          <p:cNvPr id="16" name="Google Shape;16;p1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0"/>
          <p:cNvSpPr txBox="1">
            <a:spLocks noGrp="1"/>
          </p:cNvSpPr>
          <p:nvPr>
            <p:ph type="title"/>
          </p:nvPr>
        </p:nvSpPr>
        <p:spPr>
          <a:xfrm>
            <a:off x="118250" y="-38100"/>
            <a:ext cx="11995200" cy="10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/>
              <a:t>Protect|</a:t>
            </a:r>
            <a:r>
              <a:rPr lang="en-US" sz="2600">
                <a:solidFill>
                  <a:schemeClr val="accent1"/>
                </a:solidFill>
              </a:rPr>
              <a:t>ED</a:t>
            </a:r>
            <a:r>
              <a:rPr lang="en-US" sz="2600"/>
              <a:t> Renew Birmingham City Schools Alabama </a:t>
            </a:r>
            <a:endParaRPr sz="2600"/>
          </a:p>
        </p:txBody>
      </p:sp>
      <p:sp>
        <p:nvSpPr>
          <p:cNvPr id="66" name="Google Shape;66;p10"/>
          <p:cNvSpPr txBox="1">
            <a:spLocks noGrp="1"/>
          </p:cNvSpPr>
          <p:nvPr>
            <p:ph type="sldNum" idx="12"/>
          </p:nvPr>
        </p:nvSpPr>
        <p:spPr>
          <a:xfrm>
            <a:off x="9370409" y="6632949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10"/>
          <p:cNvSpPr txBox="1"/>
          <p:nvPr/>
        </p:nvSpPr>
        <p:spPr>
          <a:xfrm>
            <a:off x="281975" y="961950"/>
            <a:ext cx="11707800" cy="94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1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Description</a:t>
            </a:r>
            <a:r>
              <a:rPr lang="en-US" sz="240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10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</a:t>
            </a:r>
            <a:r>
              <a:rPr lang="en-US" sz="2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1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21 K-12 Public Schools and buildings included–all located in Birmingham, Alabama.  Project team includes the school districts, Energia, and Protect|ED.</a:t>
            </a:r>
            <a:endParaRPr sz="2100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1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400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400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" name="Google Shape;68;p10"/>
          <p:cNvSpPr txBox="1"/>
          <p:nvPr/>
        </p:nvSpPr>
        <p:spPr>
          <a:xfrm>
            <a:off x="281975" y="1774750"/>
            <a:ext cx="8028300" cy="52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1" indent="0" algn="l" rtl="0">
              <a:spcBef>
                <a:spcPts val="1200"/>
              </a:spcBef>
              <a:spcAft>
                <a:spcPts val="0"/>
              </a:spcAft>
              <a:buSzPts val="2000"/>
              <a:buNone/>
            </a:pPr>
            <a:r>
              <a:rPr lang="en-US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Summary of Need (Community, Facility)</a:t>
            </a:r>
            <a:r>
              <a:rPr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Buildings (ages 11-124) need air quality improvements to help improve student health, attendance, and achievement. </a:t>
            </a:r>
            <a:r>
              <a:rPr lang="en-US" sz="24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400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1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400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Goal</a:t>
            </a:r>
            <a:r>
              <a:rPr lang="en-US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US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 Renew Birmingham City Schools, Alabama, the goal is simple: </a:t>
            </a:r>
            <a:r>
              <a:rPr lang="en-US" sz="2100" b="1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All children learn in healthy, high-quality learning environments. </a:t>
            </a:r>
            <a:r>
              <a:rPr lang="en-US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Through improved air quality and energy efficiency, we will see: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6195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Calibri"/>
              <a:buChar char="●"/>
            </a:pPr>
            <a:r>
              <a:rPr lang="en-US" sz="21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Objective #1:</a:t>
            </a:r>
            <a:r>
              <a:rPr lang="en-US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 decrease in student and teacher absences, including chronic student absenteeism, leading to improved academic achievement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Calibri"/>
              <a:buChar char="●"/>
            </a:pPr>
            <a:r>
              <a:rPr lang="en-US" sz="21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Objective #2:</a:t>
            </a:r>
            <a:r>
              <a:rPr lang="en-US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Significant energy savings that shift real dollars to direct student learning supports leading to improved academic achievement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00050" marR="0" lvl="1" indent="0" algn="r" rtl="0">
              <a:spcBef>
                <a:spcPts val="1200"/>
              </a:spcBef>
              <a:spcAft>
                <a:spcPts val="0"/>
              </a:spcAft>
              <a:buNone/>
            </a:pPr>
            <a:endParaRPr sz="2300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" name="Google Shape;69;p10"/>
          <p:cNvSpPr txBox="1"/>
          <p:nvPr/>
        </p:nvSpPr>
        <p:spPr>
          <a:xfrm>
            <a:off x="8530692" y="142648"/>
            <a:ext cx="35829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2024 Renew America's Schools Prize</a:t>
            </a:r>
            <a:endParaRPr sz="1600" b="0" i="0" u="none" strike="noStrike" cap="non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70" name="Google Shape;70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707875" y="1672700"/>
            <a:ext cx="3228550" cy="2148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707875" y="3885850"/>
            <a:ext cx="3281900" cy="24582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EERE PPT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154</Words>
  <Application>Microsoft Office PowerPoint</Application>
  <PresentationFormat>Widescreen</PresentationFormat>
  <Paragraphs>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Courier New</vt:lpstr>
      <vt:lpstr>Noto Sans Symbols</vt:lpstr>
      <vt:lpstr>Libre Franklin</vt:lpstr>
      <vt:lpstr>Avenir</vt:lpstr>
      <vt:lpstr>Calibri</vt:lpstr>
      <vt:lpstr>Arial</vt:lpstr>
      <vt:lpstr>Quattrocento Sans</vt:lpstr>
      <vt:lpstr>Libre Franklin Medium</vt:lpstr>
      <vt:lpstr>1_EERE PPT</vt:lpstr>
      <vt:lpstr>Protect|ED Renew Birmingham City Schools Alabama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Johna Rodgers</dc:creator>
  <cp:lastModifiedBy>Johna Rodgers</cp:lastModifiedBy>
  <cp:revision>2</cp:revision>
  <dcterms:modified xsi:type="dcterms:W3CDTF">2024-06-12T21:28:44Z</dcterms:modified>
</cp:coreProperties>
</file>