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1C6030-EDDF-4555-8356-23A44832B47A}" v="87" dt="2024-06-13T16:53:42.515"/>
    <p1510:client id="{A3876278-F0DC-4548-9AA6-BC2BE7EAE8E1}" v="2" dt="2024-06-13T20:07:19.25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7" d="100"/>
          <a:sy n="47" d="100"/>
        </p:scale>
        <p:origin x="1027" y="3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dirty="0">
                <a:solidFill>
                  <a:srgbClr val="002060"/>
                </a:solidFill>
              </a:rPr>
              <a:t>STEEL Schools Team</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869934" cy="596066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000" b="1" dirty="0">
                <a:solidFill>
                  <a:schemeClr val="tx1"/>
                </a:solidFill>
                <a:latin typeface="Calibri"/>
                <a:cs typeface="Calibri"/>
              </a:rPr>
              <a:t>STEEL Schools (S</a:t>
            </a:r>
            <a:r>
              <a:rPr lang="en-US" sz="2000" dirty="0">
                <a:solidFill>
                  <a:schemeClr val="tx1"/>
                </a:solidFill>
                <a:latin typeface="Calibri"/>
                <a:cs typeface="Calibri"/>
              </a:rPr>
              <a:t>olar </a:t>
            </a:r>
            <a:r>
              <a:rPr lang="en-US" sz="2000" b="1" dirty="0">
                <a:solidFill>
                  <a:schemeClr val="tx1"/>
                </a:solidFill>
                <a:latin typeface="Calibri"/>
                <a:cs typeface="Calibri"/>
              </a:rPr>
              <a:t>T</a:t>
            </a:r>
            <a:r>
              <a:rPr lang="en-US" sz="2000" dirty="0">
                <a:solidFill>
                  <a:schemeClr val="tx1"/>
                </a:solidFill>
                <a:latin typeface="Calibri"/>
                <a:cs typeface="Calibri"/>
              </a:rPr>
              <a:t>echnology </a:t>
            </a:r>
            <a:r>
              <a:rPr lang="en-US" sz="2000" b="1" dirty="0">
                <a:solidFill>
                  <a:schemeClr val="tx1"/>
                </a:solidFill>
                <a:latin typeface="Calibri"/>
                <a:cs typeface="Calibri"/>
              </a:rPr>
              <a:t>&amp; E</a:t>
            </a:r>
            <a:r>
              <a:rPr lang="en-US" sz="2000" dirty="0">
                <a:solidFill>
                  <a:schemeClr val="tx1"/>
                </a:solidFill>
                <a:latin typeface="Calibri"/>
                <a:cs typeface="Calibri"/>
              </a:rPr>
              <a:t>nergy</a:t>
            </a:r>
            <a:r>
              <a:rPr lang="en-US" sz="2000" b="1" dirty="0">
                <a:solidFill>
                  <a:schemeClr val="tx1"/>
                </a:solidFill>
                <a:latin typeface="Calibri"/>
                <a:cs typeface="Calibri"/>
              </a:rPr>
              <a:t> E</a:t>
            </a:r>
            <a:r>
              <a:rPr lang="en-US" sz="2000" dirty="0">
                <a:solidFill>
                  <a:schemeClr val="tx1"/>
                </a:solidFill>
                <a:latin typeface="Calibri"/>
                <a:cs typeface="Calibri"/>
              </a:rPr>
              <a:t>fficiency</a:t>
            </a:r>
            <a:r>
              <a:rPr lang="en-US" sz="2000" b="1" dirty="0">
                <a:solidFill>
                  <a:schemeClr val="tx1"/>
                </a:solidFill>
                <a:latin typeface="Calibri"/>
                <a:cs typeface="Calibri"/>
              </a:rPr>
              <a:t> L</a:t>
            </a:r>
            <a:r>
              <a:rPr lang="en-US" sz="2000" dirty="0">
                <a:solidFill>
                  <a:schemeClr val="tx1"/>
                </a:solidFill>
                <a:latin typeface="Calibri"/>
                <a:cs typeface="Calibri"/>
              </a:rPr>
              <a:t>eadership</a:t>
            </a:r>
            <a:r>
              <a:rPr lang="en-US" sz="2000" b="1" dirty="0">
                <a:solidFill>
                  <a:schemeClr val="tx1"/>
                </a:solidFill>
                <a:latin typeface="Calibri"/>
                <a:cs typeface="Calibri"/>
              </a:rPr>
              <a:t>)</a:t>
            </a:r>
            <a:endParaRPr lang="en-US" sz="2000" b="1" dirty="0">
              <a:solidFill>
                <a:schemeClr val="tx1"/>
              </a:solidFill>
              <a:latin typeface="Calibri" panose="020F0502020204030204" pitchFamily="34" charset="0"/>
              <a:cs typeface="Calibri" panose="020F0502020204030204" pitchFamily="34" charset="0"/>
            </a:endParaRP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The STEEL Schools program will transform energy use, create union jobs, enhance student learning, and reduce costs in </a:t>
            </a:r>
            <a:r>
              <a:rPr lang="en-US" sz="2000" b="1" i="1" dirty="0">
                <a:solidFill>
                  <a:schemeClr val="tx1"/>
                </a:solidFill>
                <a:latin typeface="Calibri Light"/>
                <a:ea typeface="Calibri" panose="020F0502020204030204" pitchFamily="34" charset="0"/>
                <a:cs typeface="Calibri Light"/>
              </a:rPr>
              <a:t>20 schools</a:t>
            </a:r>
            <a:r>
              <a:rPr lang="en-US" sz="2000" i="1" dirty="0">
                <a:solidFill>
                  <a:schemeClr val="tx1"/>
                </a:solidFill>
                <a:latin typeface="Calibri Light"/>
                <a:ea typeface="Calibri" panose="020F0502020204030204" pitchFamily="34" charset="0"/>
                <a:cs typeface="Calibri Light"/>
              </a:rPr>
              <a:t> in Western PA through solar energy and energy efficiency. The diverse STEEL Schools Team, with expertise in school administration, solar energy, union labor relations, workforce training, and indoor air quality, will assess and implement these energy upgrades, benefiting both schools and their communities. </a:t>
            </a:r>
          </a:p>
          <a:p>
            <a:pPr marL="400050" lvl="1" indent="0">
              <a:spcBef>
                <a:spcPts val="0"/>
              </a:spcBef>
              <a:spcAft>
                <a:spcPts val="1200"/>
              </a:spcAft>
              <a:buNone/>
            </a:pPr>
            <a:r>
              <a:rPr lang="en-US" sz="2000" b="1" dirty="0">
                <a:solidFill>
                  <a:schemeClr val="tx1"/>
                </a:solidFill>
                <a:latin typeface="Calibri"/>
                <a:cs typeface="Calibri"/>
              </a:rPr>
              <a:t>Summary of Need (Community, Facility)</a:t>
            </a:r>
          </a:p>
          <a:p>
            <a:pPr marL="400050" lvl="1" indent="0">
              <a:spcBef>
                <a:spcPts val="0"/>
              </a:spcBef>
              <a:spcAft>
                <a:spcPts val="1200"/>
              </a:spcAft>
              <a:buNone/>
            </a:pPr>
            <a:r>
              <a:rPr lang="en-US" sz="2000" i="1" dirty="0">
                <a:solidFill>
                  <a:schemeClr val="tx1"/>
                </a:solidFill>
                <a:latin typeface="Calibri Light" panose="020F0302020204030204" pitchFamily="34" charset="0"/>
                <a:ea typeface="Calibri Light" panose="020F0302020204030204" pitchFamily="34" charset="0"/>
                <a:cs typeface="Calibri Light" panose="020F0302020204030204" pitchFamily="34" charset="0"/>
              </a:rPr>
              <a:t>Once a leader in steel manufacturing and coal mining, this region now faces significant pollution and job losses, leading to a declining tax base for schools. Most of the STEEL schools were built in the 1970s or earlier, with Clairton Middle/High and Crafton Elementary being over 100 years old.</a:t>
            </a:r>
          </a:p>
        </p:txBody>
      </p:sp>
      <p:sp>
        <p:nvSpPr>
          <p:cNvPr id="8" name="TextBox 7">
            <a:extLst>
              <a:ext uri="{FF2B5EF4-FFF2-40B4-BE49-F238E27FC236}">
                <a16:creationId xmlns:a16="http://schemas.microsoft.com/office/drawing/2014/main" id="{8F220870-1FDC-9E06-E7E7-908D03FE6A3F}"/>
              </a:ext>
            </a:extLst>
          </p:cNvPr>
          <p:cNvSpPr txBox="1"/>
          <p:nvPr/>
        </p:nvSpPr>
        <p:spPr>
          <a:xfrm>
            <a:off x="7910441" y="1313288"/>
            <a:ext cx="4203243" cy="3785652"/>
          </a:xfrm>
          <a:prstGeom prst="rect">
            <a:avLst/>
          </a:prstGeom>
          <a:noFill/>
        </p:spPr>
        <p:txBody>
          <a:bodyPr wrap="square" lIns="91440" tIns="45720" rIns="91440" bIns="45720" anchor="t">
            <a:spAutoFit/>
          </a:bodyPr>
          <a:lstStyle/>
          <a:p>
            <a:pPr indent="-57150">
              <a:spcAft>
                <a:spcPts val="1200"/>
              </a:spcAft>
            </a:pPr>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285750" indent="-342900">
              <a:spcAft>
                <a:spcPts val="1200"/>
              </a:spcAft>
              <a:buFont typeface="Arial" panose="020B0604020202020204" pitchFamily="34" charset="0"/>
              <a:buChar char="•"/>
            </a:pPr>
            <a:r>
              <a:rPr lang="en-US" sz="2000" i="1" dirty="0">
                <a:latin typeface="Calibri Light" panose="020F0302020204030204" pitchFamily="34" charset="0"/>
                <a:ea typeface="Calibri Light" panose="020F0302020204030204" pitchFamily="34" charset="0"/>
                <a:cs typeface="Calibri Light" panose="020F0302020204030204" pitchFamily="34" charset="0"/>
              </a:rPr>
              <a:t>Significantly expand solar and energy efficiency adoption in PA</a:t>
            </a:r>
          </a:p>
          <a:p>
            <a:pPr marL="285750" indent="-342900">
              <a:spcAft>
                <a:spcPts val="1200"/>
              </a:spcAft>
              <a:buFont typeface="Arial" panose="020B0604020202020204" pitchFamily="34" charset="0"/>
              <a:buChar char="•"/>
            </a:pPr>
            <a:r>
              <a:rPr lang="en-US" sz="2000" i="1" dirty="0">
                <a:latin typeface="Calibri Light" panose="020F0302020204030204" pitchFamily="34" charset="0"/>
                <a:ea typeface="Calibri Light" panose="020F0302020204030204" pitchFamily="34" charset="0"/>
                <a:cs typeface="Calibri Light" panose="020F0302020204030204" pitchFamily="34" charset="0"/>
              </a:rPr>
              <a:t>Address technical and financial obstacles for schools/districts</a:t>
            </a:r>
          </a:p>
          <a:p>
            <a:pPr marL="285750" indent="-342900">
              <a:spcAft>
                <a:spcPts val="1200"/>
              </a:spcAft>
              <a:buFont typeface="Arial" panose="020B0604020202020204" pitchFamily="34" charset="0"/>
              <a:buChar char="•"/>
            </a:pPr>
            <a:r>
              <a:rPr lang="en-US" sz="2000" i="1" dirty="0">
                <a:latin typeface="Calibri Light" panose="020F0302020204030204" pitchFamily="34" charset="0"/>
                <a:ea typeface="Calibri Light" panose="020F0302020204030204" pitchFamily="34" charset="0"/>
                <a:cs typeface="Calibri Light" panose="020F0302020204030204" pitchFamily="34" charset="0"/>
              </a:rPr>
              <a:t>Meaningfully reduce energy costs and enhance financial security for educational investments </a:t>
            </a:r>
          </a:p>
          <a:p>
            <a:pPr marL="285750" indent="-342900">
              <a:spcAft>
                <a:spcPts val="1200"/>
              </a:spcAft>
              <a:buFont typeface="Arial" panose="020B0604020202020204" pitchFamily="34" charset="0"/>
              <a:buChar char="•"/>
            </a:pPr>
            <a:r>
              <a:rPr lang="en-US" sz="2000" i="1" dirty="0">
                <a:latin typeface="Calibri Light" panose="020F0302020204030204" pitchFamily="34" charset="0"/>
                <a:ea typeface="Calibri Light" panose="020F0302020204030204" pitchFamily="34" charset="0"/>
                <a:cs typeface="Calibri Light" panose="020F0302020204030204" pitchFamily="34" charset="0"/>
              </a:rPr>
              <a:t>Create healthier &amp; more robust learning environments</a:t>
            </a:r>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pic>
        <p:nvPicPr>
          <p:cNvPr id="4" name="Picture 3" descr="A logo for a company&#10;&#10;Description automatically generated">
            <a:extLst>
              <a:ext uri="{FF2B5EF4-FFF2-40B4-BE49-F238E27FC236}">
                <a16:creationId xmlns:a16="http://schemas.microsoft.com/office/drawing/2014/main" id="{C6823899-0BE2-23FB-C49B-774248B4A822}"/>
              </a:ext>
            </a:extLst>
          </p:cNvPr>
          <p:cNvPicPr>
            <a:picLocks noChangeAspect="1"/>
          </p:cNvPicPr>
          <p:nvPr/>
        </p:nvPicPr>
        <p:blipFill rotWithShape="1">
          <a:blip r:embed="rId2"/>
          <a:srcRect t="14154" r="2084" b="12841"/>
          <a:stretch/>
        </p:blipFill>
        <p:spPr>
          <a:xfrm>
            <a:off x="8531442" y="5098940"/>
            <a:ext cx="3334370" cy="1361746"/>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CCF907BDE7AA548A594F918714AF44E" ma:contentTypeVersion="14" ma:contentTypeDescription="Create a new document." ma:contentTypeScope="" ma:versionID="29ac3adc759549b95b40919e552bdcb2">
  <xsd:schema xmlns:xsd="http://www.w3.org/2001/XMLSchema" xmlns:xs="http://www.w3.org/2001/XMLSchema" xmlns:p="http://schemas.microsoft.com/office/2006/metadata/properties" xmlns:ns2="1c5ceac5-d2f6-499e-834f-fc1385841e5d" xmlns:ns3="6515d3c9-75a5-4f7a-ba52-2913a0b31a50" targetNamespace="http://schemas.microsoft.com/office/2006/metadata/properties" ma:root="true" ma:fieldsID="07636d83e786d9f9005d0c9de466e34b" ns2:_="" ns3:_="">
    <xsd:import namespace="1c5ceac5-d2f6-499e-834f-fc1385841e5d"/>
    <xsd:import namespace="6515d3c9-75a5-4f7a-ba52-2913a0b31a50"/>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Image" minOccurs="0"/>
                <xsd:element ref="ns2:MediaServiceDateTake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5ceac5-d2f6-499e-834f-fc1385841e5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7834da80-57da-4863-8816-2e6886d1e860"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Image" ma:index="18" nillable="true" ma:displayName="Image" ma:format="Thumbnail" ma:internalName="Image">
      <xsd:simpleType>
        <xsd:restriction base="dms:Unknown"/>
      </xsd:simpleType>
    </xsd:element>
    <xsd:element name="MediaServiceDateTaken" ma:index="19" nillable="true" ma:displayName="MediaServiceDateTaken" ma:hidden="true" ma:indexed="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515d3c9-75a5-4f7a-ba52-2913a0b31a50"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ebe1026f-e6e1-4011-89f7-0b529d7751e3}" ma:internalName="TaxCatchAll" ma:showField="CatchAllData" ma:web="6515d3c9-75a5-4f7a-ba52-2913a0b31a50">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6515d3c9-75a5-4f7a-ba52-2913a0b31a50" xsi:nil="true"/>
    <lcf76f155ced4ddcb4097134ff3c332f xmlns="1c5ceac5-d2f6-499e-834f-fc1385841e5d">
      <Terms xmlns="http://schemas.microsoft.com/office/infopath/2007/PartnerControls"/>
    </lcf76f155ced4ddcb4097134ff3c332f>
    <Image xmlns="1c5ceac5-d2f6-499e-834f-fc1385841e5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6DF1671-2372-400E-8DF9-5480728022B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5ceac5-d2f6-499e-834f-fc1385841e5d"/>
    <ds:schemaRef ds:uri="6515d3c9-75a5-4f7a-ba52-2913a0b31a5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B69AE2E-2094-42CE-8A9D-0DE1D9E10727}">
  <ds:schemaRefs>
    <ds:schemaRef ds:uri="95b5a482-699d-4954-a489-fd9c62fafdd5"/>
    <ds:schemaRef ds:uri="a3d57f08-c08e-4bd5-9a84-808d282169b0"/>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 ds:uri="6515d3c9-75a5-4f7a-ba52-2913a0b31a50"/>
    <ds:schemaRef ds:uri="1c5ceac5-d2f6-499e-834f-fc1385841e5d"/>
  </ds:schemaRefs>
</ds:datastoreItem>
</file>

<file path=customXml/itemProps3.xml><?xml version="1.0" encoding="utf-8"?>
<ds:datastoreItem xmlns:ds="http://schemas.openxmlformats.org/officeDocument/2006/customXml" ds:itemID="{1E2E1340-7554-4736-A0F7-15A39BF87C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33</TotalTime>
  <Words>198</Words>
  <Application>Microsoft Office PowerPoint</Application>
  <PresentationFormat>Widescreen</PresentationFormat>
  <Paragraphs>13</Paragraphs>
  <Slides>1</Slides>
  <Notes>0</Notes>
  <HiddenSlides>0</HiddenSlides>
  <MMClips>0</MMClips>
  <ScaleCrop>false</ScaleCrop>
  <HeadingPairs>
    <vt:vector size="4" baseType="variant">
      <vt:variant>
        <vt:lpstr>Theme</vt:lpstr>
      </vt:variant>
      <vt:variant>
        <vt:i4>2</vt:i4>
      </vt:variant>
      <vt:variant>
        <vt:lpstr>Slide Titles</vt:lpstr>
      </vt:variant>
      <vt:variant>
        <vt:i4>1</vt:i4>
      </vt:variant>
    </vt:vector>
  </HeadingPairs>
  <TitlesOfParts>
    <vt:vector size="3" baseType="lpstr">
      <vt:lpstr>EERE PPT_widescreen</vt:lpstr>
      <vt:lpstr>1_EERE PPT</vt:lpstr>
      <vt:lpstr>STEEL Schools Team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Alexis Takoushian</cp:lastModifiedBy>
  <cp:revision>50</cp:revision>
  <dcterms:created xsi:type="dcterms:W3CDTF">2021-11-15T00:59:02Z</dcterms:created>
  <dcterms:modified xsi:type="dcterms:W3CDTF">2024-06-13T20:41:16Z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0x0101003CCF907BDE7AA548A594F918714AF44E</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