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1" r:id="rId2"/>
  </p:sldMasterIdLst>
  <p:notesMasterIdLst>
    <p:notesMasterId r:id="rId4"/>
  </p:notesMasterIdLst>
  <p:sldIdLst>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CD31"/>
    <a:srgbClr val="FFFFFF"/>
    <a:srgbClr val="5654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2" autoAdjust="0"/>
    <p:restoredTop sz="94660"/>
  </p:normalViewPr>
  <p:slideViewPr>
    <p:cSldViewPr snapToGrid="0">
      <p:cViewPr varScale="1">
        <p:scale>
          <a:sx n="99" d="100"/>
          <a:sy n="99" d="100"/>
        </p:scale>
        <p:origin x="7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6989AD-25A2-4588-95E2-1DB8066DC65A}"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AF8C85-2810-428E-8BD3-98EDEA41C8EE}" type="slidenum">
              <a:rPr lang="en-US" smtClean="0"/>
              <a:t>‹#›</a:t>
            </a:fld>
            <a:endParaRPr lang="en-US"/>
          </a:p>
        </p:txBody>
      </p:sp>
    </p:spTree>
    <p:extLst>
      <p:ext uri="{BB962C8B-B14F-4D97-AF65-F5344CB8AC3E}">
        <p14:creationId xmlns:p14="http://schemas.microsoft.com/office/powerpoint/2010/main" val="1812775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smtClean="0"/>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F7F5FC-1A0D-2353-FA0A-BEAD33C4F75D}"/>
              </a:ext>
            </a:extLst>
          </p:cNvPr>
          <p:cNvSpPr/>
          <p:nvPr/>
        </p:nvSpPr>
        <p:spPr>
          <a:xfrm>
            <a:off x="80640" y="209813"/>
            <a:ext cx="3429000" cy="2720853"/>
          </a:xfrm>
          <a:prstGeom prst="rect">
            <a:avLst/>
          </a:prstGeom>
          <a:solidFill>
            <a:srgbClr val="B1CD31"/>
          </a:solidFill>
          <a:ln>
            <a:solidFill>
              <a:srgbClr val="B1CD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bject 1"/>
          <p:cNvSpPr/>
          <p:nvPr/>
        </p:nvSpPr>
        <p:spPr>
          <a:xfrm>
            <a:off x="0" y="6283999"/>
            <a:ext cx="12188951" cy="584106"/>
          </a:xfrm>
          <a:prstGeom prst="rect">
            <a:avLst/>
          </a:prstGeom>
          <a:solidFill>
            <a:srgbClr val="E7E6E6"/>
          </a:solidFill>
        </p:spPr>
        <p:txBody>
          <a:bodyPr/>
          <a:lstStyle/>
          <a:p>
            <a:endParaRPr lang="en-US" dirty="0"/>
          </a:p>
        </p:txBody>
      </p:sp>
      <p:sp>
        <p:nvSpPr>
          <p:cNvPr id="9" name="Object 8"/>
          <p:cNvSpPr/>
          <p:nvPr/>
        </p:nvSpPr>
        <p:spPr>
          <a:xfrm>
            <a:off x="176168" y="3214601"/>
            <a:ext cx="3707738" cy="209834"/>
          </a:xfrm>
          <a:prstGeom prst="rect">
            <a:avLst/>
          </a:prstGeom>
          <a:noFill/>
        </p:spPr>
        <p:txBody>
          <a:bodyPr wrap="square" lIns="0" tIns="0" rIns="0" bIns="0" rtlCol="0" anchor="t"/>
          <a:lstStyle/>
          <a:p>
            <a:pPr algn="l">
              <a:lnSpc>
                <a:spcPts val="1468"/>
              </a:lnSpc>
              <a:buNone/>
            </a:pPr>
            <a:r>
              <a:rPr lang="en-US" b="1" spc="600" dirty="0">
                <a:solidFill>
                  <a:srgbClr val="B1CD31"/>
                </a:solidFill>
                <a:latin typeface="Century Gothic" pitchFamily="34" charset="0"/>
                <a:ea typeface="Century Gothic" pitchFamily="34" charset="-122"/>
                <a:cs typeface="Century Gothic" pitchFamily="34" charset="-120"/>
              </a:rPr>
              <a:t>SUMMARY OF NEED</a:t>
            </a:r>
            <a:r>
              <a:rPr lang="en-US" b="1" spc="600">
                <a:solidFill>
                  <a:srgbClr val="B1CD31"/>
                </a:solidFill>
                <a:latin typeface="Century Gothic" pitchFamily="34" charset="0"/>
                <a:ea typeface="Century Gothic" pitchFamily="34" charset="-122"/>
                <a:cs typeface="Century Gothic" pitchFamily="34" charset="-120"/>
              </a:rPr>
              <a:t>:</a:t>
            </a:r>
            <a:endParaRPr lang="en-US" spc="600" dirty="0">
              <a:solidFill>
                <a:srgbClr val="B1CD31"/>
              </a:solidFill>
            </a:endParaRPr>
          </a:p>
        </p:txBody>
      </p:sp>
      <p:sp>
        <p:nvSpPr>
          <p:cNvPr id="12" name="Object 11"/>
          <p:cNvSpPr/>
          <p:nvPr/>
        </p:nvSpPr>
        <p:spPr>
          <a:xfrm>
            <a:off x="723719" y="4813089"/>
            <a:ext cx="1571232" cy="219318"/>
          </a:xfrm>
          <a:prstGeom prst="rect">
            <a:avLst/>
          </a:prstGeom>
          <a:noFill/>
        </p:spPr>
        <p:txBody>
          <a:bodyPr wrap="square" lIns="0" tIns="0" rIns="0" bIns="0" rtlCol="0" anchor="t"/>
          <a:lstStyle/>
          <a:p>
            <a:pPr algn="l">
              <a:lnSpc>
                <a:spcPts val="1728"/>
              </a:lnSpc>
              <a:buNone/>
            </a:pPr>
            <a:endParaRPr lang="en-US" dirty="0"/>
          </a:p>
        </p:txBody>
      </p:sp>
      <p:sp>
        <p:nvSpPr>
          <p:cNvPr id="25" name="Title 1">
            <a:extLst>
              <a:ext uri="{FF2B5EF4-FFF2-40B4-BE49-F238E27FC236}">
                <a16:creationId xmlns:a16="http://schemas.microsoft.com/office/drawing/2014/main" id="{45C46C77-DD60-A5C6-772B-4720A5806B94}"/>
              </a:ext>
            </a:extLst>
          </p:cNvPr>
          <p:cNvSpPr txBox="1">
            <a:spLocks/>
          </p:cNvSpPr>
          <p:nvPr/>
        </p:nvSpPr>
        <p:spPr>
          <a:xfrm>
            <a:off x="128398" y="296559"/>
            <a:ext cx="3840480" cy="2222499"/>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565457"/>
                </a:solidFill>
                <a:latin typeface="Century Gothic" panose="020B0502020202020204" pitchFamily="34" charset="0"/>
              </a:rPr>
              <a:t>MISSISSIPPI STRONG WITH ENTEGRITY</a:t>
            </a:r>
            <a:endParaRPr lang="en-US" sz="3600" b="1">
              <a:solidFill>
                <a:srgbClr val="565457"/>
              </a:solidFill>
              <a:latin typeface="Century Gothic" panose="020B0502020202020204" pitchFamily="34" charset="0"/>
            </a:endParaRPr>
          </a:p>
          <a:p>
            <a:endParaRPr lang="en-US" sz="2400" b="1">
              <a:solidFill>
                <a:srgbClr val="565457"/>
              </a:solidFill>
              <a:latin typeface="Century Gothic" panose="020B0502020202020204" pitchFamily="34" charset="0"/>
            </a:endParaRPr>
          </a:p>
          <a:p>
            <a:r>
              <a:rPr lang="en-US" sz="2000" b="1" i="1">
                <a:solidFill>
                  <a:srgbClr val="FFFFFF"/>
                </a:solidFill>
                <a:latin typeface="Century Gothic"/>
                <a:cs typeface="Calibri"/>
              </a:rPr>
              <a:t>Community Resiliency through Energy Hubs</a:t>
            </a:r>
          </a:p>
          <a:p>
            <a:endParaRPr lang="en-US" sz="1800" b="1" spc="600" dirty="0">
              <a:solidFill>
                <a:srgbClr val="B1CD31"/>
              </a:solidFill>
              <a:latin typeface="Century Gothic" pitchFamily="34" charset="0"/>
              <a:ea typeface="+mn-ea"/>
              <a:cs typeface="+mn-cs"/>
            </a:endParaRPr>
          </a:p>
        </p:txBody>
      </p:sp>
      <p:pic>
        <p:nvPicPr>
          <p:cNvPr id="22" name="Object 21" descr="preencoded.png"/>
          <p:cNvPicPr>
            <a:picLocks noChangeAspect="1"/>
          </p:cNvPicPr>
          <p:nvPr/>
        </p:nvPicPr>
        <p:blipFill>
          <a:blip r:embed="rId3"/>
          <a:stretch>
            <a:fillRect/>
          </a:stretch>
        </p:blipFill>
        <p:spPr>
          <a:xfrm>
            <a:off x="176168" y="6381974"/>
            <a:ext cx="1095101" cy="375603"/>
          </a:xfrm>
          <a:prstGeom prst="rect">
            <a:avLst/>
          </a:prstGeom>
        </p:spPr>
      </p:pic>
      <p:sp>
        <p:nvSpPr>
          <p:cNvPr id="26" name="Object 8">
            <a:extLst>
              <a:ext uri="{FF2B5EF4-FFF2-40B4-BE49-F238E27FC236}">
                <a16:creationId xmlns:a16="http://schemas.microsoft.com/office/drawing/2014/main" id="{BABE0CB6-343D-5FE5-946A-4B9AF8C09BCA}"/>
              </a:ext>
            </a:extLst>
          </p:cNvPr>
          <p:cNvSpPr/>
          <p:nvPr/>
        </p:nvSpPr>
        <p:spPr>
          <a:xfrm>
            <a:off x="176168" y="5200200"/>
            <a:ext cx="3395885" cy="189005"/>
          </a:xfrm>
          <a:prstGeom prst="rect">
            <a:avLst/>
          </a:prstGeom>
          <a:noFill/>
        </p:spPr>
        <p:txBody>
          <a:bodyPr wrap="square" lIns="0" tIns="0" rIns="0" bIns="0" rtlCol="0" anchor="t"/>
          <a:lstStyle/>
          <a:p>
            <a:pPr>
              <a:lnSpc>
                <a:spcPts val="1468"/>
              </a:lnSpc>
            </a:pPr>
            <a:r>
              <a:rPr lang="en-US" b="1" spc="600" dirty="0">
                <a:solidFill>
                  <a:srgbClr val="B1CD31"/>
                </a:solidFill>
                <a:latin typeface="Century Gothic" pitchFamily="34" charset="0"/>
              </a:rPr>
              <a:t>PROJECT GOALS:</a:t>
            </a:r>
          </a:p>
        </p:txBody>
      </p:sp>
      <p:sp>
        <p:nvSpPr>
          <p:cNvPr id="28" name="TextBox 27">
            <a:extLst>
              <a:ext uri="{FF2B5EF4-FFF2-40B4-BE49-F238E27FC236}">
                <a16:creationId xmlns:a16="http://schemas.microsoft.com/office/drawing/2014/main" id="{44D71ABD-A11D-86B5-D35D-E0CD2B0BD158}"/>
              </a:ext>
            </a:extLst>
          </p:cNvPr>
          <p:cNvSpPr txBox="1"/>
          <p:nvPr/>
        </p:nvSpPr>
        <p:spPr>
          <a:xfrm>
            <a:off x="71972" y="5475951"/>
            <a:ext cx="11876489" cy="738664"/>
          </a:xfrm>
          <a:prstGeom prst="rect">
            <a:avLst/>
          </a:prstGeom>
          <a:noFill/>
        </p:spPr>
        <p:txBody>
          <a:bodyPr wrap="square">
            <a:spAutoFit/>
          </a:bodyPr>
          <a:lstStyle/>
          <a:p>
            <a:pPr marL="0" lvl="1" indent="0">
              <a:spcBef>
                <a:spcPts val="0"/>
              </a:spcBef>
              <a:spcAft>
                <a:spcPts val="1200"/>
              </a:spcAft>
              <a:buNone/>
            </a:pPr>
            <a:r>
              <a:rPr lang="en-US" sz="1400" kern="100" dirty="0">
                <a:solidFill>
                  <a:srgbClr val="565457"/>
                </a:solidFill>
                <a:effectLst/>
                <a:latin typeface="Century Gothic" panose="020B0502020202020204" pitchFamily="34" charset="0"/>
                <a:ea typeface="Aptos" panose="020B0004020202020204" pitchFamily="34" charset="0"/>
                <a:cs typeface="Times New Roman" panose="02020603050405020304" pitchFamily="18" charset="0"/>
              </a:rPr>
              <a:t>Through combining energy efficiency upgrades, microgrid and BESS installations, and community engagement across three LEAs</a:t>
            </a:r>
            <a:r>
              <a:rPr lang="en-US" sz="1400" kern="100">
                <a:solidFill>
                  <a:srgbClr val="565457"/>
                </a:solidFill>
                <a:effectLst/>
                <a:latin typeface="Century Gothic" panose="020B0502020202020204" pitchFamily="34" charset="0"/>
                <a:ea typeface="Aptos" panose="020B0004020202020204" pitchFamily="34" charset="0"/>
                <a:cs typeface="Times New Roman" panose="02020603050405020304" pitchFamily="18" charset="0"/>
              </a:rPr>
              <a:t>,</a:t>
            </a:r>
            <a:r>
              <a:rPr lang="en-US" sz="1400" kern="100" dirty="0">
                <a:solidFill>
                  <a:srgbClr val="565457"/>
                </a:solidFill>
                <a:effectLst/>
                <a:latin typeface="Century Gothic" panose="020B0502020202020204" pitchFamily="34" charset="0"/>
                <a:ea typeface="Aptos" panose="020B0004020202020204" pitchFamily="34" charset="0"/>
                <a:cs typeface="Times New Roman" panose="02020603050405020304" pitchFamily="18" charset="0"/>
              </a:rPr>
              <a:t> Mississippi Strong with Entegrity will create disaster shelters and educational hubs aligning with the Department of Energy's priorities of community and labor engagement, quality job investment, DEIA advancement, and support for the Justice40 Initiative.</a:t>
            </a:r>
          </a:p>
        </p:txBody>
      </p:sp>
      <p:sp>
        <p:nvSpPr>
          <p:cNvPr id="30" name="TextBox 29">
            <a:extLst>
              <a:ext uri="{FF2B5EF4-FFF2-40B4-BE49-F238E27FC236}">
                <a16:creationId xmlns:a16="http://schemas.microsoft.com/office/drawing/2014/main" id="{DA5D8349-3EF2-0544-AB85-0384232D6F3D}"/>
              </a:ext>
            </a:extLst>
          </p:cNvPr>
          <p:cNvSpPr txBox="1"/>
          <p:nvPr/>
        </p:nvSpPr>
        <p:spPr>
          <a:xfrm>
            <a:off x="4125645" y="3493819"/>
            <a:ext cx="3590036" cy="307777"/>
          </a:xfrm>
          <a:prstGeom prst="rect">
            <a:avLst/>
          </a:prstGeom>
          <a:noFill/>
        </p:spPr>
        <p:txBody>
          <a:bodyPr wrap="square" anchor="ctr">
            <a:spAutoFit/>
          </a:bodyPr>
          <a:lstStyle/>
          <a:p>
            <a:pPr marL="0" lvl="1" algn="ctr">
              <a:spcAft>
                <a:spcPts val="1200"/>
              </a:spcAft>
            </a:pPr>
            <a:r>
              <a:rPr lang="en-US" sz="1400" b="1" dirty="0">
                <a:solidFill>
                  <a:srgbClr val="565457"/>
                </a:solidFill>
                <a:latin typeface="Century Gothic" panose="020B0502020202020204" pitchFamily="34" charset="0"/>
                <a:ea typeface="Calibri" panose="020F0502020204030204" pitchFamily="34" charset="0"/>
                <a:cs typeface="Calibri Light"/>
              </a:rPr>
              <a:t>COMMUNITY SAFETY &amp; RESILIENCY</a:t>
            </a:r>
            <a:endParaRPr lang="en-US" sz="1400" b="1" i="1">
              <a:solidFill>
                <a:srgbClr val="565457"/>
              </a:solidFill>
              <a:latin typeface="Century Gothic" panose="020B0502020202020204" pitchFamily="34" charset="0"/>
              <a:ea typeface="Calibri" panose="020F0502020204030204" pitchFamily="34" charset="0"/>
              <a:cs typeface="Calibri Light"/>
            </a:endParaRPr>
          </a:p>
        </p:txBody>
      </p:sp>
      <p:sp>
        <p:nvSpPr>
          <p:cNvPr id="31" name="Object 8">
            <a:extLst>
              <a:ext uri="{FF2B5EF4-FFF2-40B4-BE49-F238E27FC236}">
                <a16:creationId xmlns:a16="http://schemas.microsoft.com/office/drawing/2014/main" id="{71C60445-F7FC-8DD3-BBEC-14ADEE00EA92}"/>
              </a:ext>
            </a:extLst>
          </p:cNvPr>
          <p:cNvSpPr/>
          <p:nvPr/>
        </p:nvSpPr>
        <p:spPr>
          <a:xfrm>
            <a:off x="3731054" y="280007"/>
            <a:ext cx="5359543" cy="178339"/>
          </a:xfrm>
          <a:prstGeom prst="rect">
            <a:avLst/>
          </a:prstGeom>
          <a:noFill/>
        </p:spPr>
        <p:txBody>
          <a:bodyPr wrap="square" lIns="0" tIns="0" rIns="0" bIns="0" rtlCol="0" anchor="t"/>
          <a:lstStyle/>
          <a:p>
            <a:pPr algn="l">
              <a:lnSpc>
                <a:spcPts val="1468"/>
              </a:lnSpc>
              <a:buNone/>
            </a:pPr>
            <a:r>
              <a:rPr lang="en-US" b="1" spc="600" dirty="0">
                <a:solidFill>
                  <a:srgbClr val="B1CD31"/>
                </a:solidFill>
                <a:latin typeface="Century Gothic" pitchFamily="34" charset="0"/>
              </a:rPr>
              <a:t>PROJECT DESCRIPTION</a:t>
            </a:r>
            <a:endParaRPr lang="en-US" sz="1600" dirty="0">
              <a:solidFill>
                <a:srgbClr val="565457"/>
              </a:solidFill>
            </a:endParaRPr>
          </a:p>
        </p:txBody>
      </p:sp>
      <p:sp>
        <p:nvSpPr>
          <p:cNvPr id="36" name="TextBox 35">
            <a:extLst>
              <a:ext uri="{FF2B5EF4-FFF2-40B4-BE49-F238E27FC236}">
                <a16:creationId xmlns:a16="http://schemas.microsoft.com/office/drawing/2014/main" id="{39054570-532C-0425-4FC2-46B41FEC39FF}"/>
              </a:ext>
            </a:extLst>
          </p:cNvPr>
          <p:cNvSpPr txBox="1"/>
          <p:nvPr/>
        </p:nvSpPr>
        <p:spPr>
          <a:xfrm>
            <a:off x="8110272" y="3493819"/>
            <a:ext cx="3894615" cy="307777"/>
          </a:xfrm>
          <a:prstGeom prst="rect">
            <a:avLst/>
          </a:prstGeom>
          <a:noFill/>
        </p:spPr>
        <p:txBody>
          <a:bodyPr wrap="square">
            <a:spAutoFit/>
          </a:bodyPr>
          <a:lstStyle/>
          <a:p>
            <a:pPr marL="0" lvl="1" indent="0" algn="ctr">
              <a:spcBef>
                <a:spcPts val="0"/>
              </a:spcBef>
              <a:spcAft>
                <a:spcPts val="1200"/>
              </a:spcAft>
              <a:buNone/>
            </a:pPr>
            <a:r>
              <a:rPr lang="en-US" sz="1400" b="1" dirty="0">
                <a:solidFill>
                  <a:srgbClr val="565457"/>
                </a:solidFill>
                <a:latin typeface="Century Gothic" panose="020B0502020202020204" pitchFamily="34" charset="0"/>
                <a:ea typeface="Calibri" panose="020F0502020204030204" pitchFamily="34" charset="0"/>
                <a:cs typeface="Calibri Light"/>
              </a:rPr>
              <a:t>JOB CREATION &amp; ECONOMIC STIMULUS</a:t>
            </a:r>
            <a:endParaRPr lang="en-US" sz="1400" b="1">
              <a:solidFill>
                <a:srgbClr val="565457"/>
              </a:solidFill>
              <a:latin typeface="Century Gothic" panose="020B0502020202020204" pitchFamily="34" charset="0"/>
              <a:ea typeface="Calibri" panose="020F0502020204030204" pitchFamily="34" charset="0"/>
              <a:cs typeface="Calibri Light"/>
            </a:endParaRPr>
          </a:p>
        </p:txBody>
      </p:sp>
      <p:sp>
        <p:nvSpPr>
          <p:cNvPr id="38" name="TextBox 37">
            <a:extLst>
              <a:ext uri="{FF2B5EF4-FFF2-40B4-BE49-F238E27FC236}">
                <a16:creationId xmlns:a16="http://schemas.microsoft.com/office/drawing/2014/main" id="{EAC91FCB-83F2-A678-39A8-50D156CFD35E}"/>
              </a:ext>
            </a:extLst>
          </p:cNvPr>
          <p:cNvSpPr txBox="1"/>
          <p:nvPr/>
        </p:nvSpPr>
        <p:spPr>
          <a:xfrm>
            <a:off x="8110272" y="3834703"/>
            <a:ext cx="3840480" cy="1169551"/>
          </a:xfrm>
          <a:prstGeom prst="rect">
            <a:avLst/>
          </a:prstGeom>
          <a:noFill/>
        </p:spPr>
        <p:txBody>
          <a:bodyPr wrap="square">
            <a:spAutoFit/>
          </a:bodyPr>
          <a:lstStyle/>
          <a:p>
            <a:pPr marL="0" lvl="1" indent="0">
              <a:spcBef>
                <a:spcPts val="0"/>
              </a:spcBef>
              <a:spcAft>
                <a:spcPts val="1200"/>
              </a:spcAft>
              <a:buNone/>
            </a:pPr>
            <a:r>
              <a:rPr lang="en-US" sz="1400" i="1" dirty="0">
                <a:solidFill>
                  <a:srgbClr val="565457"/>
                </a:solidFill>
                <a:latin typeface="Century Gothic" panose="020B0502020202020204" pitchFamily="34" charset="0"/>
              </a:rPr>
              <a:t>U.S. News &amp; World Report ranks Mississippi’s economy 50th in the nation, with a huge contributing factor being that Mississippi’s job growth rate is half the national average. </a:t>
            </a:r>
          </a:p>
        </p:txBody>
      </p:sp>
      <p:sp>
        <p:nvSpPr>
          <p:cNvPr id="39" name="TextBox 38">
            <a:extLst>
              <a:ext uri="{FF2B5EF4-FFF2-40B4-BE49-F238E27FC236}">
                <a16:creationId xmlns:a16="http://schemas.microsoft.com/office/drawing/2014/main" id="{490F2910-0321-412F-2790-90D72A9E8A6C}"/>
              </a:ext>
            </a:extLst>
          </p:cNvPr>
          <p:cNvSpPr txBox="1"/>
          <p:nvPr/>
        </p:nvSpPr>
        <p:spPr>
          <a:xfrm>
            <a:off x="4173218" y="3834703"/>
            <a:ext cx="3673999" cy="960154"/>
          </a:xfrm>
          <a:prstGeom prst="rect">
            <a:avLst/>
          </a:prstGeom>
          <a:noFill/>
        </p:spPr>
        <p:txBody>
          <a:bodyPr wrap="square" lIns="91440" tIns="45720" rIns="91440" bIns="45720" anchor="t">
            <a:spAutoFit/>
          </a:bodyPr>
          <a:lstStyle/>
          <a:p>
            <a:pPr marL="0" lvl="1">
              <a:spcAft>
                <a:spcPts val="1200"/>
              </a:spcAft>
            </a:pPr>
            <a:r>
              <a:rPr lang="en-US" sz="1400" i="1">
                <a:solidFill>
                  <a:srgbClr val="565457"/>
                </a:solidFill>
                <a:latin typeface="Century Gothic"/>
              </a:rPr>
              <a:t>During periods of ever evolving weather patterns driven by climate change, our application will create community safe spaces powered by microgrids. </a:t>
            </a:r>
            <a:endParaRPr lang="en-US" sz="1400" i="1">
              <a:solidFill>
                <a:srgbClr val="565457"/>
              </a:solidFill>
              <a:latin typeface="Century Gothic" panose="020B0502020202020204" pitchFamily="34" charset="0"/>
            </a:endParaRPr>
          </a:p>
        </p:txBody>
      </p:sp>
      <p:sp>
        <p:nvSpPr>
          <p:cNvPr id="40" name="TextBox 39">
            <a:extLst>
              <a:ext uri="{FF2B5EF4-FFF2-40B4-BE49-F238E27FC236}">
                <a16:creationId xmlns:a16="http://schemas.microsoft.com/office/drawing/2014/main" id="{2A43CB64-AD61-BA70-0842-BF93FA6DCACA}"/>
              </a:ext>
            </a:extLst>
          </p:cNvPr>
          <p:cNvSpPr txBox="1"/>
          <p:nvPr/>
        </p:nvSpPr>
        <p:spPr>
          <a:xfrm>
            <a:off x="69683" y="3493819"/>
            <a:ext cx="3661371" cy="307777"/>
          </a:xfrm>
          <a:prstGeom prst="rect">
            <a:avLst/>
          </a:prstGeom>
          <a:noFill/>
        </p:spPr>
        <p:txBody>
          <a:bodyPr wrap="square" anchor="ctr">
            <a:spAutoFit/>
          </a:bodyPr>
          <a:lstStyle/>
          <a:p>
            <a:pPr marL="0" lvl="1" indent="0" algn="ctr">
              <a:spcBef>
                <a:spcPts val="0"/>
              </a:spcBef>
              <a:spcAft>
                <a:spcPts val="1200"/>
              </a:spcAft>
              <a:buNone/>
            </a:pPr>
            <a:r>
              <a:rPr lang="en-US" sz="1400" b="1" dirty="0">
                <a:solidFill>
                  <a:srgbClr val="565457"/>
                </a:solidFill>
                <a:latin typeface="Century Gothic" panose="020B0502020202020204" pitchFamily="34" charset="0"/>
                <a:ea typeface="Calibri" panose="020F0502020204030204" pitchFamily="34" charset="0"/>
                <a:cs typeface="Calibri Light"/>
              </a:rPr>
              <a:t>REDUCE BURDEN ON LOCAL TAXPAYERS</a:t>
            </a:r>
            <a:endParaRPr lang="en-US" sz="1400" b="1" i="1">
              <a:solidFill>
                <a:srgbClr val="565457"/>
              </a:solidFill>
              <a:latin typeface="Century Gothic" panose="020B0502020202020204" pitchFamily="34" charset="0"/>
              <a:ea typeface="Calibri" panose="020F0502020204030204" pitchFamily="34" charset="0"/>
              <a:cs typeface="Calibri Light"/>
            </a:endParaRPr>
          </a:p>
        </p:txBody>
      </p:sp>
      <p:sp>
        <p:nvSpPr>
          <p:cNvPr id="41" name="TextBox 40">
            <a:extLst>
              <a:ext uri="{FF2B5EF4-FFF2-40B4-BE49-F238E27FC236}">
                <a16:creationId xmlns:a16="http://schemas.microsoft.com/office/drawing/2014/main" id="{92F6169C-D12C-44E0-10C3-6BB298D52338}"/>
              </a:ext>
            </a:extLst>
          </p:cNvPr>
          <p:cNvSpPr txBox="1"/>
          <p:nvPr/>
        </p:nvSpPr>
        <p:spPr>
          <a:xfrm>
            <a:off x="69683" y="3834703"/>
            <a:ext cx="3840480" cy="1169551"/>
          </a:xfrm>
          <a:prstGeom prst="rect">
            <a:avLst/>
          </a:prstGeom>
          <a:noFill/>
        </p:spPr>
        <p:txBody>
          <a:bodyPr wrap="square">
            <a:spAutoFit/>
          </a:bodyPr>
          <a:lstStyle/>
          <a:p>
            <a:pPr marL="0" lvl="1" indent="0">
              <a:spcBef>
                <a:spcPts val="0"/>
              </a:spcBef>
              <a:spcAft>
                <a:spcPts val="1200"/>
              </a:spcAft>
              <a:buNone/>
            </a:pPr>
            <a:r>
              <a:rPr lang="en-US" sz="1400" i="1" dirty="0">
                <a:solidFill>
                  <a:srgbClr val="565457"/>
                </a:solidFill>
                <a:latin typeface="Century Gothic" panose="020B0502020202020204" pitchFamily="34" charset="0"/>
              </a:rPr>
              <a:t>With average income below the national level and free or reduced lunch participation levels at 95% in some schools in this plan, every taxpayer dollar saved will have a huge impact  </a:t>
            </a:r>
          </a:p>
        </p:txBody>
      </p:sp>
      <p:sp>
        <p:nvSpPr>
          <p:cNvPr id="4" name="TextBox 3">
            <a:extLst>
              <a:ext uri="{FF2B5EF4-FFF2-40B4-BE49-F238E27FC236}">
                <a16:creationId xmlns:a16="http://schemas.microsoft.com/office/drawing/2014/main" id="{41ECB74C-72C7-2B36-2A2F-1B24307E9572}"/>
              </a:ext>
            </a:extLst>
          </p:cNvPr>
          <p:cNvSpPr txBox="1"/>
          <p:nvPr/>
        </p:nvSpPr>
        <p:spPr>
          <a:xfrm>
            <a:off x="3573839" y="475953"/>
            <a:ext cx="8615112" cy="2677656"/>
          </a:xfrm>
          <a:prstGeom prst="rect">
            <a:avLst/>
          </a:prstGeom>
          <a:noFill/>
        </p:spPr>
        <p:txBody>
          <a:bodyPr wrap="square">
            <a:spAutoFit/>
          </a:bodyPr>
          <a:lstStyle/>
          <a:p>
            <a:pPr algn="l"/>
            <a:r>
              <a:rPr lang="en-US" sz="1400" dirty="0">
                <a:effectLst/>
                <a:latin typeface="Century Gothic" panose="020B0502020202020204" pitchFamily="34" charset="0"/>
              </a:rPr>
              <a:t>“Community Resiliency through Energy Hubs”  provides a road map to  energy resiliency for three separate Mississippi communities.</a:t>
            </a:r>
          </a:p>
          <a:p>
            <a:pPr marL="285750" indent="-285750" algn="l">
              <a:buFont typeface="Arial" panose="020B0604020202020204" pitchFamily="34" charset="0"/>
              <a:buChar char="•"/>
            </a:pPr>
            <a:r>
              <a:rPr lang="en-US" sz="1400" dirty="0">
                <a:effectLst/>
                <a:latin typeface="Century Gothic" panose="020B0502020202020204" pitchFamily="34" charset="0"/>
              </a:rPr>
              <a:t>Through working with three school districts, each representing its own Local Education Agencies (LEA), this project will implement three corresponding microgrids and battery energy storage systems (BESS). These systems and corresponding facilities will serve as both disaster centers and educational hubs. </a:t>
            </a:r>
          </a:p>
          <a:p>
            <a:pPr marL="285750" indent="-285750" algn="l">
              <a:buFont typeface="Arial" panose="020B0604020202020204" pitchFamily="34" charset="0"/>
              <a:buChar char="•"/>
            </a:pPr>
            <a:r>
              <a:rPr lang="en-US" sz="1400" dirty="0">
                <a:effectLst/>
                <a:latin typeface="Century Gothic" panose="020B0502020202020204" pitchFamily="34" charset="0"/>
              </a:rPr>
              <a:t>The team will uniquely identify the needs of each LEA to implement upgrades, which will include LED lighting, HVAC improvements, and envelope improvements such as window and roof replacements. This work will lead to greater student and staff comfort and productivity. </a:t>
            </a:r>
          </a:p>
          <a:p>
            <a:pPr marL="285750" indent="-285750" algn="l">
              <a:buFont typeface="Arial" panose="020B0604020202020204" pitchFamily="34" charset="0"/>
              <a:buChar char="•"/>
            </a:pPr>
            <a:r>
              <a:rPr lang="en-US" sz="1400" dirty="0">
                <a:effectLst/>
                <a:latin typeface="Century Gothic" panose="020B0502020202020204" pitchFamily="34" charset="0"/>
              </a:rPr>
              <a:t>This plan also calls for workforce development through leveraging the projects with local workforce development groups to create avenues to sustainable income in the communities and student learning opportunities.</a:t>
            </a:r>
          </a:p>
        </p:txBody>
      </p:sp>
    </p:spTree>
    <p:extLst>
      <p:ext uri="{BB962C8B-B14F-4D97-AF65-F5344CB8AC3E}">
        <p14:creationId xmlns:p14="http://schemas.microsoft.com/office/powerpoint/2010/main" val="2389416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210</TotalTime>
  <Words>321</Words>
  <Application>Microsoft Office PowerPoint</Application>
  <PresentationFormat>Widescreen</PresentationFormat>
  <Paragraphs>18</Paragraphs>
  <Slides>1</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vt:i4>
      </vt:variant>
    </vt:vector>
  </HeadingPairs>
  <TitlesOfParts>
    <vt:vector size="9" baseType="lpstr">
      <vt:lpstr>Aptos</vt:lpstr>
      <vt:lpstr>Arial</vt:lpstr>
      <vt:lpstr>Avenir LT Std 45 Book</vt:lpstr>
      <vt:lpstr>Century Gothic</vt:lpstr>
      <vt:lpstr>Franklin Gothic Book</vt:lpstr>
      <vt:lpstr>Franklin Gothic Medium</vt:lpstr>
      <vt:lpstr>Office Theme</vt:lpstr>
      <vt:lpstr>1_EERE PPT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Brooks</dc:creator>
  <cp:lastModifiedBy>Audrey Woody</cp:lastModifiedBy>
  <cp:revision>3</cp:revision>
  <dcterms:created xsi:type="dcterms:W3CDTF">2024-06-13T16:53:36Z</dcterms:created>
  <dcterms:modified xsi:type="dcterms:W3CDTF">2024-06-13T20:37:05Z</dcterms:modified>
</cp:coreProperties>
</file>