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30"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pic>
        <p:nvPicPr>
          <p:cNvPr id="2052" name="Picture 4" descr="https://stateofreform.com/wp-content/uploads/2020/12/michigan.jpg">
            <a:extLst>
              <a:ext uri="{FF2B5EF4-FFF2-40B4-BE49-F238E27FC236}">
                <a16:creationId xmlns:a16="http://schemas.microsoft.com/office/drawing/2014/main" id="{CFE9C4D7-5E09-4774-9AE1-FEF98D0819D7}"/>
              </a:ext>
            </a:extLst>
          </p:cNvPr>
          <p:cNvPicPr>
            <a:picLocks noChangeAspect="1" noChangeArrowheads="1"/>
          </p:cNvPicPr>
          <p:nvPr/>
        </p:nvPicPr>
        <p:blipFill>
          <a:blip r:embed="rId2">
            <a:clrChange>
              <a:clrFrom>
                <a:srgbClr val="DFE2E7"/>
              </a:clrFrom>
              <a:clrTo>
                <a:srgbClr val="DFE2E7">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6423201" y="890294"/>
            <a:ext cx="5768799" cy="392653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Southeast Michigan K12 Collaborative</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Michigan K12 Energy Impacts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The Southeast Michigan K12 Collaborative includes Ann Arbor Public Schools (AAPS), Detroit Public Schools Community District (DPSCD) and Kingston Community Schools (KCS) with many partners and collaborators. </a:t>
            </a:r>
            <a:endParaRPr lang="en-US" sz="2000" i="1" dirty="0">
              <a:solidFill>
                <a:schemeClr val="tx1"/>
              </a:solidFill>
              <a:latin typeface="Calibri Light" panose="020F0302020204030204" pitchFamily="34" charset="0"/>
              <a:ea typeface="Calibri" panose="020F0502020204030204" pitchFamily="34" charset="0"/>
              <a:cs typeface="Calibri Light" panose="020F0302020204030204" pitchFamily="34" charset="0"/>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The team includes a diverse group of school district/communities, ranging from the largest school district in Michigan to a small rural district. The majority of the school facilities identified are in disadvantaged communities, and reflect aging and outdated infrastructure with many documented deficiencies that would benefit from the resources and support provided through this opportunity.</a:t>
            </a:r>
            <a:endParaRPr lang="en-US" sz="20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7263900" y="1220110"/>
            <a:ext cx="5026298" cy="2031325"/>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274320" lvl="1" indent="-342900">
              <a:buFont typeface="Arial" panose="020B0604020202020204" pitchFamily="34" charset="0"/>
              <a:buChar char="•"/>
            </a:pPr>
            <a:r>
              <a:rPr lang="en-US" sz="1600" b="1" i="1" dirty="0">
                <a:latin typeface="Calibri Light"/>
                <a:cs typeface="Calibri Light"/>
              </a:rPr>
              <a:t>Reduce Energy Consumption by 30%</a:t>
            </a:r>
          </a:p>
          <a:p>
            <a:pPr marL="274320" lvl="1" indent="-342900">
              <a:buFont typeface="Arial" panose="020B0604020202020204" pitchFamily="34" charset="0"/>
              <a:buChar char="•"/>
            </a:pPr>
            <a:r>
              <a:rPr lang="en-US" sz="1600" b="1" i="1" dirty="0">
                <a:latin typeface="Calibri Light"/>
                <a:cs typeface="Calibri Light"/>
              </a:rPr>
              <a:t>Install Renewable Energy Systems </a:t>
            </a:r>
          </a:p>
          <a:p>
            <a:pPr marL="274320" lvl="1" indent="-342900">
              <a:buFont typeface="Arial" panose="020B0604020202020204" pitchFamily="34" charset="0"/>
              <a:buChar char="•"/>
            </a:pPr>
            <a:r>
              <a:rPr lang="en-US" sz="1600" b="1" i="1" dirty="0">
                <a:latin typeface="Calibri Light"/>
                <a:cs typeface="Calibri Light"/>
              </a:rPr>
              <a:t>Leverage Incentives and Rebate $$$</a:t>
            </a:r>
          </a:p>
          <a:p>
            <a:pPr marL="274320" lvl="1" indent="-342900">
              <a:buFont typeface="Arial" panose="020B0604020202020204" pitchFamily="34" charset="0"/>
              <a:buChar char="•"/>
            </a:pPr>
            <a:r>
              <a:rPr lang="en-US" sz="1600" b="1" i="1" dirty="0">
                <a:latin typeface="Calibri Light"/>
                <a:cs typeface="Calibri Light"/>
              </a:rPr>
              <a:t>Improve Student Health and Well-being</a:t>
            </a:r>
          </a:p>
          <a:p>
            <a:pPr marL="274320" lvl="1" indent="-342900">
              <a:buFont typeface="Arial" panose="020B0604020202020204" pitchFamily="34" charset="0"/>
              <a:buChar char="•"/>
            </a:pPr>
            <a:r>
              <a:rPr lang="en-US" sz="1600" b="1" i="1" dirty="0">
                <a:latin typeface="Calibri Light"/>
                <a:cs typeface="Calibri Light"/>
              </a:rPr>
              <a:t>Enhance Educational Opportunities for Students</a:t>
            </a:r>
          </a:p>
          <a:p>
            <a:pPr marL="274320" lvl="1" indent="-342900">
              <a:buFont typeface="Arial" panose="020B0604020202020204" pitchFamily="34" charset="0"/>
              <a:buChar char="•"/>
            </a:pPr>
            <a:r>
              <a:rPr lang="en-US" sz="1600" b="1" i="1" dirty="0">
                <a:latin typeface="Calibri Light"/>
                <a:cs typeface="Calibri Light"/>
              </a:rPr>
              <a:t>Foster Community Engagement and Collaboration</a:t>
            </a:r>
            <a:endParaRPr lang="en-US" sz="1600" b="1"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2050" name="Picture 2" descr="https://lh7-us.googleusercontent.com/slidesz/AGV_vUczPOJMOXIgNtSy7Kk_DpxKeJXM1PclDdDnVkaqYZtyul1tBYrFpJn3-lkHTl537aR64hz-F1FpCCrqYqrSrYYZRb1Nb-9uMH7lLeOpmGAdM2s87pi78ShNs4MQTd0rIXD7w8q3IdXkAefYdj1VzxU-SY8jXXkx3ALY9yw6oxN2EHN5n47BweA=s2048?key=rCyq3PLgXx1FC5HKtgyXxg">
            <a:extLst>
              <a:ext uri="{FF2B5EF4-FFF2-40B4-BE49-F238E27FC236}">
                <a16:creationId xmlns:a16="http://schemas.microsoft.com/office/drawing/2014/main" id="{6F4B2405-0BA0-4859-92DE-7680DE5B8F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6245" y="4270775"/>
            <a:ext cx="4646120" cy="1238208"/>
          </a:xfrm>
          <a:prstGeom prst="rect">
            <a:avLst/>
          </a:prstGeom>
          <a:noFill/>
          <a:extLst>
            <a:ext uri="{909E8E84-426E-40DD-AFC4-6F175D3DCCD1}">
              <a14:hiddenFill xmlns:a14="http://schemas.microsoft.com/office/drawing/2010/main">
                <a:solidFill>
                  <a:srgbClr val="FFFFFF"/>
                </a:solidFill>
              </a14:hiddenFill>
            </a:ext>
          </a:extLst>
        </p:spPr>
      </p:pic>
      <p:cxnSp>
        <p:nvCxnSpPr>
          <p:cNvPr id="6" name="Connector: Elbow 5">
            <a:extLst>
              <a:ext uri="{FF2B5EF4-FFF2-40B4-BE49-F238E27FC236}">
                <a16:creationId xmlns:a16="http://schemas.microsoft.com/office/drawing/2014/main" id="{FDF645E0-4A3C-4B80-9E64-97CFB5FC4FEC}"/>
              </a:ext>
            </a:extLst>
          </p:cNvPr>
          <p:cNvCxnSpPr>
            <a:cxnSpLocks/>
          </p:cNvCxnSpPr>
          <p:nvPr/>
        </p:nvCxnSpPr>
        <p:spPr>
          <a:xfrm rot="16200000" flipH="1">
            <a:off x="7105197" y="3610219"/>
            <a:ext cx="970490" cy="408303"/>
          </a:xfrm>
          <a:prstGeom prst="bentConnector3">
            <a:avLst/>
          </a:prstGeom>
          <a:ln>
            <a:tailEnd type="triangle"/>
          </a:ln>
        </p:spPr>
        <p:style>
          <a:lnRef idx="2">
            <a:schemeClr val="accent1"/>
          </a:lnRef>
          <a:fillRef idx="0">
            <a:schemeClr val="accent1"/>
          </a:fillRef>
          <a:effectRef idx="1">
            <a:schemeClr val="accent1"/>
          </a:effectRef>
          <a:fontRef idx="minor">
            <a:schemeClr val="tx1"/>
          </a:fontRef>
        </p:style>
      </p:cxnSp>
      <p:sp>
        <p:nvSpPr>
          <p:cNvPr id="14" name="Rectangle 13">
            <a:extLst>
              <a:ext uri="{FF2B5EF4-FFF2-40B4-BE49-F238E27FC236}">
                <a16:creationId xmlns:a16="http://schemas.microsoft.com/office/drawing/2014/main" id="{5E924B10-CE47-45C8-99B3-95209F0C7B7A}"/>
              </a:ext>
            </a:extLst>
          </p:cNvPr>
          <p:cNvSpPr/>
          <p:nvPr/>
        </p:nvSpPr>
        <p:spPr>
          <a:xfrm>
            <a:off x="7263900" y="1677880"/>
            <a:ext cx="4646120" cy="1651245"/>
          </a:xfrm>
          <a:prstGeom prst="rect">
            <a:avLst/>
          </a:prstGeom>
          <a:noFill/>
          <a:ln w="28575"/>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6E57E631-869E-4767-A9B2-61A5325A5639}"/>
              </a:ext>
            </a:extLst>
          </p:cNvPr>
          <p:cNvSpPr txBox="1"/>
          <p:nvPr/>
        </p:nvSpPr>
        <p:spPr>
          <a:xfrm>
            <a:off x="10322818" y="5478300"/>
            <a:ext cx="2322137" cy="253916"/>
          </a:xfrm>
          <a:prstGeom prst="rect">
            <a:avLst/>
          </a:prstGeom>
          <a:noFill/>
        </p:spPr>
        <p:txBody>
          <a:bodyPr wrap="square" rtlCol="0">
            <a:spAutoFit/>
          </a:bodyPr>
          <a:lstStyle/>
          <a:p>
            <a:r>
              <a:rPr lang="en-US" sz="800" dirty="0"/>
              <a:t>Credit: </a:t>
            </a:r>
            <a:r>
              <a:rPr lang="en-US" sz="1050" dirty="0"/>
              <a:t>Schools.forhealth.org</a:t>
            </a: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6515d3c9-75a5-4f7a-ba52-2913a0b31a50"/>
    <ds:schemaRef ds:uri="http://purl.org/dc/terms/"/>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purl.org/dc/elements/1.1/"/>
    <ds:schemaRef ds:uri="http://schemas.microsoft.com/office/infopath/2007/PartnerControls"/>
    <ds:schemaRef ds:uri="1c5ceac5-d2f6-499e-834f-fc1385841e5d"/>
    <ds:schemaRef ds:uri="http://purl.org/dc/dcmitype/"/>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37</TotalTime>
  <Words>158</Words>
  <Application>Microsoft Office PowerPoint</Application>
  <PresentationFormat>Widescreen</PresentationFormat>
  <Paragraphs>16</Paragraphs>
  <Slides>1</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ヒラギノ角ゴ Pro W3</vt:lpstr>
      <vt:lpstr>EERE PPT_widescreen</vt:lpstr>
      <vt:lpstr>1_EERE PPT</vt:lpstr>
      <vt:lpstr>think-cell Slide</vt:lpstr>
      <vt:lpstr>Southeast Michigan K12 Collaborative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Jason Bing</cp:lastModifiedBy>
  <cp:revision>10</cp:revision>
  <dcterms:created xsi:type="dcterms:W3CDTF">2021-11-15T00:59:02Z</dcterms:created>
  <dcterms:modified xsi:type="dcterms:W3CDTF">2024-06-13T20:32:40Z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