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11C1731-1731-4228-B675-7106000F1CE5}" v="9" dt="2024-06-13T19:10:56.9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5" Type="http://schemas.microsoft.com/office/2018/10/relationships/authors" Target="authors.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ondinelli, Michelle" userId="f84a3178-87c5-44a9-9478-d057726498b9" providerId="ADAL" clId="{311C1731-1731-4228-B675-7106000F1CE5}"/>
    <pc:docChg chg="modSld">
      <pc:chgData name="Rondinelli, Michelle" userId="f84a3178-87c5-44a9-9478-d057726498b9" providerId="ADAL" clId="{311C1731-1731-4228-B675-7106000F1CE5}" dt="2024-06-13T19:10:56.967" v="8" actId="1076"/>
      <pc:docMkLst>
        <pc:docMk/>
      </pc:docMkLst>
      <pc:sldChg chg="modSp mod">
        <pc:chgData name="Rondinelli, Michelle" userId="f84a3178-87c5-44a9-9478-d057726498b9" providerId="ADAL" clId="{311C1731-1731-4228-B675-7106000F1CE5}" dt="2024-06-13T19:10:56.967" v="8" actId="1076"/>
        <pc:sldMkLst>
          <pc:docMk/>
          <pc:sldMk cId="2993845544" sldId="1347"/>
        </pc:sldMkLst>
        <pc:spChg chg="mod">
          <ac:chgData name="Rondinelli, Michelle" userId="f84a3178-87c5-44a9-9478-d057726498b9" providerId="ADAL" clId="{311C1731-1731-4228-B675-7106000F1CE5}" dt="2024-06-13T19:10:37.695" v="4" actId="255"/>
          <ac:spMkLst>
            <pc:docMk/>
            <pc:sldMk cId="2993845544" sldId="1347"/>
            <ac:spMk id="5" creationId="{FD6A7447-7F92-7A83-E3E9-1913ABBB139A}"/>
          </ac:spMkLst>
        </pc:spChg>
        <pc:spChg chg="mod">
          <ac:chgData name="Rondinelli, Michelle" userId="f84a3178-87c5-44a9-9478-d057726498b9" providerId="ADAL" clId="{311C1731-1731-4228-B675-7106000F1CE5}" dt="2024-06-13T19:10:44.388" v="5" actId="255"/>
          <ac:spMkLst>
            <pc:docMk/>
            <pc:sldMk cId="2993845544" sldId="1347"/>
            <ac:spMk id="8" creationId="{8F220870-1FDC-9E06-E7E7-908D03FE6A3F}"/>
          </ac:spMkLst>
        </pc:spChg>
        <pc:picChg chg="mod">
          <ac:chgData name="Rondinelli, Michelle" userId="f84a3178-87c5-44a9-9478-d057726498b9" providerId="ADAL" clId="{311C1731-1731-4228-B675-7106000F1CE5}" dt="2024-06-13T19:10:56.967" v="8" actId="1076"/>
          <ac:picMkLst>
            <pc:docMk/>
            <pc:sldMk cId="2993845544" sldId="1347"/>
            <ac:picMk id="4" creationId="{8B3A6C68-1C68-5FA2-9A62-9B7D4D36FEAD}"/>
          </ac:picMkLst>
        </pc:picChg>
        <pc:picChg chg="mod">
          <ac:chgData name="Rondinelli, Michelle" userId="f84a3178-87c5-44a9-9478-d057726498b9" providerId="ADAL" clId="{311C1731-1731-4228-B675-7106000F1CE5}" dt="2024-06-13T19:10:53.583" v="7" actId="1076"/>
          <ac:picMkLst>
            <pc:docMk/>
            <pc:sldMk cId="2993845544" sldId="1347"/>
            <ac:picMk id="6" creationId="{192CDEF5-0F32-1896-7A76-974F299D03C9}"/>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6/13/2024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p:txBody>
          <a:bodyPr/>
          <a:lstStyle/>
          <a:p>
            <a:r>
              <a:rPr lang="en-US"/>
              <a:t>West Allis- West Milwaukee Schools</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0" y="897334"/>
            <a:ext cx="6599376" cy="548115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a:solidFill>
                  <a:schemeClr val="tx1"/>
                </a:solidFill>
                <a:latin typeface="Calibri" panose="020F0502020204030204" pitchFamily="34" charset="0"/>
                <a:cs typeface="Calibri" panose="020F0502020204030204" pitchFamily="34" charset="0"/>
              </a:rPr>
              <a:t>WAWM’s Path to </a:t>
            </a:r>
            <a:r>
              <a:rPr lang="en-US" sz="2400" b="1" err="1">
                <a:solidFill>
                  <a:schemeClr val="tx1"/>
                </a:solidFill>
                <a:latin typeface="Calibri" panose="020F0502020204030204" pitchFamily="34" charset="0"/>
                <a:cs typeface="Calibri" panose="020F0502020204030204" pitchFamily="34" charset="0"/>
              </a:rPr>
              <a:t>SMARTer</a:t>
            </a:r>
            <a:r>
              <a:rPr lang="en-US" sz="2400" b="1">
                <a:solidFill>
                  <a:schemeClr val="tx1"/>
                </a:solidFill>
                <a:latin typeface="Calibri" panose="020F0502020204030204" pitchFamily="34" charset="0"/>
                <a:cs typeface="Calibri" panose="020F0502020204030204" pitchFamily="34" charset="0"/>
              </a:rPr>
              <a:t> Energy</a:t>
            </a:r>
          </a:p>
          <a:p>
            <a:pPr marL="400050" lvl="1" indent="0">
              <a:spcBef>
                <a:spcPts val="0"/>
              </a:spcBef>
              <a:spcAft>
                <a:spcPts val="1200"/>
              </a:spcAft>
              <a:buNone/>
            </a:pPr>
            <a:r>
              <a:rPr lang="en-US" sz="1600" b="1">
                <a:solidFill>
                  <a:schemeClr val="tx1"/>
                </a:solidFill>
                <a:latin typeface="Calibri" panose="020F0502020204030204" pitchFamily="34" charset="0"/>
                <a:cs typeface="Calibri" panose="020F0502020204030204" pitchFamily="34" charset="0"/>
              </a:rPr>
              <a:t>Project Description</a:t>
            </a:r>
          </a:p>
          <a:p>
            <a:pPr marL="400050" lvl="1" indent="0">
              <a:spcBef>
                <a:spcPts val="0"/>
              </a:spcBef>
              <a:spcAft>
                <a:spcPts val="1200"/>
              </a:spcAft>
              <a:buNone/>
            </a:pPr>
            <a:r>
              <a:rPr lang="en-US" sz="1400" b="0" i="0">
                <a:solidFill>
                  <a:srgbClr val="000000"/>
                </a:solidFill>
                <a:effectLst/>
                <a:highlight>
                  <a:srgbClr val="FFFFFF"/>
                </a:highlight>
                <a:latin typeface="Calibri" panose="020F0502020204030204" pitchFamily="34" charset="0"/>
              </a:rPr>
              <a:t>West Milwaukee School District serves over 7000 students across two high schools, one alternative high school, two intermediate schools, nine elementary schools, and one virtual school. The school district contains Disadvantaged Communities (DAC), is eligible for Title 1 Schoolwide Programming and has a high percentage of students eligible for free school lunch.  Out of the 14 school facilities listed, 4036 out of 6324 total students qualify for free lunch that’s 64. Our plan is to install rooftop solar on all 14 schools, </a:t>
            </a:r>
            <a:r>
              <a:rPr lang="en-US" sz="1400">
                <a:solidFill>
                  <a:srgbClr val="000000"/>
                </a:solidFill>
                <a:highlight>
                  <a:srgbClr val="FFFFFF"/>
                </a:highlight>
                <a:latin typeface="Calibri" panose="020F0502020204030204" pitchFamily="34" charset="0"/>
              </a:rPr>
              <a:t>electric vehicle charging stations as need and upgrade existing outdoor lighting to LED. </a:t>
            </a:r>
            <a:endParaRPr lang="en-US" sz="1400" b="1">
              <a:solidFill>
                <a:schemeClr val="tx1"/>
              </a:solidFill>
              <a:latin typeface="Calibri"/>
              <a:cs typeface="Calibri"/>
            </a:endParaRPr>
          </a:p>
          <a:p>
            <a:pPr marL="400050" lvl="1" indent="0">
              <a:spcBef>
                <a:spcPts val="0"/>
              </a:spcBef>
              <a:spcAft>
                <a:spcPts val="1200"/>
              </a:spcAft>
              <a:buNone/>
            </a:pPr>
            <a:r>
              <a:rPr lang="en-US" sz="1600" b="1">
                <a:solidFill>
                  <a:schemeClr val="tx1"/>
                </a:solidFill>
                <a:latin typeface="Calibri"/>
                <a:cs typeface="Calibri"/>
              </a:rPr>
              <a:t>Summary of Need (Community, Facility)</a:t>
            </a:r>
            <a:endParaRPr lang="en-US" sz="1600">
              <a:solidFill>
                <a:schemeClr val="tx1"/>
              </a:solidFill>
              <a:latin typeface="Calibri"/>
              <a:cs typeface="Calibri"/>
            </a:endParaRPr>
          </a:p>
          <a:p>
            <a:pPr marL="400050" lvl="1" indent="0">
              <a:spcBef>
                <a:spcPts val="0"/>
              </a:spcBef>
              <a:spcAft>
                <a:spcPts val="1200"/>
              </a:spcAft>
              <a:buNone/>
            </a:pPr>
            <a:r>
              <a:rPr lang="en-US" sz="1400" b="0" i="0">
                <a:solidFill>
                  <a:srgbClr val="000000"/>
                </a:solidFill>
                <a:effectLst/>
                <a:highlight>
                  <a:srgbClr val="FFFFFF"/>
                </a:highlight>
                <a:latin typeface="Calibri" panose="020F0502020204030204" pitchFamily="34" charset="0"/>
              </a:rPr>
              <a:t>Some schools in the district date back to 1921 with the average age of the original school buildings being 78.61 years. Recent study revealed that over $76,938,723 of mechanical, HVAC and electrical upgrades were needed throughout the school district. WAWM has already started on their Path To Smarter Energy, being awarded this grant would help them move into the next stage with solar power generation, setting an example for what is possible when a school district and local community are committed to a more sustainable future.</a:t>
            </a:r>
            <a:endParaRPr lang="en-US" sz="1400" i="1">
              <a:solidFill>
                <a:schemeClr val="tx1"/>
              </a:solidFill>
              <a:effectLst/>
              <a:latin typeface="Calibri Light"/>
              <a:ea typeface="Calibri" panose="020F0502020204030204" pitchFamily="34" charset="0"/>
              <a:cs typeface="Calibri Light"/>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879277" y="1373924"/>
            <a:ext cx="5321507" cy="2492990"/>
          </a:xfrm>
          <a:prstGeom prst="rect">
            <a:avLst/>
          </a:prstGeom>
          <a:noFill/>
        </p:spPr>
        <p:txBody>
          <a:bodyPr wrap="square" lIns="91440" tIns="45720" rIns="91440" bIns="45720" anchor="t">
            <a:spAutoFit/>
          </a:bodyPr>
          <a:lstStyle/>
          <a:p>
            <a:pPr marL="400050" lvl="1">
              <a:spcAft>
                <a:spcPts val="1200"/>
              </a:spcAft>
            </a:pPr>
            <a:r>
              <a:rPr lang="en-US" sz="1600" b="1">
                <a:latin typeface="Calibri"/>
                <a:cs typeface="Calibri"/>
              </a:rPr>
              <a:t>Project Goals</a:t>
            </a:r>
            <a:endParaRPr lang="en-US" sz="1600" b="1">
              <a:latin typeface="Calibri" panose="020F0502020204030204" pitchFamily="34" charset="0"/>
              <a:cs typeface="Calibri" panose="020F0502020204030204" pitchFamily="34" charset="0"/>
            </a:endParaRPr>
          </a:p>
          <a:p>
            <a:pPr marL="400050" lvl="1">
              <a:spcAft>
                <a:spcPts val="1200"/>
              </a:spcAft>
            </a:pPr>
            <a:r>
              <a:rPr lang="en-US" sz="1400" b="0" i="0">
                <a:solidFill>
                  <a:srgbClr val="000000"/>
                </a:solidFill>
                <a:effectLst/>
                <a:latin typeface="WordVisi_MSFontService"/>
              </a:rPr>
              <a:t>The projected rooftop solar arrays will offset 74% of the utility usage with renewable energy, saving the school district over $380,000 in the first year alone. Working with FTI, WAWM is committed to a comprehensive plan to reduce the energy burden in schools with high energy costs and increase clean energy access in disadvantaged communities. WAWM is hoping to bolster the local clean </a:t>
            </a:r>
            <a:r>
              <a:rPr lang="en-US" sz="1400" b="0" i="0">
                <a:solidFill>
                  <a:srgbClr val="000000"/>
                </a:solidFill>
                <a:effectLst/>
                <a:latin typeface="Calibri" panose="020F0502020204030204" pitchFamily="34" charset="0"/>
              </a:rPr>
              <a:t>energy job pipeline with educational efforts across 14 schools focused on clean energy and energy efficiency skills and career opportunities</a:t>
            </a:r>
            <a:endParaRPr lang="en-US" sz="1400"/>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a:latin typeface="+mj-lt"/>
                <a:ea typeface="ＭＳ Ｐゴシック"/>
              </a:rPr>
              <a:t>2024 Renew America's Schools Prize</a:t>
            </a:r>
            <a:endParaRPr lang="en-US" sz="1600">
              <a:latin typeface="Franklin Gothic Book"/>
              <a:ea typeface="ＭＳ Ｐゴシック"/>
            </a:endParaRPr>
          </a:p>
        </p:txBody>
      </p:sp>
      <p:pic>
        <p:nvPicPr>
          <p:cNvPr id="4" name="Picture 3">
            <a:extLst>
              <a:ext uri="{FF2B5EF4-FFF2-40B4-BE49-F238E27FC236}">
                <a16:creationId xmlns:a16="http://schemas.microsoft.com/office/drawing/2014/main" id="{8B3A6C68-1C68-5FA2-9A62-9B7D4D36FEAD}"/>
              </a:ext>
            </a:extLst>
          </p:cNvPr>
          <p:cNvPicPr>
            <a:picLocks noChangeAspect="1"/>
          </p:cNvPicPr>
          <p:nvPr/>
        </p:nvPicPr>
        <p:blipFill>
          <a:blip r:embed="rId2"/>
          <a:stretch>
            <a:fillRect/>
          </a:stretch>
        </p:blipFill>
        <p:spPr>
          <a:xfrm>
            <a:off x="914739" y="5611025"/>
            <a:ext cx="4779678" cy="890093"/>
          </a:xfrm>
          <a:prstGeom prst="rect">
            <a:avLst/>
          </a:prstGeom>
        </p:spPr>
      </p:pic>
      <p:pic>
        <p:nvPicPr>
          <p:cNvPr id="6" name="Picture 5">
            <a:extLst>
              <a:ext uri="{FF2B5EF4-FFF2-40B4-BE49-F238E27FC236}">
                <a16:creationId xmlns:a16="http://schemas.microsoft.com/office/drawing/2014/main" id="{192CDEF5-0F32-1896-7A76-974F299D03C9}"/>
              </a:ext>
            </a:extLst>
          </p:cNvPr>
          <p:cNvPicPr>
            <a:picLocks noChangeAspect="1"/>
          </p:cNvPicPr>
          <p:nvPr/>
        </p:nvPicPr>
        <p:blipFill>
          <a:blip r:embed="rId3"/>
          <a:stretch>
            <a:fillRect/>
          </a:stretch>
        </p:blipFill>
        <p:spPr>
          <a:xfrm>
            <a:off x="7234981" y="3992858"/>
            <a:ext cx="4519362" cy="2259681"/>
          </a:xfrm>
          <a:prstGeom prst="rect">
            <a:avLst/>
          </a:prstGeom>
        </p:spPr>
      </p:pic>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b7a2fc95-0132-4b84-8acc-21e462d85344" xsi:nil="true"/>
    <lcf76f155ced4ddcb4097134ff3c332f xmlns="a77f09b4-7aa9-4481-b621-74d3c6e1462c">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52359891C2EFD74EB76EE9919629AFA2" ma:contentTypeVersion="18" ma:contentTypeDescription="Create a new document." ma:contentTypeScope="" ma:versionID="a723b58cb22485a4f67b63f0e9b0ae11">
  <xsd:schema xmlns:xsd="http://www.w3.org/2001/XMLSchema" xmlns:xs="http://www.w3.org/2001/XMLSchema" xmlns:p="http://schemas.microsoft.com/office/2006/metadata/properties" xmlns:ns2="a77f09b4-7aa9-4481-b621-74d3c6e1462c" xmlns:ns3="4911b72e-da14-41ca-97fc-84063e30d5b6" xmlns:ns4="b7a2fc95-0132-4b84-8acc-21e462d85344" targetNamespace="http://schemas.microsoft.com/office/2006/metadata/properties" ma:root="true" ma:fieldsID="afb3980fd4e0e8c65799b337f0701381" ns2:_="" ns3:_="" ns4:_="">
    <xsd:import namespace="a77f09b4-7aa9-4481-b621-74d3c6e1462c"/>
    <xsd:import namespace="4911b72e-da14-41ca-97fc-84063e30d5b6"/>
    <xsd:import namespace="b7a2fc95-0132-4b84-8acc-21e462d85344"/>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2:MediaLengthInSeconds" minOccurs="0"/>
                <xsd:element ref="ns3:SharedWithUsers" minOccurs="0"/>
                <xsd:element ref="ns3:SharedWithDetails" minOccurs="0"/>
                <xsd:element ref="ns2:lcf76f155ced4ddcb4097134ff3c332f" minOccurs="0"/>
                <xsd:element ref="ns4:TaxCatchAll"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77f09b4-7aa9-4481-b621-74d3c6e1462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Location" ma:index="17" nillable="true" ma:displayName="Location" ma:internalName="MediaServiceLocation"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543752b6-450b-43af-93c5-133b59a3b12d"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1b72e-da14-41ca-97fc-84063e30d5b6"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b7a2fc95-0132-4b84-8acc-21e462d85344"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87828403-cc90-4b8a-b131-1b7799f61421}" ma:internalName="TaxCatchAll" ma:showField="CatchAllData" ma:web="4911b72e-da14-41ca-97fc-84063e30d5b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B69AE2E-2094-42CE-8A9D-0DE1D9E10727}">
  <ds:schemaRefs>
    <ds:schemaRef ds:uri="1c5ceac5-d2f6-499e-834f-fc1385841e5d"/>
    <ds:schemaRef ds:uri="6515d3c9-75a5-4f7a-ba52-2913a0b31a50"/>
    <ds:schemaRef ds:uri="95b5a482-699d-4954-a489-fd9c62fafdd5"/>
    <ds:schemaRef ds:uri="a3d57f08-c08e-4bd5-9a84-808d282169b0"/>
    <ds:schemaRef ds:uri="a77f09b4-7aa9-4481-b621-74d3c6e1462c"/>
    <ds:schemaRef ds:uri="b7a2fc95-0132-4b84-8acc-21e462d85344"/>
    <ds:schemaRef ds:uri="b83ec705-2512-49fe-82d4-ca398a816f58"/>
    <ds:schemaRef ds:uri="df79117a-6340-41dd-9ad0-ba6a27a7ccf1"/>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1E2E1340-7554-4736-A0F7-15A39BF87C3F}">
  <ds:schemaRefs>
    <ds:schemaRef ds:uri="http://schemas.microsoft.com/sharepoint/v3/contenttype/forms"/>
  </ds:schemaRefs>
</ds:datastoreItem>
</file>

<file path=customXml/itemProps3.xml><?xml version="1.0" encoding="utf-8"?>
<ds:datastoreItem xmlns:ds="http://schemas.openxmlformats.org/officeDocument/2006/customXml" ds:itemID="{7C87D15E-4B38-429E-84A5-DCB1D738932C}">
  <ds:schemaRefs>
    <ds:schemaRef ds:uri="4911b72e-da14-41ca-97fc-84063e30d5b6"/>
    <ds:schemaRef ds:uri="a77f09b4-7aa9-4481-b621-74d3c6e1462c"/>
    <ds:schemaRef ds:uri="b7a2fc95-0132-4b84-8acc-21e462d85344"/>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
  <Application>Microsoft Office PowerPoint</Application>
  <PresentationFormat>Widescreen</PresentationFormat>
  <Slides>1</Slides>
  <Notes>0</Notes>
  <HiddenSlides>0</HiddenSlides>
  <ScaleCrop>false</ScaleCrop>
  <HeadingPairs>
    <vt:vector size="4" baseType="variant">
      <vt:variant>
        <vt:lpstr>Theme</vt:lpstr>
      </vt:variant>
      <vt:variant>
        <vt:i4>2</vt:i4>
      </vt:variant>
      <vt:variant>
        <vt:lpstr>Slide Titles</vt:lpstr>
      </vt:variant>
      <vt:variant>
        <vt:i4>1</vt:i4>
      </vt:variant>
    </vt:vector>
  </HeadingPairs>
  <TitlesOfParts>
    <vt:vector size="3" baseType="lpstr">
      <vt:lpstr>EERE PPT_widescreen</vt:lpstr>
      <vt:lpstr>1_EERE PPT</vt:lpstr>
      <vt:lpstr>West Allis- West Milwaukee Schools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revision>1</cp:revision>
  <dcterms:created xsi:type="dcterms:W3CDTF">2021-11-15T00:59:02Z</dcterms:created>
  <dcterms:modified xsi:type="dcterms:W3CDTF">2024-06-13T19:11:05Z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0x010100577E2691D2104846B0A6552EDD8C9553</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