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3DE00"/>
    <a:srgbClr val="EAD77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546B5F8-2473-4DB9-AF5D-37C83090DB46}" v="9" dt="2024-06-13T19:42:11.36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96" autoAdjust="0"/>
    <p:restoredTop sz="94660"/>
  </p:normalViewPr>
  <p:slideViewPr>
    <p:cSldViewPr snapToGrid="0">
      <p:cViewPr varScale="1">
        <p:scale>
          <a:sx n="141" d="100"/>
          <a:sy n="141" d="100"/>
        </p:scale>
        <p:origin x="1436" y="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oug Cox" userId="647eacf4cd5166a9" providerId="LiveId" clId="{4546B5F8-2473-4DB9-AF5D-37C83090DB46}"/>
    <pc:docChg chg="undo custSel delSld modSld">
      <pc:chgData name="Doug Cox" userId="647eacf4cd5166a9" providerId="LiveId" clId="{4546B5F8-2473-4DB9-AF5D-37C83090DB46}" dt="2024-06-13T19:45:45.775" v="1823" actId="1076"/>
      <pc:docMkLst>
        <pc:docMk/>
      </pc:docMkLst>
      <pc:sldChg chg="addSp modSp mod">
        <pc:chgData name="Doug Cox" userId="647eacf4cd5166a9" providerId="LiveId" clId="{4546B5F8-2473-4DB9-AF5D-37C83090DB46}" dt="2024-06-13T19:45:45.775" v="1823" actId="1076"/>
        <pc:sldMkLst>
          <pc:docMk/>
          <pc:sldMk cId="2127184225" sldId="256"/>
        </pc:sldMkLst>
        <pc:spChg chg="mod">
          <ac:chgData name="Doug Cox" userId="647eacf4cd5166a9" providerId="LiveId" clId="{4546B5F8-2473-4DB9-AF5D-37C83090DB46}" dt="2024-06-13T19:43:30.212" v="1789" actId="2711"/>
          <ac:spMkLst>
            <pc:docMk/>
            <pc:sldMk cId="2127184225" sldId="256"/>
            <ac:spMk id="8" creationId="{11F6F0DF-9042-C32F-24D3-4A3DC4BFCD30}"/>
          </ac:spMkLst>
        </pc:spChg>
        <pc:spChg chg="mod">
          <ac:chgData name="Doug Cox" userId="647eacf4cd5166a9" providerId="LiveId" clId="{4546B5F8-2473-4DB9-AF5D-37C83090DB46}" dt="2024-06-13T19:43:30.212" v="1789" actId="2711"/>
          <ac:spMkLst>
            <pc:docMk/>
            <pc:sldMk cId="2127184225" sldId="256"/>
            <ac:spMk id="9" creationId="{AF394760-7673-5F36-3B23-D1D102326730}"/>
          </ac:spMkLst>
        </pc:spChg>
        <pc:spChg chg="mod">
          <ac:chgData name="Doug Cox" userId="647eacf4cd5166a9" providerId="LiveId" clId="{4546B5F8-2473-4DB9-AF5D-37C83090DB46}" dt="2024-06-13T19:43:30.212" v="1789" actId="2711"/>
          <ac:spMkLst>
            <pc:docMk/>
            <pc:sldMk cId="2127184225" sldId="256"/>
            <ac:spMk id="10" creationId="{56A6756D-307F-7841-0C74-FC42A421F858}"/>
          </ac:spMkLst>
        </pc:spChg>
        <pc:spChg chg="mod">
          <ac:chgData name="Doug Cox" userId="647eacf4cd5166a9" providerId="LiveId" clId="{4546B5F8-2473-4DB9-AF5D-37C83090DB46}" dt="2024-06-13T19:43:30.212" v="1789" actId="2711"/>
          <ac:spMkLst>
            <pc:docMk/>
            <pc:sldMk cId="2127184225" sldId="256"/>
            <ac:spMk id="11" creationId="{38B1BE5E-8414-79BB-BE4D-841E40F67DD8}"/>
          </ac:spMkLst>
        </pc:spChg>
        <pc:spChg chg="mod">
          <ac:chgData name="Doug Cox" userId="647eacf4cd5166a9" providerId="LiveId" clId="{4546B5F8-2473-4DB9-AF5D-37C83090DB46}" dt="2024-06-13T19:43:58.078" v="1794" actId="404"/>
          <ac:spMkLst>
            <pc:docMk/>
            <pc:sldMk cId="2127184225" sldId="256"/>
            <ac:spMk id="12" creationId="{A04304F2-D506-2D4C-5DC7-AA0E53E62DBF}"/>
          </ac:spMkLst>
        </pc:spChg>
        <pc:spChg chg="mod">
          <ac:chgData name="Doug Cox" userId="647eacf4cd5166a9" providerId="LiveId" clId="{4546B5F8-2473-4DB9-AF5D-37C83090DB46}" dt="2024-06-13T19:43:30.212" v="1789" actId="2711"/>
          <ac:spMkLst>
            <pc:docMk/>
            <pc:sldMk cId="2127184225" sldId="256"/>
            <ac:spMk id="13" creationId="{55BC63AF-A16E-4D8C-DA71-0E3F06B49F99}"/>
          </ac:spMkLst>
        </pc:spChg>
        <pc:spChg chg="mod">
          <ac:chgData name="Doug Cox" userId="647eacf4cd5166a9" providerId="LiveId" clId="{4546B5F8-2473-4DB9-AF5D-37C83090DB46}" dt="2024-06-13T19:43:30.212" v="1789" actId="2711"/>
          <ac:spMkLst>
            <pc:docMk/>
            <pc:sldMk cId="2127184225" sldId="256"/>
            <ac:spMk id="14" creationId="{1BB7F306-4FF4-302E-A9DA-BE5F94E47FA0}"/>
          </ac:spMkLst>
        </pc:spChg>
        <pc:spChg chg="mod">
          <ac:chgData name="Doug Cox" userId="647eacf4cd5166a9" providerId="LiveId" clId="{4546B5F8-2473-4DB9-AF5D-37C83090DB46}" dt="2024-06-13T19:43:48.773" v="1792" actId="1076"/>
          <ac:spMkLst>
            <pc:docMk/>
            <pc:sldMk cId="2127184225" sldId="256"/>
            <ac:spMk id="15" creationId="{3C376B84-A8AE-FFD7-2C09-2A350230F550}"/>
          </ac:spMkLst>
        </pc:spChg>
        <pc:spChg chg="mod">
          <ac:chgData name="Doug Cox" userId="647eacf4cd5166a9" providerId="LiveId" clId="{4546B5F8-2473-4DB9-AF5D-37C83090DB46}" dt="2024-06-13T19:44:03.243" v="1800" actId="1035"/>
          <ac:spMkLst>
            <pc:docMk/>
            <pc:sldMk cId="2127184225" sldId="256"/>
            <ac:spMk id="16" creationId="{019A1039-5576-D10E-2614-CA9995CDDD2B}"/>
          </ac:spMkLst>
        </pc:spChg>
        <pc:spChg chg="mod">
          <ac:chgData name="Doug Cox" userId="647eacf4cd5166a9" providerId="LiveId" clId="{4546B5F8-2473-4DB9-AF5D-37C83090DB46}" dt="2024-06-13T19:43:30.212" v="1789" actId="2711"/>
          <ac:spMkLst>
            <pc:docMk/>
            <pc:sldMk cId="2127184225" sldId="256"/>
            <ac:spMk id="18" creationId="{3C12780C-4BF2-E991-2E8D-C555E59EFBE9}"/>
          </ac:spMkLst>
        </pc:spChg>
        <pc:spChg chg="mod">
          <ac:chgData name="Doug Cox" userId="647eacf4cd5166a9" providerId="LiveId" clId="{4546B5F8-2473-4DB9-AF5D-37C83090DB46}" dt="2024-06-13T19:43:54.047" v="1793" actId="404"/>
          <ac:spMkLst>
            <pc:docMk/>
            <pc:sldMk cId="2127184225" sldId="256"/>
            <ac:spMk id="19" creationId="{EECC96EC-2CE0-4453-39F9-EDFF7E38BF03}"/>
          </ac:spMkLst>
        </pc:spChg>
        <pc:spChg chg="mod">
          <ac:chgData name="Doug Cox" userId="647eacf4cd5166a9" providerId="LiveId" clId="{4546B5F8-2473-4DB9-AF5D-37C83090DB46}" dt="2024-06-13T19:43:30.212" v="1789" actId="2711"/>
          <ac:spMkLst>
            <pc:docMk/>
            <pc:sldMk cId="2127184225" sldId="256"/>
            <ac:spMk id="20" creationId="{F5723587-5E78-5E5C-23DB-629B3299C22B}"/>
          </ac:spMkLst>
        </pc:spChg>
        <pc:spChg chg="mod">
          <ac:chgData name="Doug Cox" userId="647eacf4cd5166a9" providerId="LiveId" clId="{4546B5F8-2473-4DB9-AF5D-37C83090DB46}" dt="2024-06-13T19:43:30.212" v="1789" actId="2711"/>
          <ac:spMkLst>
            <pc:docMk/>
            <pc:sldMk cId="2127184225" sldId="256"/>
            <ac:spMk id="21" creationId="{F401BA7B-CDE7-727A-BDA2-16F27B2A9277}"/>
          </ac:spMkLst>
        </pc:spChg>
        <pc:spChg chg="mod">
          <ac:chgData name="Doug Cox" userId="647eacf4cd5166a9" providerId="LiveId" clId="{4546B5F8-2473-4DB9-AF5D-37C83090DB46}" dt="2024-06-13T19:43:30.212" v="1789" actId="2711"/>
          <ac:spMkLst>
            <pc:docMk/>
            <pc:sldMk cId="2127184225" sldId="256"/>
            <ac:spMk id="22" creationId="{F0904468-1A1F-1358-6662-487242FCBB8A}"/>
          </ac:spMkLst>
        </pc:spChg>
        <pc:spChg chg="mod">
          <ac:chgData name="Doug Cox" userId="647eacf4cd5166a9" providerId="LiveId" clId="{4546B5F8-2473-4DB9-AF5D-37C83090DB46}" dt="2024-06-13T19:43:30.212" v="1789" actId="2711"/>
          <ac:spMkLst>
            <pc:docMk/>
            <pc:sldMk cId="2127184225" sldId="256"/>
            <ac:spMk id="23" creationId="{6469CBE3-F5F4-1F0E-9838-FA1B7A1FB171}"/>
          </ac:spMkLst>
        </pc:spChg>
        <pc:spChg chg="mod">
          <ac:chgData name="Doug Cox" userId="647eacf4cd5166a9" providerId="LiveId" clId="{4546B5F8-2473-4DB9-AF5D-37C83090DB46}" dt="2024-06-13T19:43:30.212" v="1789" actId="2711"/>
          <ac:spMkLst>
            <pc:docMk/>
            <pc:sldMk cId="2127184225" sldId="256"/>
            <ac:spMk id="24" creationId="{1E827FD8-C63F-7865-D516-867CFA8902EA}"/>
          </ac:spMkLst>
        </pc:spChg>
        <pc:spChg chg="add mod">
          <ac:chgData name="Doug Cox" userId="647eacf4cd5166a9" providerId="LiveId" clId="{4546B5F8-2473-4DB9-AF5D-37C83090DB46}" dt="2024-06-13T19:43:30.212" v="1789" actId="2711"/>
          <ac:spMkLst>
            <pc:docMk/>
            <pc:sldMk cId="2127184225" sldId="256"/>
            <ac:spMk id="25" creationId="{41FC3FDF-62E5-1B9A-F1D5-3BF139090F85}"/>
          </ac:spMkLst>
        </pc:spChg>
        <pc:spChg chg="add mod">
          <ac:chgData name="Doug Cox" userId="647eacf4cd5166a9" providerId="LiveId" clId="{4546B5F8-2473-4DB9-AF5D-37C83090DB46}" dt="2024-06-13T19:43:30.212" v="1789" actId="2711"/>
          <ac:spMkLst>
            <pc:docMk/>
            <pc:sldMk cId="2127184225" sldId="256"/>
            <ac:spMk id="26" creationId="{479B5C41-95C5-AA11-52EC-83F96585C2A9}"/>
          </ac:spMkLst>
        </pc:spChg>
        <pc:spChg chg="add mod">
          <ac:chgData name="Doug Cox" userId="647eacf4cd5166a9" providerId="LiveId" clId="{4546B5F8-2473-4DB9-AF5D-37C83090DB46}" dt="2024-06-13T19:43:30.212" v="1789" actId="2711"/>
          <ac:spMkLst>
            <pc:docMk/>
            <pc:sldMk cId="2127184225" sldId="256"/>
            <ac:spMk id="27" creationId="{BBAC91EE-BD27-05B0-9671-9A9E4C842A63}"/>
          </ac:spMkLst>
        </pc:spChg>
        <pc:spChg chg="add mod">
          <ac:chgData name="Doug Cox" userId="647eacf4cd5166a9" providerId="LiveId" clId="{4546B5F8-2473-4DB9-AF5D-37C83090DB46}" dt="2024-06-13T19:43:30.212" v="1789" actId="2711"/>
          <ac:spMkLst>
            <pc:docMk/>
            <pc:sldMk cId="2127184225" sldId="256"/>
            <ac:spMk id="28" creationId="{7A1A7E2F-6930-BCA6-5712-2829266EA054}"/>
          </ac:spMkLst>
        </pc:spChg>
        <pc:spChg chg="add mod">
          <ac:chgData name="Doug Cox" userId="647eacf4cd5166a9" providerId="LiveId" clId="{4546B5F8-2473-4DB9-AF5D-37C83090DB46}" dt="2024-06-13T19:44:27.278" v="1810" actId="1035"/>
          <ac:spMkLst>
            <pc:docMk/>
            <pc:sldMk cId="2127184225" sldId="256"/>
            <ac:spMk id="29" creationId="{4936B20A-B9ED-4C03-7FD0-153DA0AA69FE}"/>
          </ac:spMkLst>
        </pc:spChg>
        <pc:spChg chg="add mod">
          <ac:chgData name="Doug Cox" userId="647eacf4cd5166a9" providerId="LiveId" clId="{4546B5F8-2473-4DB9-AF5D-37C83090DB46}" dt="2024-06-13T19:43:30.212" v="1789" actId="2711"/>
          <ac:spMkLst>
            <pc:docMk/>
            <pc:sldMk cId="2127184225" sldId="256"/>
            <ac:spMk id="30" creationId="{4A1C035E-A7DB-65E9-3913-17BF19760171}"/>
          </ac:spMkLst>
        </pc:spChg>
        <pc:spChg chg="add mod">
          <ac:chgData name="Doug Cox" userId="647eacf4cd5166a9" providerId="LiveId" clId="{4546B5F8-2473-4DB9-AF5D-37C83090DB46}" dt="2024-06-13T19:45:45.775" v="1823" actId="1076"/>
          <ac:spMkLst>
            <pc:docMk/>
            <pc:sldMk cId="2127184225" sldId="256"/>
            <ac:spMk id="31" creationId="{360CC4BC-8E8E-DE12-28E0-251CD34C29DF}"/>
          </ac:spMkLst>
        </pc:spChg>
        <pc:spChg chg="add mod">
          <ac:chgData name="Doug Cox" userId="647eacf4cd5166a9" providerId="LiveId" clId="{4546B5F8-2473-4DB9-AF5D-37C83090DB46}" dt="2024-06-13T19:45:21.695" v="1817" actId="14100"/>
          <ac:spMkLst>
            <pc:docMk/>
            <pc:sldMk cId="2127184225" sldId="256"/>
            <ac:spMk id="32" creationId="{A0F321F8-BB32-F83D-C669-EF433DEEEAC0}"/>
          </ac:spMkLst>
        </pc:spChg>
        <pc:spChg chg="add mod">
          <ac:chgData name="Doug Cox" userId="647eacf4cd5166a9" providerId="LiveId" clId="{4546B5F8-2473-4DB9-AF5D-37C83090DB46}" dt="2024-06-13T19:45:00.574" v="1815" actId="1076"/>
          <ac:spMkLst>
            <pc:docMk/>
            <pc:sldMk cId="2127184225" sldId="256"/>
            <ac:spMk id="34" creationId="{44B4AEA3-F2F8-CD99-8177-FCA27F1193ED}"/>
          </ac:spMkLst>
        </pc:spChg>
        <pc:spChg chg="add mod">
          <ac:chgData name="Doug Cox" userId="647eacf4cd5166a9" providerId="LiveId" clId="{4546B5F8-2473-4DB9-AF5D-37C83090DB46}" dt="2024-06-13T19:43:30.212" v="1789" actId="2711"/>
          <ac:spMkLst>
            <pc:docMk/>
            <pc:sldMk cId="2127184225" sldId="256"/>
            <ac:spMk id="35" creationId="{6761642D-1162-CD07-F75D-DCAA711D1A65}"/>
          </ac:spMkLst>
        </pc:spChg>
      </pc:sldChg>
      <pc:sldChg chg="del">
        <pc:chgData name="Doug Cox" userId="647eacf4cd5166a9" providerId="LiveId" clId="{4546B5F8-2473-4DB9-AF5D-37C83090DB46}" dt="2024-06-13T19:39:30.982" v="1771" actId="2696"/>
        <pc:sldMkLst>
          <pc:docMk/>
          <pc:sldMk cId="865798338" sldId="257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AB498B-A2D7-478E-A374-7C0CB33A5410}" type="datetimeFigureOut">
              <a:rPr lang="en-US" smtClean="0"/>
              <a:t>6/13/2024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CEBA7F-3205-4383-95DA-80F28B06A6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69552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AB498B-A2D7-478E-A374-7C0CB33A5410}" type="datetimeFigureOut">
              <a:rPr lang="en-US" smtClean="0"/>
              <a:t>6/13/2024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CEBA7F-3205-4383-95DA-80F28B06A6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30847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AB498B-A2D7-478E-A374-7C0CB33A5410}" type="datetimeFigureOut">
              <a:rPr lang="en-US" smtClean="0"/>
              <a:t>6/13/2024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CEBA7F-3205-4383-95DA-80F28B06A6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29701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AB498B-A2D7-478E-A374-7C0CB33A5410}" type="datetimeFigureOut">
              <a:rPr lang="en-US" smtClean="0"/>
              <a:t>6/13/2024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CEBA7F-3205-4383-95DA-80F28B06A6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74278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AB498B-A2D7-478E-A374-7C0CB33A5410}" type="datetimeFigureOut">
              <a:rPr lang="en-US" smtClean="0"/>
              <a:t>6/13/2024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CEBA7F-3205-4383-95DA-80F28B06A6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54702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AB498B-A2D7-478E-A374-7C0CB33A5410}" type="datetimeFigureOut">
              <a:rPr lang="en-US" smtClean="0"/>
              <a:t>6/13/2024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CEBA7F-3205-4383-95DA-80F28B06A6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65563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AB498B-A2D7-478E-A374-7C0CB33A5410}" type="datetimeFigureOut">
              <a:rPr lang="en-US" smtClean="0"/>
              <a:t>6/13/2024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CEBA7F-3205-4383-95DA-80F28B06A6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2371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AB498B-A2D7-478E-A374-7C0CB33A5410}" type="datetimeFigureOut">
              <a:rPr lang="en-US" smtClean="0"/>
              <a:t>6/13/2024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CEBA7F-3205-4383-95DA-80F28B06A6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71400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AB498B-A2D7-478E-A374-7C0CB33A5410}" type="datetimeFigureOut">
              <a:rPr lang="en-US" smtClean="0"/>
              <a:t>6/13/2024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CEBA7F-3205-4383-95DA-80F28B06A6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26484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AB498B-A2D7-478E-A374-7C0CB33A5410}" type="datetimeFigureOut">
              <a:rPr lang="en-US" smtClean="0"/>
              <a:t>6/13/2024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CEBA7F-3205-4383-95DA-80F28B06A6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60669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AB498B-A2D7-478E-A374-7C0CB33A5410}" type="datetimeFigureOut">
              <a:rPr lang="en-US" smtClean="0"/>
              <a:t>6/13/2024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CEBA7F-3205-4383-95DA-80F28B06A6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3884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8AB498B-A2D7-478E-A374-7C0CB33A5410}" type="datetimeFigureOut">
              <a:rPr lang="en-US" smtClean="0"/>
              <a:t>6/13/2024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4CEBA7F-3205-4383-95DA-80F28B06A6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23636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ack background with purple text&#10;&#10;Description automatically generated">
            <a:extLst>
              <a:ext uri="{FF2B5EF4-FFF2-40B4-BE49-F238E27FC236}">
                <a16:creationId xmlns:a16="http://schemas.microsoft.com/office/drawing/2014/main" id="{84937CA4-A57D-5754-FB1C-78363B3DF3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39" y="59755"/>
            <a:ext cx="2180466" cy="647442"/>
          </a:xfrm>
          <a:prstGeom prst="rect">
            <a:avLst/>
          </a:prstGeom>
        </p:spPr>
      </p:pic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11F6F0DF-9042-C32F-24D3-4A3DC4BFCD30}"/>
              </a:ext>
            </a:extLst>
          </p:cNvPr>
          <p:cNvSpPr/>
          <p:nvPr/>
        </p:nvSpPr>
        <p:spPr>
          <a:xfrm>
            <a:off x="52368" y="1787584"/>
            <a:ext cx="2286537" cy="3052561"/>
          </a:xfrm>
          <a:prstGeom prst="round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Georgia" panose="02040502050405020303" pitchFamily="18" charset="0"/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AF394760-7673-5F36-3B23-D1D102326730}"/>
              </a:ext>
            </a:extLst>
          </p:cNvPr>
          <p:cNvSpPr/>
          <p:nvPr/>
        </p:nvSpPr>
        <p:spPr>
          <a:xfrm>
            <a:off x="2364077" y="59756"/>
            <a:ext cx="6702383" cy="701494"/>
          </a:xfrm>
          <a:prstGeom prst="roundRect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Georgia" panose="02040502050405020303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6A6756D-307F-7841-0C74-FC42A421F858}"/>
              </a:ext>
            </a:extLst>
          </p:cNvPr>
          <p:cNvSpPr txBox="1"/>
          <p:nvPr/>
        </p:nvSpPr>
        <p:spPr>
          <a:xfrm>
            <a:off x="3361532" y="154574"/>
            <a:ext cx="549701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Georgia" panose="02040502050405020303" pitchFamily="18" charset="0"/>
              </a:rPr>
              <a:t>Why Choose the </a:t>
            </a:r>
            <a:r>
              <a:rPr lang="en-US" sz="2400" b="1" i="1" dirty="0">
                <a:solidFill>
                  <a:schemeClr val="bg1"/>
                </a:solidFill>
                <a:latin typeface="Georgia" panose="02040502050405020303" pitchFamily="18" charset="0"/>
              </a:rPr>
              <a:t>Middies Rise</a:t>
            </a:r>
            <a:r>
              <a:rPr lang="en-US" sz="2400" dirty="0">
                <a:solidFill>
                  <a:schemeClr val="bg1"/>
                </a:solidFill>
                <a:latin typeface="Georgia" panose="02040502050405020303" pitchFamily="18" charset="0"/>
              </a:rPr>
              <a:t> Team?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38B1BE5E-8414-79BB-BE4D-841E40F67DD8}"/>
              </a:ext>
            </a:extLst>
          </p:cNvPr>
          <p:cNvSpPr/>
          <p:nvPr/>
        </p:nvSpPr>
        <p:spPr>
          <a:xfrm>
            <a:off x="77537" y="936607"/>
            <a:ext cx="2286538" cy="757005"/>
          </a:xfrm>
          <a:prstGeom prst="roundRect">
            <a:avLst/>
          </a:prstGeom>
          <a:solidFill>
            <a:srgbClr val="C0000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Georgia" panose="02040502050405020303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04304F2-D506-2D4C-5DC7-AA0E53E62DBF}"/>
              </a:ext>
            </a:extLst>
          </p:cNvPr>
          <p:cNvSpPr txBox="1"/>
          <p:nvPr/>
        </p:nvSpPr>
        <p:spPr>
          <a:xfrm>
            <a:off x="-6112" y="990093"/>
            <a:ext cx="24336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i="1" dirty="0">
                <a:solidFill>
                  <a:schemeClr val="bg1"/>
                </a:solidFill>
                <a:latin typeface="Georgia" panose="02040502050405020303" pitchFamily="18" charset="0"/>
              </a:rPr>
              <a:t>Extraordinary Community Need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55BC63AF-A16E-4D8C-DA71-0E3F06B49F99}"/>
              </a:ext>
            </a:extLst>
          </p:cNvPr>
          <p:cNvSpPr/>
          <p:nvPr/>
        </p:nvSpPr>
        <p:spPr>
          <a:xfrm>
            <a:off x="4827074" y="927727"/>
            <a:ext cx="1616541" cy="774763"/>
          </a:xfrm>
          <a:prstGeom prst="roundRect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Georgia" panose="02040502050405020303" pitchFamily="18" charset="0"/>
            </a:endParaRP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1BB7F306-4FF4-302E-A9DA-BE5F94E47FA0}"/>
              </a:ext>
            </a:extLst>
          </p:cNvPr>
          <p:cNvSpPr/>
          <p:nvPr/>
        </p:nvSpPr>
        <p:spPr>
          <a:xfrm>
            <a:off x="6963854" y="936916"/>
            <a:ext cx="2052272" cy="774763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Georgia" panose="02040502050405020303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C376B84-A8AE-FFD7-2C09-2A350230F550}"/>
              </a:ext>
            </a:extLst>
          </p:cNvPr>
          <p:cNvSpPr txBox="1"/>
          <p:nvPr/>
        </p:nvSpPr>
        <p:spPr>
          <a:xfrm>
            <a:off x="4802526" y="1031909"/>
            <a:ext cx="17134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>
                <a:solidFill>
                  <a:schemeClr val="bg1"/>
                </a:solidFill>
                <a:latin typeface="Georgia" panose="02040502050405020303" pitchFamily="18" charset="0"/>
              </a:rPr>
              <a:t>Collaborative Solutions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19A1039-5576-D10E-2614-CA9995CDDD2B}"/>
              </a:ext>
            </a:extLst>
          </p:cNvPr>
          <p:cNvSpPr txBox="1"/>
          <p:nvPr/>
        </p:nvSpPr>
        <p:spPr>
          <a:xfrm>
            <a:off x="7046004" y="988949"/>
            <a:ext cx="18879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latin typeface="Georgia" panose="02040502050405020303" pitchFamily="18" charset="0"/>
              </a:rPr>
              <a:t>Clean Energy Future</a:t>
            </a: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3C12780C-4BF2-E991-2E8D-C555E59EFBE9}"/>
              </a:ext>
            </a:extLst>
          </p:cNvPr>
          <p:cNvSpPr/>
          <p:nvPr/>
        </p:nvSpPr>
        <p:spPr>
          <a:xfrm>
            <a:off x="2831326" y="936917"/>
            <a:ext cx="1573093" cy="774763"/>
          </a:xfrm>
          <a:prstGeom prst="roundRect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Georgia" panose="02040502050405020303" pitchFamily="18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ECC96EC-2CE0-4453-39F9-EDFF7E38BF03}"/>
              </a:ext>
            </a:extLst>
          </p:cNvPr>
          <p:cNvSpPr txBox="1"/>
          <p:nvPr/>
        </p:nvSpPr>
        <p:spPr>
          <a:xfrm>
            <a:off x="2708503" y="985395"/>
            <a:ext cx="18012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>
                <a:solidFill>
                  <a:schemeClr val="bg1"/>
                </a:solidFill>
                <a:latin typeface="Georgia" panose="02040502050405020303" pitchFamily="18" charset="0"/>
              </a:rPr>
              <a:t>Focused Commitment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F5723587-5E78-5E5C-23DB-629B3299C22B}"/>
              </a:ext>
            </a:extLst>
          </p:cNvPr>
          <p:cNvSpPr txBox="1"/>
          <p:nvPr/>
        </p:nvSpPr>
        <p:spPr>
          <a:xfrm>
            <a:off x="60858" y="1917028"/>
            <a:ext cx="2370229" cy="2893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1400" dirty="0">
                <a:latin typeface="Georgia" panose="02040502050405020303" pitchFamily="18" charset="0"/>
              </a:rPr>
              <a:t>Industrial-Based Steel Mfg. Community w/ Heavy Air Pollution &amp; Dirty Coal Habits</a:t>
            </a:r>
          </a:p>
          <a:p>
            <a:pPr marL="171450" indent="-171450">
              <a:buFont typeface="Wingdings" panose="05000000000000000000" pitchFamily="2" charset="2"/>
              <a:buChar char="Ø"/>
            </a:pPr>
            <a:endParaRPr lang="en-US" sz="1400" dirty="0">
              <a:latin typeface="Georgia" panose="02040502050405020303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1400" dirty="0">
                <a:latin typeface="Georgia" panose="02040502050405020303" pitchFamily="18" charset="0"/>
              </a:rPr>
              <a:t>14 Schools Serving the DAC Territory</a:t>
            </a:r>
          </a:p>
          <a:p>
            <a:pPr marL="171450" indent="-171450">
              <a:buFont typeface="Wingdings" panose="05000000000000000000" pitchFamily="2" charset="2"/>
              <a:buChar char="Ø"/>
            </a:pPr>
            <a:endParaRPr lang="en-US" sz="1400" dirty="0">
              <a:latin typeface="Georgia" panose="02040502050405020303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1400" dirty="0">
                <a:latin typeface="Georgia" panose="02040502050405020303" pitchFamily="18" charset="0"/>
              </a:rPr>
              <a:t>-34.5% Below National Median Income Level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sz="1400" dirty="0">
              <a:latin typeface="Georgia" panose="02040502050405020303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1400" dirty="0">
                <a:latin typeface="Georgia" panose="02040502050405020303" pitchFamily="18" charset="0"/>
              </a:rPr>
              <a:t>Building Ages up to 60yrs Old</a:t>
            </a: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F401BA7B-CDE7-727A-BDA2-16F27B2A9277}"/>
              </a:ext>
            </a:extLst>
          </p:cNvPr>
          <p:cNvSpPr/>
          <p:nvPr/>
        </p:nvSpPr>
        <p:spPr>
          <a:xfrm>
            <a:off x="77538" y="4963816"/>
            <a:ext cx="2286537" cy="709057"/>
          </a:xfrm>
          <a:prstGeom prst="round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Georgia" panose="02040502050405020303" pitchFamily="18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F0904468-1A1F-1358-6662-487242FCBB8A}"/>
              </a:ext>
            </a:extLst>
          </p:cNvPr>
          <p:cNvSpPr txBox="1"/>
          <p:nvPr/>
        </p:nvSpPr>
        <p:spPr>
          <a:xfrm>
            <a:off x="210469" y="5056733"/>
            <a:ext cx="1970333" cy="523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1400" dirty="0">
                <a:latin typeface="Georgia" panose="02040502050405020303" pitchFamily="18" charset="0"/>
              </a:rPr>
              <a:t>High District EUI of 67.2 </a:t>
            </a:r>
            <a:r>
              <a:rPr lang="en-US" sz="1400" dirty="0" err="1">
                <a:latin typeface="Georgia" panose="02040502050405020303" pitchFamily="18" charset="0"/>
              </a:rPr>
              <a:t>kBtu</a:t>
            </a:r>
            <a:r>
              <a:rPr lang="en-US" sz="1400" dirty="0">
                <a:latin typeface="Georgia" panose="02040502050405020303" pitchFamily="18" charset="0"/>
              </a:rPr>
              <a:t>/ft</a:t>
            </a:r>
            <a:r>
              <a:rPr lang="en-US" sz="1400" baseline="30000" dirty="0">
                <a:latin typeface="Georgia" panose="02040502050405020303" pitchFamily="18" charset="0"/>
              </a:rPr>
              <a:t>2</a:t>
            </a:r>
            <a:endParaRPr lang="en-US" sz="1400" dirty="0">
              <a:latin typeface="Georgia" panose="02040502050405020303" pitchFamily="18" charset="0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6469CBE3-F5F4-1F0E-9838-FA1B7A1FB171}"/>
              </a:ext>
            </a:extLst>
          </p:cNvPr>
          <p:cNvSpPr/>
          <p:nvPr/>
        </p:nvSpPr>
        <p:spPr>
          <a:xfrm>
            <a:off x="102705" y="5796544"/>
            <a:ext cx="2286537" cy="960197"/>
          </a:xfrm>
          <a:prstGeom prst="round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Georgia" panose="02040502050405020303" pitchFamily="18" charset="0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1E827FD8-C63F-7865-D516-867CFA8902EA}"/>
              </a:ext>
            </a:extLst>
          </p:cNvPr>
          <p:cNvSpPr txBox="1"/>
          <p:nvPr/>
        </p:nvSpPr>
        <p:spPr>
          <a:xfrm>
            <a:off x="153042" y="5907310"/>
            <a:ext cx="22362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1400" dirty="0">
                <a:latin typeface="Georgia" panose="02040502050405020303" pitchFamily="18" charset="0"/>
              </a:rPr>
              <a:t>100% Dependent on Petroleum Based Transportation</a:t>
            </a:r>
          </a:p>
        </p:txBody>
      </p:sp>
      <p:sp>
        <p:nvSpPr>
          <p:cNvPr id="25" name="Arrow: Right 24">
            <a:extLst>
              <a:ext uri="{FF2B5EF4-FFF2-40B4-BE49-F238E27FC236}">
                <a16:creationId xmlns:a16="http://schemas.microsoft.com/office/drawing/2014/main" id="{41FC3FDF-62E5-1B9A-F1D5-3BF139090F85}"/>
              </a:ext>
            </a:extLst>
          </p:cNvPr>
          <p:cNvSpPr/>
          <p:nvPr/>
        </p:nvSpPr>
        <p:spPr>
          <a:xfrm>
            <a:off x="2440074" y="1191405"/>
            <a:ext cx="285536" cy="207517"/>
          </a:xfrm>
          <a:prstGeom prst="rightArrow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Georgia" panose="02040502050405020303" pitchFamily="18" charset="0"/>
            </a:endParaRPr>
          </a:p>
        </p:txBody>
      </p:sp>
      <p:sp>
        <p:nvSpPr>
          <p:cNvPr id="26" name="Plus Sign 25">
            <a:extLst>
              <a:ext uri="{FF2B5EF4-FFF2-40B4-BE49-F238E27FC236}">
                <a16:creationId xmlns:a16="http://schemas.microsoft.com/office/drawing/2014/main" id="{479B5C41-95C5-AA11-52EC-83F96585C2A9}"/>
              </a:ext>
            </a:extLst>
          </p:cNvPr>
          <p:cNvSpPr/>
          <p:nvPr/>
        </p:nvSpPr>
        <p:spPr>
          <a:xfrm>
            <a:off x="4453598" y="1159121"/>
            <a:ext cx="306967" cy="308369"/>
          </a:xfrm>
          <a:prstGeom prst="mathPlus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Georgia" panose="02040502050405020303" pitchFamily="18" charset="0"/>
            </a:endParaRPr>
          </a:p>
        </p:txBody>
      </p:sp>
      <p:sp>
        <p:nvSpPr>
          <p:cNvPr id="27" name="Equals 26">
            <a:extLst>
              <a:ext uri="{FF2B5EF4-FFF2-40B4-BE49-F238E27FC236}">
                <a16:creationId xmlns:a16="http://schemas.microsoft.com/office/drawing/2014/main" id="{BBAC91EE-BD27-05B0-9671-9A9E4C842A63}"/>
              </a:ext>
            </a:extLst>
          </p:cNvPr>
          <p:cNvSpPr/>
          <p:nvPr/>
        </p:nvSpPr>
        <p:spPr>
          <a:xfrm>
            <a:off x="6521662" y="1197239"/>
            <a:ext cx="351075" cy="302535"/>
          </a:xfrm>
          <a:prstGeom prst="mathEqual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latin typeface="Georgia" panose="02040502050405020303" pitchFamily="18" charset="0"/>
            </a:endParaRPr>
          </a:p>
        </p:txBody>
      </p: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7A1A7E2F-6930-BCA6-5712-2829266EA054}"/>
              </a:ext>
            </a:extLst>
          </p:cNvPr>
          <p:cNvSpPr/>
          <p:nvPr/>
        </p:nvSpPr>
        <p:spPr>
          <a:xfrm>
            <a:off x="2536349" y="1819104"/>
            <a:ext cx="2050040" cy="4481095"/>
          </a:xfrm>
          <a:prstGeom prst="roundRect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Georgia" panose="02040502050405020303" pitchFamily="18" charset="0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4936B20A-B9ED-4C03-7FD0-153DA0AA69FE}"/>
              </a:ext>
            </a:extLst>
          </p:cNvPr>
          <p:cNvSpPr txBox="1"/>
          <p:nvPr/>
        </p:nvSpPr>
        <p:spPr>
          <a:xfrm>
            <a:off x="2522174" y="1984285"/>
            <a:ext cx="2079006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1200" dirty="0">
                <a:latin typeface="Georgia" panose="02040502050405020303" pitchFamily="18" charset="0"/>
              </a:rPr>
              <a:t>Full Commitment of Board of Education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sz="1200" dirty="0">
              <a:latin typeface="Georgia" panose="02040502050405020303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1200" dirty="0">
                <a:latin typeface="Georgia" panose="02040502050405020303" pitchFamily="18" charset="0"/>
              </a:rPr>
              <a:t>Full Commitment of School Administration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sz="1200" dirty="0">
              <a:latin typeface="Georgia" panose="02040502050405020303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1200" dirty="0">
                <a:latin typeface="Georgia" panose="02040502050405020303" pitchFamily="18" charset="0"/>
              </a:rPr>
              <a:t>Full Commitment of Community Partners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sz="1200" dirty="0">
              <a:latin typeface="Georgia" panose="02040502050405020303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1200" dirty="0">
                <a:latin typeface="Georgia" panose="02040502050405020303" pitchFamily="18" charset="0"/>
              </a:rPr>
              <a:t>Full Commitment of DEIA Team Director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sz="1200" dirty="0">
              <a:latin typeface="Georgia" panose="02040502050405020303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1200" dirty="0">
                <a:latin typeface="Georgia" panose="02040502050405020303" pitchFamily="18" charset="0"/>
              </a:rPr>
              <a:t>Full Commitment of Analysis &amp; Development Team Members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sz="1200" dirty="0">
              <a:latin typeface="Georgia" panose="02040502050405020303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1200" dirty="0">
                <a:latin typeface="Georgia" panose="02040502050405020303" pitchFamily="18" charset="0"/>
              </a:rPr>
              <a:t>Full Commitment of Implementation Team Members </a:t>
            </a:r>
          </a:p>
          <a:p>
            <a:pPr marL="171450" indent="-171450">
              <a:buFont typeface="Wingdings" panose="05000000000000000000" pitchFamily="2" charset="2"/>
              <a:buChar char="Ø"/>
            </a:pPr>
            <a:endParaRPr lang="en-US" sz="1200" dirty="0">
              <a:latin typeface="Georgia" panose="02040502050405020303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1200" dirty="0">
                <a:latin typeface="Georgia" panose="02040502050405020303" pitchFamily="18" charset="0"/>
              </a:rPr>
              <a:t>Diverse Experience of </a:t>
            </a:r>
            <a:r>
              <a:rPr lang="en-US" sz="1200" i="1" dirty="0">
                <a:solidFill>
                  <a:srgbClr val="7030A0"/>
                </a:solidFill>
                <a:latin typeface="Georgia" panose="02040502050405020303" pitchFamily="18" charset="0"/>
              </a:rPr>
              <a:t>Middies Rise</a:t>
            </a:r>
            <a:r>
              <a:rPr lang="en-US" sz="1200" dirty="0">
                <a:latin typeface="Georgia" panose="02040502050405020303" pitchFamily="18" charset="0"/>
              </a:rPr>
              <a:t> Team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4A1C035E-A7DB-65E9-3913-17BF19760171}"/>
              </a:ext>
            </a:extLst>
          </p:cNvPr>
          <p:cNvSpPr txBox="1"/>
          <p:nvPr/>
        </p:nvSpPr>
        <p:spPr>
          <a:xfrm>
            <a:off x="4650756" y="1936992"/>
            <a:ext cx="2050041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1200" dirty="0">
                <a:latin typeface="Georgia" panose="02040502050405020303" pitchFamily="18" charset="0"/>
              </a:rPr>
              <a:t>Improved Pollutant HVAC Filtration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sz="1200" dirty="0">
              <a:latin typeface="Georgia" panose="02040502050405020303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1200" dirty="0">
                <a:latin typeface="Georgia" panose="02040502050405020303" pitchFamily="18" charset="0"/>
              </a:rPr>
              <a:t>Geothermal Conversions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sz="1200" dirty="0">
              <a:latin typeface="Georgia" panose="02040502050405020303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1200" dirty="0">
                <a:latin typeface="Georgia" panose="02040502050405020303" pitchFamily="18" charset="0"/>
              </a:rPr>
              <a:t>3MW Rooftop Solar PV on 10 Buildings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sz="1200" dirty="0">
              <a:latin typeface="Georgia" panose="02040502050405020303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1200" dirty="0">
                <a:latin typeface="Georgia" panose="02040502050405020303" pitchFamily="18" charset="0"/>
              </a:rPr>
              <a:t>5 New EV Buses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sz="1200" dirty="0">
              <a:latin typeface="Georgia" panose="02040502050405020303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1200" dirty="0">
                <a:latin typeface="Georgia" panose="02040502050405020303" pitchFamily="18" charset="0"/>
              </a:rPr>
              <a:t>6 Stall Solar Powered Net-Zero Bus Charging Station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sz="1200" dirty="0">
              <a:latin typeface="Georgia" panose="02040502050405020303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1200" dirty="0">
                <a:latin typeface="Georgia" panose="02040502050405020303" pitchFamily="18" charset="0"/>
              </a:rPr>
              <a:t>New Educational Community Room for Renewable Advancements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sz="1200" dirty="0">
              <a:latin typeface="Georgia" panose="02040502050405020303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1200" dirty="0">
                <a:latin typeface="Georgia" panose="02040502050405020303" pitchFamily="18" charset="0"/>
              </a:rPr>
              <a:t>Expanded Community Safety  &amp; Educational Outreach Programs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360CC4BC-8E8E-DE12-28E0-251CD34C29DF}"/>
              </a:ext>
            </a:extLst>
          </p:cNvPr>
          <p:cNvSpPr txBox="1"/>
          <p:nvPr/>
        </p:nvSpPr>
        <p:spPr>
          <a:xfrm>
            <a:off x="6881715" y="1989235"/>
            <a:ext cx="2184745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1400" dirty="0">
                <a:solidFill>
                  <a:schemeClr val="accent6">
                    <a:lumMod val="75000"/>
                  </a:schemeClr>
                </a:solidFill>
                <a:latin typeface="Georgia" panose="02040502050405020303" pitchFamily="18" charset="0"/>
              </a:rPr>
              <a:t>Reduces Annual Utility Costs by 27%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sz="1400" dirty="0">
              <a:solidFill>
                <a:schemeClr val="accent6">
                  <a:lumMod val="75000"/>
                </a:schemeClr>
              </a:solidFill>
              <a:latin typeface="Georgia" panose="02040502050405020303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1400" dirty="0">
                <a:solidFill>
                  <a:schemeClr val="accent6">
                    <a:lumMod val="75000"/>
                  </a:schemeClr>
                </a:solidFill>
                <a:latin typeface="Georgia" panose="02040502050405020303" pitchFamily="18" charset="0"/>
              </a:rPr>
              <a:t>Displaces 54% of Utility Consumption to Clean Energy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sz="1400" dirty="0">
              <a:solidFill>
                <a:schemeClr val="accent6">
                  <a:lumMod val="75000"/>
                </a:schemeClr>
              </a:solidFill>
              <a:latin typeface="Georgia" panose="02040502050405020303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1400" dirty="0">
                <a:solidFill>
                  <a:schemeClr val="accent6">
                    <a:lumMod val="75000"/>
                  </a:schemeClr>
                </a:solidFill>
                <a:latin typeface="Georgia" panose="02040502050405020303" pitchFamily="18" charset="0"/>
              </a:rPr>
              <a:t>Reduces Petroleum-Based Transportation Dependency by 18%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sz="1400" dirty="0">
              <a:solidFill>
                <a:schemeClr val="accent6">
                  <a:lumMod val="75000"/>
                </a:schemeClr>
              </a:solidFill>
              <a:latin typeface="Georgia" panose="02040502050405020303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1400" dirty="0">
                <a:solidFill>
                  <a:schemeClr val="accent6">
                    <a:lumMod val="75000"/>
                  </a:schemeClr>
                </a:solidFill>
                <a:latin typeface="Georgia" panose="02040502050405020303" pitchFamily="18" charset="0"/>
              </a:rPr>
              <a:t>Utilizes Investment Tax Credits and 179d Commercial Building Energy Efficiency Programs to Reduce Installation Costs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sz="1400" dirty="0">
              <a:solidFill>
                <a:schemeClr val="accent6"/>
              </a:solidFill>
              <a:latin typeface="Georgia" panose="02040502050405020303" pitchFamily="18" charset="0"/>
            </a:endParaRPr>
          </a:p>
        </p:txBody>
      </p:sp>
      <p:sp>
        <p:nvSpPr>
          <p:cNvPr id="32" name="Rectangle: Rounded Corners 31">
            <a:extLst>
              <a:ext uri="{FF2B5EF4-FFF2-40B4-BE49-F238E27FC236}">
                <a16:creationId xmlns:a16="http://schemas.microsoft.com/office/drawing/2014/main" id="{A0F321F8-BB32-F83D-C669-EF433DEEEAC0}"/>
              </a:ext>
            </a:extLst>
          </p:cNvPr>
          <p:cNvSpPr/>
          <p:nvPr/>
        </p:nvSpPr>
        <p:spPr>
          <a:xfrm>
            <a:off x="6881715" y="1832162"/>
            <a:ext cx="2177487" cy="4088921"/>
          </a:xfrm>
          <a:prstGeom prst="roundRect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Georgia" panose="02040502050405020303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44B4AEA3-F2F8-CD99-8177-FCA27F1193ED}"/>
              </a:ext>
            </a:extLst>
          </p:cNvPr>
          <p:cNvSpPr txBox="1"/>
          <p:nvPr/>
        </p:nvSpPr>
        <p:spPr>
          <a:xfrm>
            <a:off x="6732113" y="5959553"/>
            <a:ext cx="2337794" cy="8386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200" b="1" i="1" u="sng" dirty="0">
                <a:solidFill>
                  <a:srgbClr val="7030A0"/>
                </a:solidFill>
                <a:latin typeface="Georgia" panose="02040502050405020303" pitchFamily="18" charset="0"/>
              </a:rPr>
              <a:t>Team - Middies Rise</a:t>
            </a:r>
          </a:p>
          <a:p>
            <a:pPr algn="ctr"/>
            <a:r>
              <a:rPr lang="en-US" sz="1000" b="1" i="1" dirty="0">
                <a:solidFill>
                  <a:srgbClr val="7030A0"/>
                </a:solidFill>
                <a:latin typeface="Georgia" panose="02040502050405020303" pitchFamily="18" charset="0"/>
              </a:rPr>
              <a:t>Team Leader - Douglas Cox</a:t>
            </a:r>
            <a:r>
              <a:rPr lang="en-US" sz="1000" i="1" dirty="0">
                <a:solidFill>
                  <a:srgbClr val="7030A0"/>
                </a:solidFill>
                <a:latin typeface="Georgia" panose="02040502050405020303" pitchFamily="18" charset="0"/>
              </a:rPr>
              <a:t> </a:t>
            </a:r>
            <a:r>
              <a:rPr lang="en-US" sz="800" i="1" dirty="0">
                <a:solidFill>
                  <a:srgbClr val="7030A0"/>
                </a:solidFill>
                <a:latin typeface="Georgia" panose="02040502050405020303" pitchFamily="18" charset="0"/>
              </a:rPr>
              <a:t>President Vista Consulting Group</a:t>
            </a:r>
            <a:endParaRPr lang="en-US" sz="1050" i="1" dirty="0">
              <a:solidFill>
                <a:srgbClr val="7030A0"/>
              </a:solidFill>
              <a:latin typeface="Georgia" panose="02040502050405020303" pitchFamily="18" charset="0"/>
            </a:endParaRPr>
          </a:p>
          <a:p>
            <a:pPr algn="ctr"/>
            <a:r>
              <a:rPr lang="en-US" sz="1000" b="1" i="1" dirty="0">
                <a:solidFill>
                  <a:srgbClr val="7030A0"/>
                </a:solidFill>
                <a:latin typeface="Georgia" panose="02040502050405020303" pitchFamily="18" charset="0"/>
              </a:rPr>
              <a:t>Business Manager - Eric Sotzing</a:t>
            </a:r>
            <a:r>
              <a:rPr lang="en-US" sz="1050" i="1" dirty="0">
                <a:solidFill>
                  <a:srgbClr val="7030A0"/>
                </a:solidFill>
                <a:latin typeface="Georgia" panose="02040502050405020303" pitchFamily="18" charset="0"/>
              </a:rPr>
              <a:t> </a:t>
            </a:r>
            <a:r>
              <a:rPr lang="en-US" sz="800" i="1" dirty="0">
                <a:solidFill>
                  <a:srgbClr val="7030A0"/>
                </a:solidFill>
                <a:latin typeface="Georgia" panose="02040502050405020303" pitchFamily="18" charset="0"/>
              </a:rPr>
              <a:t>Bsn.Mgr. Middletown City Schools</a:t>
            </a:r>
            <a:endParaRPr lang="en-US" sz="1050" i="1" dirty="0">
              <a:solidFill>
                <a:srgbClr val="7030A0"/>
              </a:solidFill>
              <a:latin typeface="Georgia" panose="02040502050405020303" pitchFamily="18" charset="0"/>
            </a:endParaRPr>
          </a:p>
        </p:txBody>
      </p:sp>
      <p:sp>
        <p:nvSpPr>
          <p:cNvPr id="35" name="Rectangle: Rounded Corners 34">
            <a:extLst>
              <a:ext uri="{FF2B5EF4-FFF2-40B4-BE49-F238E27FC236}">
                <a16:creationId xmlns:a16="http://schemas.microsoft.com/office/drawing/2014/main" id="{6761642D-1162-CD07-F75D-DCAA711D1A65}"/>
              </a:ext>
            </a:extLst>
          </p:cNvPr>
          <p:cNvSpPr/>
          <p:nvPr/>
        </p:nvSpPr>
        <p:spPr>
          <a:xfrm>
            <a:off x="4634231" y="1819104"/>
            <a:ext cx="2050040" cy="4471368"/>
          </a:xfrm>
          <a:prstGeom prst="roundRect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71842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119</TotalTime>
  <Words>210</Words>
  <Application>Microsoft Office PowerPoint</Application>
  <PresentationFormat>On-screen Show (4:3)</PresentationFormat>
  <Paragraphs>50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Aptos</vt:lpstr>
      <vt:lpstr>Aptos Display</vt:lpstr>
      <vt:lpstr>Arial</vt:lpstr>
      <vt:lpstr>Georgia</vt:lpstr>
      <vt:lpstr>Wingdings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Doug Cox</dc:creator>
  <cp:lastModifiedBy>Doug Cox</cp:lastModifiedBy>
  <cp:revision>1</cp:revision>
  <cp:lastPrinted>2024-06-13T19:42:42Z</cp:lastPrinted>
  <dcterms:created xsi:type="dcterms:W3CDTF">2024-06-13T17:46:21Z</dcterms:created>
  <dcterms:modified xsi:type="dcterms:W3CDTF">2024-06-13T19:45:49Z</dcterms:modified>
</cp:coreProperties>
</file>