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9" r:id="rId1"/>
  </p:sldMasterIdLst>
  <p:notesMasterIdLst>
    <p:notesMasterId r:id="rId3"/>
  </p:notesMasterIdLst>
  <p:sldIdLst>
    <p:sldId id="256" r:id="rId2"/>
  </p:sldIdLst>
  <p:sldSz cx="12192000" cy="6858000"/>
  <p:notesSz cx="6858000" cy="9144000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Libre Franklin" panose="020B0604020202020204" charset="0"/>
      <p:regular r:id="rId8"/>
      <p:bold r:id="rId9"/>
      <p:italic r:id="rId10"/>
      <p:boldItalic r:id="rId11"/>
    </p:embeddedFont>
    <p:embeddedFont>
      <p:font typeface="Libre Franklin Medium" panose="020B0604020202020204" charset="0"/>
      <p:regular r:id="rId12"/>
      <p:bold r:id="rId13"/>
      <p:italic r:id="rId14"/>
      <p:boldItalic r:id="rId1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8" d="100"/>
          <a:sy n="88" d="100"/>
        </p:scale>
        <p:origin x="120" y="4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font" Target="fonts/font12.fntdata"/><Relationship Id="rId10" Type="http://schemas.openxmlformats.org/officeDocument/2006/relationships/font" Target="fonts/font7.fntdata"/><Relationship Id="rId19" Type="http://schemas.openxmlformats.org/officeDocument/2006/relationships/tableStyles" Target="tableStyles.xml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6" name="Google Shape;26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" name="Google Shape;27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>
  <p:cSld name="Title and Content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2"/>
          <p:cNvSpPr txBox="1">
            <a:spLocks noGrp="1"/>
          </p:cNvSpPr>
          <p:nvPr>
            <p:ph type="title"/>
          </p:nvPr>
        </p:nvSpPr>
        <p:spPr>
          <a:xfrm>
            <a:off x="914400" y="1146175"/>
            <a:ext cx="10363200" cy="68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2"/>
          <p:cNvSpPr txBox="1">
            <a:spLocks noGrp="1"/>
          </p:cNvSpPr>
          <p:nvPr>
            <p:ph type="body" idx="1"/>
          </p:nvPr>
        </p:nvSpPr>
        <p:spPr>
          <a:xfrm>
            <a:off x="914400" y="1828800"/>
            <a:ext cx="10363200" cy="4730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1" name="Google Shape;21;p2"/>
          <p:cNvSpPr txBox="1">
            <a:spLocks noGrp="1"/>
          </p:cNvSpPr>
          <p:nvPr>
            <p:ph type="dt" idx="10"/>
          </p:nvPr>
        </p:nvSpPr>
        <p:spPr>
          <a:xfrm>
            <a:off x="914400" y="6629401"/>
            <a:ext cx="2540000" cy="225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endParaRPr/>
          </a:p>
        </p:txBody>
      </p:sp>
      <p:sp>
        <p:nvSpPr>
          <p:cNvPr id="22" name="Google Shape;22;p2"/>
          <p:cNvSpPr txBox="1">
            <a:spLocks noGrp="1"/>
          </p:cNvSpPr>
          <p:nvPr>
            <p:ph type="ftr" idx="11"/>
          </p:nvPr>
        </p:nvSpPr>
        <p:spPr>
          <a:xfrm>
            <a:off x="4169833" y="6629400"/>
            <a:ext cx="38608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endParaRPr/>
          </a:p>
        </p:txBody>
      </p:sp>
      <p:sp>
        <p:nvSpPr>
          <p:cNvPr id="23" name="Google Shape;23;p2"/>
          <p:cNvSpPr txBox="1">
            <a:spLocks noGrp="1"/>
          </p:cNvSpPr>
          <p:nvPr>
            <p:ph type="sldNum" idx="12"/>
          </p:nvPr>
        </p:nvSpPr>
        <p:spPr>
          <a:xfrm>
            <a:off x="8712200" y="6629400"/>
            <a:ext cx="25654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/>
          <p:nvPr/>
        </p:nvSpPr>
        <p:spPr>
          <a:xfrm>
            <a:off x="1849920" y="6578601"/>
            <a:ext cx="10342080" cy="284163"/>
          </a:xfrm>
          <a:prstGeom prst="rect">
            <a:avLst/>
          </a:prstGeom>
          <a:solidFill>
            <a:srgbClr val="00663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11" name="Google Shape;11;p1"/>
          <p:cNvSpPr/>
          <p:nvPr/>
        </p:nvSpPr>
        <p:spPr>
          <a:xfrm flipH="1">
            <a:off x="0" y="6578601"/>
            <a:ext cx="1849920" cy="284163"/>
          </a:xfrm>
          <a:prstGeom prst="rect">
            <a:avLst/>
          </a:prstGeom>
          <a:solidFill>
            <a:srgbClr val="3A901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12" name="Google Shape;12;p1"/>
          <p:cNvSpPr txBox="1">
            <a:spLocks noGrp="1"/>
          </p:cNvSpPr>
          <p:nvPr>
            <p:ph type="title"/>
          </p:nvPr>
        </p:nvSpPr>
        <p:spPr>
          <a:xfrm>
            <a:off x="481139" y="-38100"/>
            <a:ext cx="11633054" cy="81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/>
          <p:nvPr/>
        </p:nvSpPr>
        <p:spPr>
          <a:xfrm>
            <a:off x="11588593" y="6605588"/>
            <a:ext cx="603407" cy="24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marR="0" lvl="0" indent="-34290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00"/>
              <a:buFont typeface="Arial"/>
              <a:buNone/>
            </a:pPr>
            <a:fld id="{00000000-1234-1234-1234-123412341234}" type="slidenum">
              <a:rPr lang="en-US" sz="900" b="0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‹#›</a:t>
            </a:fld>
            <a:endParaRPr sz="900" b="0" i="0" u="none" strike="noStrike" cap="none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14" name="Google Shape;14;p1"/>
          <p:cNvSpPr/>
          <p:nvPr/>
        </p:nvSpPr>
        <p:spPr>
          <a:xfrm rot="10800000">
            <a:off x="1" y="787401"/>
            <a:ext cx="12192000" cy="28575"/>
          </a:xfrm>
          <a:prstGeom prst="rect">
            <a:avLst/>
          </a:prstGeom>
          <a:solidFill>
            <a:schemeClr val="accent5"/>
          </a:solidFill>
          <a:ln w="9525" cap="flat" cmpd="sng">
            <a:solidFill>
              <a:srgbClr val="3A901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15" name="Google Shape;15;p1"/>
          <p:cNvSpPr txBox="1"/>
          <p:nvPr/>
        </p:nvSpPr>
        <p:spPr>
          <a:xfrm>
            <a:off x="96864" y="6596064"/>
            <a:ext cx="1753056" cy="238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50" b="0" i="0" u="none" strike="noStrike" cap="none">
                <a:solidFill>
                  <a:schemeClr val="lt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2022 FOA APPLICATION</a:t>
            </a:r>
            <a:endParaRPr/>
          </a:p>
        </p:txBody>
      </p:sp>
      <p:sp>
        <p:nvSpPr>
          <p:cNvPr id="16" name="Google Shape;16;p1"/>
          <p:cNvSpPr txBox="1">
            <a:spLocks noGrp="1"/>
          </p:cNvSpPr>
          <p:nvPr>
            <p:ph type="body" idx="1"/>
          </p:nvPr>
        </p:nvSpPr>
        <p:spPr>
          <a:xfrm>
            <a:off x="481139" y="1047751"/>
            <a:ext cx="10972482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93700" algn="l" rtl="0">
              <a:spcBef>
                <a:spcPts val="520"/>
              </a:spcBef>
              <a:spcAft>
                <a:spcPts val="0"/>
              </a:spcAft>
              <a:buClr>
                <a:srgbClr val="282B2E"/>
              </a:buClr>
              <a:buSzPts val="2600"/>
              <a:buFont typeface="Arial"/>
              <a:buChar char="•"/>
              <a:defRPr sz="2600" b="0" i="0" u="none" strike="noStrike" cap="none">
                <a:solidFill>
                  <a:srgbClr val="282B2E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1pPr>
            <a:lvl2pPr marL="914400" marR="0" lvl="1" indent="-381000" algn="l" rtl="0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rgbClr val="282B2E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1371600" marR="0" lvl="2" indent="-368300" algn="l" rtl="0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rgbClr val="282B2E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rgbClr val="282B2E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rgbClr val="282B2E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endParaRPr/>
          </a:p>
        </p:txBody>
      </p:sp>
      <p:sp>
        <p:nvSpPr>
          <p:cNvPr id="17" name="Google Shape;17;p1"/>
          <p:cNvSpPr txBox="1"/>
          <p:nvPr/>
        </p:nvSpPr>
        <p:spPr>
          <a:xfrm>
            <a:off x="1849920" y="6596064"/>
            <a:ext cx="6594604" cy="238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50" b="0" i="0" u="none" strike="noStrike" cap="none">
                <a:solidFill>
                  <a:schemeClr val="lt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RENEW AMERICA’S SCHOOL FOA (DE-FOA-0002756) </a:t>
            </a:r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3"/>
          <p:cNvSpPr txBox="1"/>
          <p:nvPr/>
        </p:nvSpPr>
        <p:spPr>
          <a:xfrm>
            <a:off x="481139" y="-38100"/>
            <a:ext cx="9847605" cy="81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 i="0" u="none" strike="noStrike" cap="none" dirty="0">
                <a:solidFill>
                  <a:schemeClr val="accent5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University of Illinois-Chicago</a:t>
            </a:r>
            <a:endParaRPr sz="3300" b="1" i="0" u="none" strike="noStrike" cap="none" dirty="0">
              <a:solidFill>
                <a:srgbClr val="007934"/>
              </a:solidFill>
              <a:latin typeface="Libre Franklin Medium"/>
              <a:ea typeface="Libre Franklin Medium"/>
              <a:cs typeface="Libre Franklin Medium"/>
              <a:sym typeface="Libre Franklin Medium"/>
            </a:endParaRPr>
          </a:p>
        </p:txBody>
      </p:sp>
      <p:sp>
        <p:nvSpPr>
          <p:cNvPr id="30" name="Google Shape;30;p3"/>
          <p:cNvSpPr txBox="1"/>
          <p:nvPr/>
        </p:nvSpPr>
        <p:spPr>
          <a:xfrm>
            <a:off x="481139" y="905993"/>
            <a:ext cx="6677307" cy="56190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en-US" sz="24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Public School Bus2Grid Microgrids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lang="en-US" sz="800" dirty="0">
              <a:ea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en-US" sz="20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Project Description</a:t>
            </a:r>
            <a:endParaRPr dirty="0"/>
          </a:p>
          <a:p>
            <a:pPr lvl="0"/>
            <a:r>
              <a:rPr lang="en-US" sz="1800" i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An Innovative Energy Technology Package that combines the power of solar arrays, stationary battery storage, electric school bus batteries, and real-time responsive software to reduce emissions, increase energy resilience, provide emergency assistance and reduce operational costs. This project fuels innovation and interoperability and is scalable nationwide.</a:t>
            </a:r>
          </a:p>
          <a:p>
            <a:pPr lvl="0"/>
            <a:endParaRPr lang="en-US" sz="800" dirty="0">
              <a:ea typeface="Calibri"/>
            </a:endParaRPr>
          </a:p>
          <a:p>
            <a:pPr lvl="0"/>
            <a:r>
              <a:rPr lang="en-US" sz="20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Summary of Need (Community, Facility, Fiscal)</a:t>
            </a:r>
            <a:endParaRPr dirty="0"/>
          </a:p>
          <a:p>
            <a:pPr lvl="0"/>
            <a:r>
              <a:rPr lang="en-US" sz="1800" i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Our coalition of 10 sites within 8 Illinois public school districts has a combined enrolment of 19,592 students, 62% of which qualify for free and reduced lunches. Three of our school districts contain Justice40 census tracts. We represent urban, suburban, and rural communities. We anticipate completing Prize Phase 1 with at least 20 school districts in our coalition</a:t>
            </a:r>
          </a:p>
          <a:p>
            <a:pPr lvl="0"/>
            <a:endParaRPr lang="en-US" sz="800" dirty="0"/>
          </a:p>
          <a:p>
            <a:pPr lvl="0"/>
            <a:r>
              <a:rPr lang="en-US" sz="20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Requested DOE funds and proposed applicant cost share</a:t>
            </a:r>
            <a:endParaRPr lang="en-US" dirty="0"/>
          </a:p>
          <a:p>
            <a:pPr lvl="0"/>
            <a:r>
              <a:rPr lang="en-US" sz="1800" i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DOE Funds	$14,000,000</a:t>
            </a:r>
            <a:endParaRPr lang="en-US" sz="1800" dirty="0"/>
          </a:p>
          <a:p>
            <a:pPr lvl="0"/>
            <a:r>
              <a:rPr lang="en-US" sz="1800" i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Cost Share	$700,000</a:t>
            </a:r>
            <a:endParaRPr lang="en-US" sz="1800" dirty="0"/>
          </a:p>
          <a:p>
            <a:pPr marL="0" marR="0" lvl="0" indent="0" algn="l" rtl="0">
              <a:spcBef>
                <a:spcPts val="120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None/>
            </a:pPr>
            <a:endParaRPr sz="24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" name="Google Shape;32;p3"/>
          <p:cNvSpPr txBox="1"/>
          <p:nvPr/>
        </p:nvSpPr>
        <p:spPr>
          <a:xfrm>
            <a:off x="6792686" y="1434537"/>
            <a:ext cx="5321507" cy="1323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00050" marR="0" lvl="1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</a:pPr>
            <a:r>
              <a:rPr lang="en-US" sz="20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Benefits Metrics</a:t>
            </a:r>
            <a:endParaRPr dirty="0"/>
          </a:p>
          <a:p>
            <a:pPr marL="400050" lvl="1">
              <a:spcBef>
                <a:spcPts val="1200"/>
              </a:spcBef>
              <a:buClr>
                <a:schemeClr val="dk1"/>
              </a:buClr>
              <a:buSzPts val="2000"/>
            </a:pPr>
            <a:r>
              <a:rPr lang="en-US" sz="2000" i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6,287,572 </a:t>
            </a:r>
            <a:r>
              <a:rPr lang="en-US" sz="2000" i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lbs</a:t>
            </a:r>
            <a:r>
              <a:rPr lang="en-US" sz="2000" i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in CO2 reduction annually</a:t>
            </a:r>
            <a:endParaRPr lang="en-US" sz="2000" dirty="0"/>
          </a:p>
          <a:p>
            <a:pPr marL="400050" lvl="1">
              <a:spcBef>
                <a:spcPts val="1200"/>
              </a:spcBef>
              <a:buClr>
                <a:schemeClr val="dk1"/>
              </a:buClr>
              <a:buSzPts val="2000"/>
            </a:pPr>
            <a:r>
              <a:rPr lang="en-US" sz="2000" i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$690,000 energy cost savings annually</a:t>
            </a:r>
            <a:endParaRPr lang="en-US" sz="2000" dirty="0"/>
          </a:p>
        </p:txBody>
      </p:sp>
      <p:pic>
        <p:nvPicPr>
          <p:cNvPr id="7" name="Google Shape;45;p1">
            <a:extLst>
              <a:ext uri="{FF2B5EF4-FFF2-40B4-BE49-F238E27FC236}">
                <a16:creationId xmlns:a16="http://schemas.microsoft.com/office/drawing/2014/main" id="{F45AC5FF-1053-4B4C-A278-87A8403CA709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400134" y="2948315"/>
            <a:ext cx="3812363" cy="3492351"/>
          </a:xfrm>
          <a:prstGeom prst="rect">
            <a:avLst/>
          </a:prstGeom>
          <a:noFill/>
          <a:ln w="9525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8" name="Google Shape;44;p1">
            <a:extLst>
              <a:ext uri="{FF2B5EF4-FFF2-40B4-BE49-F238E27FC236}">
                <a16:creationId xmlns:a16="http://schemas.microsoft.com/office/drawing/2014/main" id="{BCD109C4-576D-476C-84F1-8E208262454D}"/>
              </a:ext>
            </a:extLst>
          </p:cNvPr>
          <p:cNvSpPr txBox="1"/>
          <p:nvPr/>
        </p:nvSpPr>
        <p:spPr>
          <a:xfrm>
            <a:off x="10742630" y="196826"/>
            <a:ext cx="1371563" cy="3846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50"/>
              <a:buFont typeface="Arial"/>
              <a:buNone/>
            </a:pPr>
            <a:r>
              <a:rPr lang="en-US" sz="950" b="0" i="0" u="none" strike="noStrike" cap="none" dirty="0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CONTROL NUMBER: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50"/>
              <a:buFont typeface="Arial"/>
              <a:buNone/>
            </a:pPr>
            <a:r>
              <a:rPr lang="en-US" sz="950" b="0" i="0" u="none" strike="noStrike" cap="none" dirty="0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2756-2809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EERE PPT_widescreen">
  <a:themeElements>
    <a:clrScheme name="EERE 2017">
      <a:dk1>
        <a:srgbClr val="000000"/>
      </a:dk1>
      <a:lt1>
        <a:srgbClr val="FFFFFF"/>
      </a:lt1>
      <a:dk2>
        <a:srgbClr val="5E6A7B"/>
      </a:dk2>
      <a:lt2>
        <a:srgbClr val="EEECE1"/>
      </a:lt2>
      <a:accent1>
        <a:srgbClr val="6ABC45"/>
      </a:accent1>
      <a:accent2>
        <a:srgbClr val="FFCB06"/>
      </a:accent2>
      <a:accent3>
        <a:srgbClr val="00A8DF"/>
      </a:accent3>
      <a:accent4>
        <a:srgbClr val="005C82"/>
      </a:accent4>
      <a:accent5>
        <a:srgbClr val="017A3E"/>
      </a:accent5>
      <a:accent6>
        <a:srgbClr val="E27225"/>
      </a:accent6>
      <a:hlink>
        <a:srgbClr val="017A3E"/>
      </a:hlink>
      <a:folHlink>
        <a:srgbClr val="5E6A7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174</Words>
  <Application>Microsoft Office PowerPoint</Application>
  <PresentationFormat>Widescreen</PresentationFormat>
  <Paragraphs>18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Libre Franklin Medium</vt:lpstr>
      <vt:lpstr>Calibri</vt:lpstr>
      <vt:lpstr>Arial</vt:lpstr>
      <vt:lpstr>Libre Franklin</vt:lpstr>
      <vt:lpstr>EERE PPT_widescreen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Tim Farquer</dc:creator>
  <cp:lastModifiedBy>Tim Farquer</cp:lastModifiedBy>
  <cp:revision>1</cp:revision>
  <dcterms:modified xsi:type="dcterms:W3CDTF">2024-06-13T19:33:21Z</dcterms:modified>
</cp:coreProperties>
</file>