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85625C-9C10-F54A-B119-B5BF9DEAAC2C}" v="10" dt="2024-06-13T18:27:03.7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elle Dietz" userId="c1304f31-0613-43fe-b824-53997b509ef3" providerId="ADAL" clId="{6D85625C-9C10-F54A-B119-B5BF9DEAAC2C}"/>
    <pc:docChg chg="undo custSel modSld">
      <pc:chgData name="Michelle Dietz" userId="c1304f31-0613-43fe-b824-53997b509ef3" providerId="ADAL" clId="{6D85625C-9C10-F54A-B119-B5BF9DEAAC2C}" dt="2024-06-13T18:32:48.603" v="244" actId="20577"/>
      <pc:docMkLst>
        <pc:docMk/>
      </pc:docMkLst>
      <pc:sldChg chg="addSp delSp modSp mod">
        <pc:chgData name="Michelle Dietz" userId="c1304f31-0613-43fe-b824-53997b509ef3" providerId="ADAL" clId="{6D85625C-9C10-F54A-B119-B5BF9DEAAC2C}" dt="2024-06-13T18:32:48.603" v="244" actId="20577"/>
        <pc:sldMkLst>
          <pc:docMk/>
          <pc:sldMk cId="2993845544" sldId="1347"/>
        </pc:sldMkLst>
        <pc:spChg chg="mod">
          <ac:chgData name="Michelle Dietz" userId="c1304f31-0613-43fe-b824-53997b509ef3" providerId="ADAL" clId="{6D85625C-9C10-F54A-B119-B5BF9DEAAC2C}" dt="2024-06-13T18:31:18.859" v="217" actId="403"/>
          <ac:spMkLst>
            <pc:docMk/>
            <pc:sldMk cId="2993845544" sldId="1347"/>
            <ac:spMk id="2" creationId="{7D098EED-AB67-1F63-5A6B-C14ADDD86FA3}"/>
          </ac:spMkLst>
        </pc:spChg>
        <pc:spChg chg="mod">
          <ac:chgData name="Michelle Dietz" userId="c1304f31-0613-43fe-b824-53997b509ef3" providerId="ADAL" clId="{6D85625C-9C10-F54A-B119-B5BF9DEAAC2C}" dt="2024-06-13T18:32:48.603" v="244" actId="20577"/>
          <ac:spMkLst>
            <pc:docMk/>
            <pc:sldMk cId="2993845544" sldId="1347"/>
            <ac:spMk id="5" creationId="{FD6A7447-7F92-7A83-E3E9-1913ABBB139A}"/>
          </ac:spMkLst>
        </pc:spChg>
        <pc:spChg chg="mod">
          <ac:chgData name="Michelle Dietz" userId="c1304f31-0613-43fe-b824-53997b509ef3" providerId="ADAL" clId="{6D85625C-9C10-F54A-B119-B5BF9DEAAC2C}" dt="2024-06-13T18:06:10.211" v="14"/>
          <ac:spMkLst>
            <pc:docMk/>
            <pc:sldMk cId="2993845544" sldId="1347"/>
            <ac:spMk id="8" creationId="{8F220870-1FDC-9E06-E7E7-908D03FE6A3F}"/>
          </ac:spMkLst>
        </pc:spChg>
        <pc:spChg chg="del">
          <ac:chgData name="Michelle Dietz" userId="c1304f31-0613-43fe-b824-53997b509ef3" providerId="ADAL" clId="{6D85625C-9C10-F54A-B119-B5BF9DEAAC2C}" dt="2024-06-13T18:25:00.934" v="15" actId="478"/>
          <ac:spMkLst>
            <pc:docMk/>
            <pc:sldMk cId="2993845544" sldId="1347"/>
            <ac:spMk id="16" creationId="{EA18188E-1870-10D1-3288-BE05819D0DA4}"/>
          </ac:spMkLst>
        </pc:spChg>
        <pc:picChg chg="add mod">
          <ac:chgData name="Michelle Dietz" userId="c1304f31-0613-43fe-b824-53997b509ef3" providerId="ADAL" clId="{6D85625C-9C10-F54A-B119-B5BF9DEAAC2C}" dt="2024-06-13T18:26:56.956" v="27" actId="14100"/>
          <ac:picMkLst>
            <pc:docMk/>
            <pc:sldMk cId="2993845544" sldId="1347"/>
            <ac:picMk id="6" creationId="{69E4715F-7CA2-3544-9390-9860D1048D2C}"/>
          </ac:picMkLst>
        </pc:picChg>
        <pc:picChg chg="add mod">
          <ac:chgData name="Michelle Dietz" userId="c1304f31-0613-43fe-b824-53997b509ef3" providerId="ADAL" clId="{6D85625C-9C10-F54A-B119-B5BF9DEAAC2C}" dt="2024-06-13T18:27:01.322" v="29" actId="14100"/>
          <ac:picMkLst>
            <pc:docMk/>
            <pc:sldMk cId="2993845544" sldId="1347"/>
            <ac:picMk id="1026" creationId="{4F4AE53B-674B-1D61-848A-BFB517244B5E}"/>
          </ac:picMkLst>
        </pc:picChg>
        <pc:picChg chg="add mod">
          <ac:chgData name="Michelle Dietz" userId="c1304f31-0613-43fe-b824-53997b509ef3" providerId="ADAL" clId="{6D85625C-9C10-F54A-B119-B5BF9DEAAC2C}" dt="2024-06-13T18:27:03.723" v="30" actId="1076"/>
          <ac:picMkLst>
            <pc:docMk/>
            <pc:sldMk cId="2993845544" sldId="1347"/>
            <ac:picMk id="1028" creationId="{9D942E3A-A359-58FB-7F5F-D2870C57125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sz="2400" dirty="0"/>
              <a:t>SWPA School Districts Energy Reduction Cohort</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Plan to Improve Energy Use in Aging Schools in SWPA’s Independent School Districts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br>
              <a:rPr lang="en-US" sz="2000" b="1" dirty="0">
                <a:solidFill>
                  <a:schemeClr val="tx1"/>
                </a:solidFill>
                <a:latin typeface="Calibri" panose="020F0502020204030204" pitchFamily="34" charset="0"/>
                <a:cs typeface="Calibri" panose="020F0502020204030204" pitchFamily="34" charset="0"/>
              </a:rPr>
            </a:br>
            <a:r>
              <a:rPr lang="en-US" sz="1800" i="1" dirty="0">
                <a:effectLst/>
                <a:latin typeface="Franklin Gothic Book" panose="020B0503020102020204" pitchFamily="34" charset="0"/>
                <a:ea typeface="Calibri" panose="020F0502020204030204" pitchFamily="34" charset="0"/>
                <a:cs typeface="Times New Roman" panose="02020603050405020304" pitchFamily="18" charset="0"/>
              </a:rPr>
              <a:t>Three independent school districts in Southwestern Pennsylvania (Allegheny County) have joined together in this application to address energy efficiency needs in our buildings</a:t>
            </a:r>
            <a:r>
              <a:rPr lang="en-US" sz="1800" i="1">
                <a:effectLst/>
                <a:latin typeface="Franklin Gothic Book" panose="020B0503020102020204" pitchFamily="34" charset="0"/>
                <a:ea typeface="Calibri" panose="020F0502020204030204" pitchFamily="34" charset="0"/>
                <a:cs typeface="Times New Roman" panose="02020603050405020304" pitchFamily="18" charset="0"/>
              </a:rPr>
              <a:t>. Together</a:t>
            </a:r>
            <a:r>
              <a:rPr lang="en-US" sz="1800" i="1" dirty="0">
                <a:effectLst/>
                <a:latin typeface="Franklin Gothic Book" panose="020B0503020102020204" pitchFamily="34" charset="0"/>
                <a:ea typeface="Calibri" panose="020F0502020204030204" pitchFamily="34" charset="0"/>
                <a:cs typeface="Times New Roman" panose="02020603050405020304" pitchFamily="18" charset="0"/>
              </a:rPr>
              <a:t>, we believe that these projects will result in significant energy savings and improved environments for the student in our districts. </a:t>
            </a:r>
            <a:r>
              <a:rPr lang="en-US" sz="1400" i="1" dirty="0">
                <a:effectLst/>
              </a:rPr>
              <a:t> </a:t>
            </a:r>
            <a:endParaRPr lang="en-US" sz="2000" b="1" i="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br>
              <a:rPr lang="en-US" sz="2600" b="1" dirty="0">
                <a:solidFill>
                  <a:schemeClr val="tx1"/>
                </a:solidFill>
                <a:latin typeface="Calibri"/>
                <a:cs typeface="Calibri"/>
              </a:rPr>
            </a:br>
            <a:r>
              <a:rPr lang="en-US" sz="1800" i="1" dirty="0">
                <a:effectLst/>
                <a:latin typeface="Franklin Gothic Book" panose="020B0503020102020204" pitchFamily="34" charset="0"/>
                <a:ea typeface="Calibri" panose="020F0502020204030204" pitchFamily="34" charset="0"/>
                <a:cs typeface="Calibri" panose="020F0502020204030204" pitchFamily="34" charset="0"/>
              </a:rPr>
              <a:t>The facilities modernization projects included the districts’ plans are vital investments in the future of each district’s infrastructure. By upgrading HVAC systems, controls, and roofs, each district will create safer, more energy-efficient, and sustainable learning environments. This project will </a:t>
            </a:r>
            <a:r>
              <a:rPr lang="en-US" sz="1800" i="1" dirty="0">
                <a:effectLst/>
                <a:latin typeface="Calibri" panose="020F0502020204030204" pitchFamily="34" charset="0"/>
                <a:ea typeface="Calibri" panose="020F0502020204030204" pitchFamily="34" charset="0"/>
              </a:rPr>
              <a:t> </a:t>
            </a:r>
            <a:r>
              <a:rPr lang="en-US" sz="1800" i="1" dirty="0">
                <a:effectLst/>
                <a:latin typeface="Franklin Gothic Book" panose="020B0503020102020204" pitchFamily="34" charset="0"/>
                <a:ea typeface="Calibri" panose="020F0502020204030204" pitchFamily="34" charset="0"/>
                <a:cs typeface="Calibri" panose="020F0502020204030204" pitchFamily="34" charset="0"/>
              </a:rPr>
              <a:t>not only enhance the educational experience for students and staff but also demonstrate the district’s commitment to fiscal responsibility and community well-being.</a:t>
            </a:r>
            <a:r>
              <a:rPr lang="en-US" sz="1600" i="1" dirty="0">
                <a:effectLst/>
              </a:rPr>
              <a:t> </a:t>
            </a:r>
            <a:r>
              <a:rPr lang="en-US" sz="1800" i="1" dirty="0">
                <a:effectLst/>
                <a:latin typeface="Calibri" panose="020F0502020204030204" pitchFamily="34" charset="0"/>
                <a:ea typeface="Calibri" panose="020F0502020204030204" pitchFamily="34" charset="0"/>
              </a:rPr>
              <a:t> </a:t>
            </a: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2800767"/>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800" b="1" i="1" dirty="0">
                <a:effectLst/>
                <a:latin typeface="Franklin Gothic Book" panose="020B0503020102020204" pitchFamily="34" charset="0"/>
                <a:ea typeface="Calibri" panose="020F0502020204030204" pitchFamily="34" charset="0"/>
                <a:cs typeface="Calibri" panose="020F0502020204030204" pitchFamily="34" charset="0"/>
              </a:rPr>
              <a:t>Goal 1: Conduct Comprehensive Energy Management Surveys and Develop Strategic Implementation </a:t>
            </a:r>
          </a:p>
          <a:p>
            <a:pPr marL="400050" lvl="1">
              <a:spcAft>
                <a:spcPts val="1200"/>
              </a:spcAft>
            </a:pPr>
            <a:r>
              <a:rPr lang="en-US" sz="1800" b="1" i="1" dirty="0">
                <a:effectLst/>
                <a:latin typeface="Franklin Gothic Book" panose="020B0503020102020204" pitchFamily="34" charset="0"/>
                <a:ea typeface="Calibri" panose="020F0502020204030204" pitchFamily="34" charset="0"/>
              </a:rPr>
              <a:t>Goal 2: Implement Energy Efficiency Improvements and Strengthen Workforce Development</a:t>
            </a:r>
            <a:endParaRPr lang="en-US" sz="1800" dirty="0">
              <a:effectLst/>
              <a:latin typeface="Calibri" panose="020F0502020204030204" pitchFamily="34" charset="0"/>
              <a:ea typeface="Calibri" panose="020F0502020204030204" pitchFamily="34" charset="0"/>
            </a:endParaRPr>
          </a:p>
          <a:p>
            <a:pPr marL="400050" lvl="1">
              <a:spcAft>
                <a:spcPts val="1200"/>
              </a:spcAft>
            </a:pP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descr="A black and white logo with a yellow border&#10;&#10;Description automatically generated">
            <a:extLst>
              <a:ext uri="{FF2B5EF4-FFF2-40B4-BE49-F238E27FC236}">
                <a16:creationId xmlns:a16="http://schemas.microsoft.com/office/drawing/2014/main" id="{69E4715F-7CA2-3544-9390-9860D1048D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9618" y="3731883"/>
            <a:ext cx="1715012" cy="1715012"/>
          </a:xfrm>
          <a:prstGeom prst="rect">
            <a:avLst/>
          </a:prstGeom>
        </p:spPr>
      </p:pic>
      <p:pic>
        <p:nvPicPr>
          <p:cNvPr id="1026" name="Picture 2" descr="red and white NH logo">
            <a:extLst>
              <a:ext uri="{FF2B5EF4-FFF2-40B4-BE49-F238E27FC236}">
                <a16:creationId xmlns:a16="http://schemas.microsoft.com/office/drawing/2014/main" id="{4F4AE53B-674B-1D61-848A-BFB517244B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4614" y="3836485"/>
            <a:ext cx="2080034" cy="10270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oon Area School District">
            <a:extLst>
              <a:ext uri="{FF2B5EF4-FFF2-40B4-BE49-F238E27FC236}">
                <a16:creationId xmlns:a16="http://schemas.microsoft.com/office/drawing/2014/main" id="{9D942E3A-A359-58FB-7F5F-D2870C5712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5788" y="4632343"/>
            <a:ext cx="2083425" cy="2083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http://purl.org/dc/elements/1.1/"/>
    <ds:schemaRef ds:uri="http://purl.org/dc/terms/"/>
    <ds:schemaRef ds:uri="http://www.w3.org/XML/1998/namespace"/>
    <ds:schemaRef ds:uri="1c5ceac5-d2f6-499e-834f-fc1385841e5d"/>
    <ds:schemaRef ds:uri="http://schemas.microsoft.com/office/infopath/2007/PartnerControls"/>
    <ds:schemaRef ds:uri="http://schemas.microsoft.com/office/2006/documentManagement/types"/>
    <ds:schemaRef ds:uri="http://schemas.openxmlformats.org/package/2006/metadata/core-properties"/>
    <ds:schemaRef ds:uri="6515d3c9-75a5-4f7a-ba52-2913a0b31a50"/>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147</TotalTime>
  <Words>181</Words>
  <Application>Microsoft Macintosh PowerPoint</Application>
  <PresentationFormat>Widescreen</PresentationFormat>
  <Paragraphs>9</Paragraphs>
  <Slides>1</Slides>
  <Notes>0</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ＭＳ Ｐゴシック</vt:lpstr>
      <vt:lpstr>Arial</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SWPA School Districts Energy Reduction Cohort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Michelle Dietz</cp:lastModifiedBy>
  <cp:revision>5</cp:revision>
  <dcterms:created xsi:type="dcterms:W3CDTF">2021-11-15T00:59:02Z</dcterms:created>
  <dcterms:modified xsi:type="dcterms:W3CDTF">2024-06-13T18:32:51Z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