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jqaONB8DmcKEV40ooOLS8Tl0kC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type="title"/>
          </p:nvPr>
        </p:nvSpPr>
        <p:spPr>
          <a:xfrm>
            <a:off x="76200" y="-38100"/>
            <a:ext cx="12113700" cy="81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latin typeface="Times New Roman"/>
                <a:ea typeface="Times New Roman"/>
                <a:cs typeface="Times New Roman"/>
                <a:sym typeface="Times New Roman"/>
              </a:rPr>
              <a:t>Milwaukee Board of School Directors </a:t>
            </a:r>
            <a:endParaRPr>
              <a:latin typeface="Times New Roman"/>
              <a:ea typeface="Times New Roman"/>
              <a:cs typeface="Times New Roman"/>
              <a:sym typeface="Times New Roman"/>
            </a:endParaRPr>
          </a:p>
        </p:txBody>
      </p:sp>
      <p:sp>
        <p:nvSpPr>
          <p:cNvPr id="71" name="Google Shape;71;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
          <p:cNvSpPr txBox="1"/>
          <p:nvPr/>
        </p:nvSpPr>
        <p:spPr>
          <a:xfrm>
            <a:off x="52425" y="1187750"/>
            <a:ext cx="6829200" cy="5670300"/>
          </a:xfrm>
          <a:prstGeom prst="rect">
            <a:avLst/>
          </a:prstGeom>
          <a:noFill/>
          <a:ln>
            <a:noFill/>
          </a:ln>
        </p:spPr>
        <p:txBody>
          <a:bodyPr anchorCtr="0" anchor="t" bIns="45700" lIns="91425" spcFirstLastPara="1" rIns="91425" wrap="square" tIns="45700">
            <a:noAutofit/>
          </a:bodyPr>
          <a:lstStyle/>
          <a:p>
            <a:pPr indent="0" lvl="1" marL="0" marR="0" rtl="0" algn="l">
              <a:spcBef>
                <a:spcPts val="1200"/>
              </a:spcBef>
              <a:spcAft>
                <a:spcPts val="0"/>
              </a:spcAft>
              <a:buClr>
                <a:schemeClr val="dk1"/>
              </a:buClr>
              <a:buSzPts val="2000"/>
              <a:buFont typeface="Arial"/>
              <a:buNone/>
            </a:pPr>
            <a:r>
              <a:rPr b="1" i="0" lang="en-US" sz="1600" u="none" cap="none" strike="noStrike">
                <a:solidFill>
                  <a:schemeClr val="accent4"/>
                </a:solidFill>
                <a:latin typeface="Times New Roman"/>
                <a:ea typeface="Times New Roman"/>
                <a:cs typeface="Times New Roman"/>
                <a:sym typeface="Times New Roman"/>
              </a:rPr>
              <a:t>Project Description</a:t>
            </a:r>
            <a:endParaRPr sz="1600">
              <a:solidFill>
                <a:schemeClr val="accent4"/>
              </a:solidFill>
              <a:latin typeface="Times New Roman"/>
              <a:ea typeface="Times New Roman"/>
              <a:cs typeface="Times New Roman"/>
              <a:sym typeface="Times New Roman"/>
            </a:endParaRPr>
          </a:p>
          <a:p>
            <a:pPr indent="0" lvl="1" marL="0" marR="0" rtl="0" algn="l">
              <a:spcBef>
                <a:spcPts val="1200"/>
              </a:spcBef>
              <a:spcAft>
                <a:spcPts val="0"/>
              </a:spcAft>
              <a:buClr>
                <a:schemeClr val="dk1"/>
              </a:buClr>
              <a:buSzPts val="2000"/>
              <a:buFont typeface="Arial"/>
              <a:buNone/>
            </a:pPr>
            <a:r>
              <a:rPr lang="en-US" sz="1450">
                <a:solidFill>
                  <a:schemeClr val="accent4"/>
                </a:solidFill>
                <a:latin typeface="Times New Roman"/>
                <a:ea typeface="Times New Roman"/>
                <a:cs typeface="Times New Roman"/>
                <a:sym typeface="Times New Roman"/>
              </a:rPr>
              <a:t>Milwaukee Public Schools (MPS) faces challenges due to aging infrastructure and deferred maintenance, compromising many educational environments. Our proposal aims to address these issues while advancing sustainability goals. Supported by resolutions from the Milwaukee Board of School Directors, we plan to implement energy-efficient upgrades and decarbonization initiatives. Our approach emphasizes scalability and replicability, ensuring solutions can benefit other schools. By prioritizing student well-being and academic success, we anticipate creating healthier, more conducive learning environments while also achieving cost savings and contributing to a greener future.</a:t>
            </a:r>
            <a:endParaRPr sz="1450">
              <a:solidFill>
                <a:schemeClr val="accent4"/>
              </a:solidFill>
              <a:latin typeface="Times New Roman"/>
              <a:ea typeface="Times New Roman"/>
              <a:cs typeface="Times New Roman"/>
              <a:sym typeface="Times New Roman"/>
            </a:endParaRPr>
          </a:p>
          <a:p>
            <a:pPr indent="0" lvl="1" marL="0" marR="0" rtl="0" algn="l">
              <a:lnSpc>
                <a:spcPct val="100000"/>
              </a:lnSpc>
              <a:spcBef>
                <a:spcPts val="0"/>
              </a:spcBef>
              <a:spcAft>
                <a:spcPts val="0"/>
              </a:spcAft>
              <a:buClr>
                <a:schemeClr val="dk1"/>
              </a:buClr>
              <a:buSzPts val="2000"/>
              <a:buFont typeface="Arial"/>
              <a:buNone/>
            </a:pPr>
            <a:r>
              <a:rPr b="1" i="0" lang="en-US" sz="1600" u="none" cap="none" strike="noStrike">
                <a:solidFill>
                  <a:schemeClr val="accent4"/>
                </a:solidFill>
                <a:latin typeface="Times New Roman"/>
                <a:ea typeface="Times New Roman"/>
                <a:cs typeface="Times New Roman"/>
                <a:sym typeface="Times New Roman"/>
              </a:rPr>
              <a:t>Summary of Need (Community, Facility)</a:t>
            </a:r>
            <a:endParaRPr b="1" i="0" sz="1600" u="none" cap="none" strike="noStrike">
              <a:solidFill>
                <a:schemeClr val="accent4"/>
              </a:solidFill>
              <a:latin typeface="Times New Roman"/>
              <a:ea typeface="Times New Roman"/>
              <a:cs typeface="Times New Roman"/>
              <a:sym typeface="Times New Roman"/>
            </a:endParaRPr>
          </a:p>
          <a:p>
            <a:pPr indent="0" lvl="1" marL="0" marR="0" rtl="0" algn="l">
              <a:lnSpc>
                <a:spcPct val="100000"/>
              </a:lnSpc>
              <a:spcBef>
                <a:spcPts val="0"/>
              </a:spcBef>
              <a:spcAft>
                <a:spcPts val="0"/>
              </a:spcAft>
              <a:buClr>
                <a:schemeClr val="dk1"/>
              </a:buClr>
              <a:buSzPts val="2000"/>
              <a:buFont typeface="Arial"/>
              <a:buNone/>
            </a:pPr>
            <a:r>
              <a:t/>
            </a:r>
            <a:endParaRPr b="1">
              <a:solidFill>
                <a:schemeClr val="accent4"/>
              </a:solidFill>
              <a:latin typeface="Times New Roman"/>
              <a:ea typeface="Times New Roman"/>
              <a:cs typeface="Times New Roman"/>
              <a:sym typeface="Times New Roman"/>
            </a:endParaRPr>
          </a:p>
          <a:p>
            <a:pPr indent="0" lvl="0" marL="0" rtl="0" algn="l">
              <a:lnSpc>
                <a:spcPct val="100000"/>
              </a:lnSpc>
              <a:spcBef>
                <a:spcPts val="0"/>
              </a:spcBef>
              <a:spcAft>
                <a:spcPts val="0"/>
              </a:spcAft>
              <a:buClr>
                <a:schemeClr val="dk1"/>
              </a:buClr>
              <a:buSzPts val="1100"/>
              <a:buFont typeface="Arial"/>
              <a:buNone/>
            </a:pPr>
            <a:r>
              <a:rPr lang="en-US" sz="1450">
                <a:solidFill>
                  <a:schemeClr val="accent4"/>
                </a:solidFill>
                <a:latin typeface="Times New Roman"/>
                <a:ea typeface="Times New Roman"/>
                <a:cs typeface="Times New Roman"/>
                <a:sym typeface="Times New Roman"/>
              </a:rPr>
              <a:t>The project addresses significant community and facility challenges. Many students depend on free and reduced-price lunch programs, indicating economic hardships and a need for improved school environments. Schools like Samuel Clemens (95.7%) and Hampton School (93.8%) have particularly high percentages of students eligible for these programs. Facility-wise, MPS spends over $16 million annually on energy, producing nearly 70,000 metric tons of carbon emissions. Aging buildings, lacking proper insulation and modern HVAC systems, contribute to high energy use and costs. Limited funding for necessary maintenance and upgrades, exacerbates inefficiency. The initiative targets a range of facilities, from the historic Alexander Mitchell building (1894) to mid-20th-century schools, aiming to provide modern, efficient, and healthy learning environments for all MPS students and faculty. </a:t>
            </a:r>
            <a:endParaRPr sz="1450">
              <a:solidFill>
                <a:schemeClr val="accent4"/>
              </a:solidFill>
              <a:latin typeface="Times New Roman"/>
              <a:ea typeface="Times New Roman"/>
              <a:cs typeface="Times New Roman"/>
              <a:sym typeface="Times New Roman"/>
            </a:endParaRPr>
          </a:p>
          <a:p>
            <a:pPr indent="0" lvl="0" marL="0" rtl="0" algn="l">
              <a:lnSpc>
                <a:spcPct val="115000"/>
              </a:lnSpc>
              <a:spcBef>
                <a:spcPts val="1200"/>
              </a:spcBef>
              <a:spcAft>
                <a:spcPts val="0"/>
              </a:spcAft>
              <a:buClr>
                <a:schemeClr val="dk1"/>
              </a:buClr>
              <a:buSzPts val="1100"/>
              <a:buFont typeface="Arial"/>
              <a:buNone/>
            </a:pPr>
            <a:r>
              <a:t/>
            </a:r>
            <a:endParaRPr>
              <a:solidFill>
                <a:schemeClr val="dk1"/>
              </a:solidFill>
              <a:latin typeface="Calibri"/>
              <a:ea typeface="Calibri"/>
              <a:cs typeface="Calibri"/>
              <a:sym typeface="Calibri"/>
            </a:endParaRPr>
          </a:p>
          <a:p>
            <a:pPr indent="0" lvl="1" marL="0" marR="0" rtl="0" algn="l">
              <a:spcBef>
                <a:spcPts val="1200"/>
              </a:spcBef>
              <a:spcAft>
                <a:spcPts val="0"/>
              </a:spcAft>
              <a:buClr>
                <a:schemeClr val="dk1"/>
              </a:buClr>
              <a:buSzPts val="2000"/>
              <a:buFont typeface="Arial"/>
              <a:buNone/>
            </a:pPr>
            <a:r>
              <a:t/>
            </a:r>
            <a:endParaRPr i="1">
              <a:solidFill>
                <a:schemeClr val="dk1"/>
              </a:solidFill>
              <a:latin typeface="Calibri"/>
              <a:ea typeface="Calibri"/>
              <a:cs typeface="Calibri"/>
              <a:sym typeface="Calibri"/>
            </a:endParaRPr>
          </a:p>
        </p:txBody>
      </p:sp>
      <p:sp>
        <p:nvSpPr>
          <p:cNvPr id="73" name="Google Shape;73;p1"/>
          <p:cNvSpPr txBox="1"/>
          <p:nvPr/>
        </p:nvSpPr>
        <p:spPr>
          <a:xfrm>
            <a:off x="6879275" y="1221525"/>
            <a:ext cx="5321400" cy="5843700"/>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None/>
            </a:pPr>
            <a:r>
              <a:rPr b="1" i="0" lang="en-US" sz="1600" u="none" cap="none" strike="noStrike">
                <a:solidFill>
                  <a:schemeClr val="accent4"/>
                </a:solidFill>
                <a:latin typeface="Times New Roman"/>
                <a:ea typeface="Times New Roman"/>
                <a:cs typeface="Times New Roman"/>
                <a:sym typeface="Times New Roman"/>
              </a:rPr>
              <a:t>Project Goals</a:t>
            </a:r>
            <a:endParaRPr b="1" i="0" sz="1600" u="none" cap="none" strike="noStrike">
              <a:solidFill>
                <a:schemeClr val="accent4"/>
              </a:solidFill>
              <a:latin typeface="Times New Roman"/>
              <a:ea typeface="Times New Roman"/>
              <a:cs typeface="Times New Roman"/>
              <a:sym typeface="Times New Roman"/>
            </a:endParaRPr>
          </a:p>
          <a:p>
            <a:pPr indent="-320675" lvl="0" marL="457200" rtl="0" algn="l">
              <a:lnSpc>
                <a:spcPct val="115000"/>
              </a:lnSpc>
              <a:spcBef>
                <a:spcPts val="100"/>
              </a:spcBef>
              <a:spcAft>
                <a:spcPts val="0"/>
              </a:spcAft>
              <a:buClr>
                <a:schemeClr val="accent4"/>
              </a:buClr>
              <a:buSzPts val="1450"/>
              <a:buFont typeface="Times New Roman"/>
              <a:buAutoNum type="arabicPeriod"/>
            </a:pPr>
            <a:r>
              <a:rPr lang="en-US" sz="1450">
                <a:solidFill>
                  <a:schemeClr val="accent4"/>
                </a:solidFill>
                <a:latin typeface="Times New Roman"/>
                <a:ea typeface="Times New Roman"/>
                <a:cs typeface="Times New Roman"/>
                <a:sym typeface="Times New Roman"/>
              </a:rPr>
              <a:t>Implement energy improvements that reduce carbon emissions and increase energy efficiency.</a:t>
            </a:r>
            <a:endParaRPr sz="1450">
              <a:solidFill>
                <a:schemeClr val="accent4"/>
              </a:solidFill>
              <a:latin typeface="Times New Roman"/>
              <a:ea typeface="Times New Roman"/>
              <a:cs typeface="Times New Roman"/>
              <a:sym typeface="Times New Roman"/>
            </a:endParaRPr>
          </a:p>
          <a:p>
            <a:pPr indent="-320675" lvl="0" marL="457200" rtl="0" algn="l">
              <a:lnSpc>
                <a:spcPct val="115000"/>
              </a:lnSpc>
              <a:spcBef>
                <a:spcPts val="100"/>
              </a:spcBef>
              <a:spcAft>
                <a:spcPts val="0"/>
              </a:spcAft>
              <a:buClr>
                <a:schemeClr val="accent4"/>
              </a:buClr>
              <a:buSzPts val="1450"/>
              <a:buFont typeface="Times New Roman"/>
              <a:buAutoNum type="arabicPeriod"/>
            </a:pPr>
            <a:r>
              <a:rPr lang="en-US" sz="1450">
                <a:solidFill>
                  <a:schemeClr val="accent4"/>
                </a:solidFill>
                <a:latin typeface="Times New Roman"/>
                <a:ea typeface="Times New Roman"/>
                <a:cs typeface="Times New Roman"/>
                <a:sym typeface="Times New Roman"/>
              </a:rPr>
              <a:t>Scaling up and replicability.</a:t>
            </a:r>
            <a:endParaRPr sz="1450">
              <a:solidFill>
                <a:schemeClr val="accent4"/>
              </a:solidFill>
              <a:latin typeface="Times New Roman"/>
              <a:ea typeface="Times New Roman"/>
              <a:cs typeface="Times New Roman"/>
              <a:sym typeface="Times New Roman"/>
            </a:endParaRPr>
          </a:p>
          <a:p>
            <a:pPr indent="-320675" lvl="0" marL="457200" rtl="0" algn="l">
              <a:lnSpc>
                <a:spcPct val="115000"/>
              </a:lnSpc>
              <a:spcBef>
                <a:spcPts val="100"/>
              </a:spcBef>
              <a:spcAft>
                <a:spcPts val="0"/>
              </a:spcAft>
              <a:buClr>
                <a:schemeClr val="accent4"/>
              </a:buClr>
              <a:buSzPts val="1450"/>
              <a:buFont typeface="Times New Roman"/>
              <a:buAutoNum type="arabicPeriod"/>
            </a:pPr>
            <a:r>
              <a:rPr lang="en-US" sz="1450">
                <a:solidFill>
                  <a:schemeClr val="accent4"/>
                </a:solidFill>
                <a:latin typeface="Times New Roman"/>
                <a:ea typeface="Times New Roman"/>
                <a:cs typeface="Times New Roman"/>
                <a:sym typeface="Times New Roman"/>
              </a:rPr>
              <a:t>Improve school health and indoor environment. </a:t>
            </a:r>
            <a:endParaRPr sz="1450">
              <a:solidFill>
                <a:schemeClr val="accent4"/>
              </a:solidFill>
              <a:latin typeface="Times New Roman"/>
              <a:ea typeface="Times New Roman"/>
              <a:cs typeface="Times New Roman"/>
              <a:sym typeface="Times New Roman"/>
            </a:endParaRPr>
          </a:p>
          <a:p>
            <a:pPr indent="0" lvl="0" marL="0" rtl="0" algn="l">
              <a:lnSpc>
                <a:spcPct val="115000"/>
              </a:lnSpc>
              <a:spcBef>
                <a:spcPts val="1200"/>
              </a:spcBef>
              <a:spcAft>
                <a:spcPts val="0"/>
              </a:spcAft>
              <a:buNone/>
            </a:pPr>
            <a:r>
              <a:rPr lang="en-US" sz="1450">
                <a:solidFill>
                  <a:schemeClr val="accent4"/>
                </a:solidFill>
                <a:latin typeface="Times New Roman"/>
                <a:ea typeface="Times New Roman"/>
                <a:cs typeface="Times New Roman"/>
                <a:sym typeface="Times New Roman"/>
              </a:rPr>
              <a:t>Through thorough energy audits in ten selected schools by 2025, MPS aims to identify opportunities for targeted energy improvement projects, reducing carbon emissions and enhancing energy efficiency. Additionally, MPS plans to transition at least one school's heating and cooling system to a more environmentally friendly alternative, setting a precedent for eco-conscious practices within the education sector. Beyond its own district, MPS aims to scale up its efforts and share its learnings with other school districts, empowering them to replicate similar initiatives. Furthermore, MPS is committed to prioritizing student well-being by enhancing school environments through cooling and ventilation improvements and lighting upgrades. By weaving together sustainability, innovation, and student-centricity, MPS is charting a path towards environmental stewardship. </a:t>
            </a:r>
            <a:endParaRPr sz="1450">
              <a:solidFill>
                <a:schemeClr val="accent4"/>
              </a:solidFill>
              <a:latin typeface="Times New Roman"/>
              <a:ea typeface="Times New Roman"/>
              <a:cs typeface="Times New Roman"/>
              <a:sym typeface="Times New Roman"/>
            </a:endParaRPr>
          </a:p>
          <a:p>
            <a:pPr indent="0" lvl="1" marL="0" marR="0" rtl="0" algn="l">
              <a:spcBef>
                <a:spcPts val="1200"/>
              </a:spcBef>
              <a:spcAft>
                <a:spcPts val="0"/>
              </a:spcAft>
              <a:buNone/>
            </a:pPr>
            <a:r>
              <a:t/>
            </a:r>
            <a:endParaRPr>
              <a:solidFill>
                <a:schemeClr val="dk1"/>
              </a:solidFill>
              <a:latin typeface="Times New Roman"/>
              <a:ea typeface="Times New Roman"/>
              <a:cs typeface="Times New Roman"/>
              <a:sym typeface="Times New Roman"/>
            </a:endParaRPr>
          </a:p>
          <a:p>
            <a:pPr indent="0" lvl="1" marL="400050" marR="0" rtl="0" algn="l">
              <a:spcBef>
                <a:spcPts val="1200"/>
              </a:spcBef>
              <a:spcAft>
                <a:spcPts val="0"/>
              </a:spcAft>
              <a:buNone/>
            </a:pPr>
            <a:r>
              <a:t/>
            </a:r>
            <a:endParaRPr b="1" sz="1100">
              <a:solidFill>
                <a:srgbClr val="FFFFFF"/>
              </a:solidFill>
              <a:latin typeface="Calibri"/>
              <a:ea typeface="Calibri"/>
              <a:cs typeface="Calibri"/>
              <a:sym typeface="Calibri"/>
            </a:endParaRPr>
          </a:p>
        </p:txBody>
      </p:sp>
      <p:sp>
        <p:nvSpPr>
          <p:cNvPr id="74" name="Google Shape;74;p1"/>
          <p:cNvSpPr txBox="1"/>
          <p:nvPr/>
        </p:nvSpPr>
        <p:spPr>
          <a:xfrm>
            <a:off x="8430300" y="434900"/>
            <a:ext cx="3683400" cy="3387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0" lang="en-US" sz="1600" u="none" cap="none" strike="noStrike">
                <a:solidFill>
                  <a:srgbClr val="2A5998"/>
                </a:solidFill>
                <a:latin typeface="Times New Roman"/>
                <a:ea typeface="Times New Roman"/>
                <a:cs typeface="Times New Roman"/>
                <a:sym typeface="Times New Roman"/>
              </a:rPr>
              <a:t>2024 Renew America's Schools Prize</a:t>
            </a:r>
            <a:endParaRPr i="0" sz="1600" u="none" cap="none" strike="noStrike">
              <a:solidFill>
                <a:srgbClr val="2A5998"/>
              </a:solidFill>
              <a:latin typeface="Times New Roman"/>
              <a:ea typeface="Times New Roman"/>
              <a:cs typeface="Times New Roman"/>
              <a:sym typeface="Times New Roman"/>
            </a:endParaRPr>
          </a:p>
        </p:txBody>
      </p:sp>
      <p:sp>
        <p:nvSpPr>
          <p:cNvPr id="75" name="Google Shape;75;p1"/>
          <p:cNvSpPr txBox="1"/>
          <p:nvPr/>
        </p:nvSpPr>
        <p:spPr>
          <a:xfrm>
            <a:off x="0" y="773600"/>
            <a:ext cx="12192000" cy="447900"/>
          </a:xfrm>
          <a:prstGeom prst="rect">
            <a:avLst/>
          </a:prstGeom>
          <a:solidFill>
            <a:schemeClr val="accent3"/>
          </a:solid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sz="1900">
                <a:solidFill>
                  <a:srgbClr val="F2F2F2"/>
                </a:solidFill>
                <a:latin typeface="Times New Roman"/>
                <a:ea typeface="Times New Roman"/>
                <a:cs typeface="Times New Roman"/>
                <a:sym typeface="Times New Roman"/>
              </a:rPr>
              <a:t> </a:t>
            </a:r>
            <a:r>
              <a:rPr lang="en-US" sz="1900">
                <a:solidFill>
                  <a:srgbClr val="F2F2F2"/>
                </a:solidFill>
                <a:latin typeface="Times New Roman"/>
                <a:ea typeface="Times New Roman"/>
                <a:cs typeface="Times New Roman"/>
                <a:sym typeface="Times New Roman"/>
              </a:rPr>
              <a:t>MPS Forward: Improving Indoor Learning Environments on the Path to Decarbonization</a:t>
            </a:r>
            <a:endParaRPr sz="1900">
              <a:solidFill>
                <a:srgbClr val="F2F2F2"/>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