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C6F2"/>
    <a:srgbClr val="3AA6DE"/>
    <a:srgbClr val="355797"/>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A895EB-9FCE-B936-1FC6-DA1656D9E856}" v="183" dt="2024-06-12T19:53:44.831"/>
    <p1510:client id="{5F828CFA-6C56-5526-5D2C-18C9E94C372F}" v="6" dt="2024-06-12T20:07:24.564"/>
    <p1510:client id="{899F3016-F57D-0002-D040-60E72CE6502C}" v="13" dt="2024-06-11T18:41:02.431"/>
    <p1510:client id="{B9969D80-8F6C-1847-8BB3-0E5E86E22EBA}" v="496" dt="2024-06-11T14:58:29.453"/>
    <p1510:client id="{F9E410FC-A374-4F3F-3310-636A97C4A7C0}" v="564" dt="2024-06-12T14:07:05.8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3325" y="-38100"/>
            <a:ext cx="11633200" cy="812800"/>
          </a:xfrm>
        </p:spPr>
        <p:txBody>
          <a:bodyPr/>
          <a:lstStyle/>
          <a:p>
            <a:r>
              <a:rPr lang="en-US" sz="2000"/>
              <a:t>NOLA Public Schools on behalf of Orleans Parish School Board</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75881" y="537577"/>
            <a:ext cx="5983353" cy="50633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00050" lvl="1" indent="0" algn="ctr">
              <a:spcBef>
                <a:spcPts val="0"/>
              </a:spcBef>
              <a:spcAft>
                <a:spcPts val="1200"/>
              </a:spcAft>
              <a:buNone/>
            </a:pPr>
            <a:endParaRPr lang="en-US" sz="2000" b="1"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400050" lvl="1" indent="0" algn="ctr">
              <a:spcBef>
                <a:spcPts val="0"/>
              </a:spcBef>
              <a:spcAft>
                <a:spcPts val="1200"/>
              </a:spcAft>
              <a:buNone/>
            </a:pPr>
            <a:r>
              <a:rPr lang="en-US" sz="2000" b="1" u="sng" dirty="0">
                <a:solidFill>
                  <a:schemeClr val="tx1"/>
                </a:solidFill>
                <a:latin typeface="Tahoma" panose="020B0604030504040204" pitchFamily="34" charset="0"/>
                <a:ea typeface="Tahoma" panose="020B0604030504040204" pitchFamily="34" charset="0"/>
                <a:cs typeface="Tahoma" panose="020B0604030504040204" pitchFamily="34" charset="0"/>
              </a:rPr>
              <a:t>Summary of Need</a:t>
            </a:r>
          </a:p>
          <a:p>
            <a:pPr marL="400050" lvl="1" indent="0">
              <a:spcBef>
                <a:spcPts val="0"/>
              </a:spcBef>
              <a:spcAft>
                <a:spcPts val="1200"/>
              </a:spcAft>
              <a:buNone/>
            </a:pPr>
            <a:r>
              <a:rPr lang="en-US" sz="1800" dirty="0">
                <a:solidFill>
                  <a:schemeClr val="tx1"/>
                </a:solidFill>
                <a:latin typeface="Tahoma" panose="020B0604030504040204" pitchFamily="34" charset="0"/>
                <a:ea typeface="Tahoma" panose="020B0604030504040204" pitchFamily="34" charset="0"/>
                <a:cs typeface="Tahoma" panose="020B0604030504040204" pitchFamily="34" charset="0"/>
              </a:rPr>
              <a:t>NOLA-PS has identified twenty-one schools, where we believe opportunities exist to both improve energy efficiency and environmental health. The city of New Orleans remains defined by Hurricane Katrina and our schools are as well. The schools selected have an average 73% free and reduced lunch population and a construction date of 1948. </a:t>
            </a:r>
          </a:p>
          <a:p>
            <a:pPr marL="400050" lvl="1" indent="0" algn="ctr">
              <a:spcBef>
                <a:spcPts val="0"/>
              </a:spcBef>
              <a:spcAft>
                <a:spcPts val="1200"/>
              </a:spcAft>
              <a:buNone/>
            </a:pPr>
            <a:endParaRPr lang="en-US" sz="2000" b="1"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400050" lvl="1" indent="0" algn="ctr">
              <a:spcBef>
                <a:spcPts val="0"/>
              </a:spcBef>
              <a:spcAft>
                <a:spcPts val="1200"/>
              </a:spcAft>
              <a:buNone/>
            </a:pPr>
            <a:r>
              <a:rPr lang="en-US" sz="2000" b="1" u="sng" dirty="0">
                <a:solidFill>
                  <a:schemeClr val="tx1"/>
                </a:solidFill>
                <a:latin typeface="Tahoma" panose="020B0604030504040204" pitchFamily="34" charset="0"/>
                <a:ea typeface="Tahoma" panose="020B0604030504040204" pitchFamily="34" charset="0"/>
                <a:cs typeface="Tahoma" panose="020B0604030504040204" pitchFamily="34" charset="0"/>
              </a:rPr>
              <a:t>Project Description</a:t>
            </a:r>
            <a:endParaRPr lang="en-US" sz="2000" u="sng"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400050" lvl="1" indent="0">
              <a:spcBef>
                <a:spcPts val="0"/>
              </a:spcBef>
              <a:spcAft>
                <a:spcPts val="1200"/>
              </a:spcAft>
              <a:buNone/>
            </a:pPr>
            <a:r>
              <a:rPr lang="en-US" sz="1800" dirty="0">
                <a:solidFill>
                  <a:schemeClr val="tx1"/>
                </a:solidFill>
                <a:latin typeface="Tahoma" panose="020B0604030504040204" pitchFamily="34" charset="0"/>
                <a:ea typeface="Tahoma" panose="020B0604030504040204" pitchFamily="34" charset="0"/>
                <a:cs typeface="Tahoma" panose="020B0604030504040204" pitchFamily="34" charset="0"/>
              </a:rPr>
              <a:t>NOLA Public Schools in partnership with Green Coast Enterprises and Manning, APC intends to use the results of the energy audits to pilot strategically choosing capital investment incorporating efficiency and healthy environments, and then scale this process across the school portfolio in future years. </a:t>
            </a:r>
          </a:p>
          <a:p>
            <a:pPr marL="400050" lvl="1" indent="0">
              <a:spcBef>
                <a:spcPts val="0"/>
              </a:spcBef>
              <a:spcAft>
                <a:spcPts val="1200"/>
              </a:spcAft>
              <a:buNone/>
            </a:pPr>
            <a:endParaRPr lang="en-US" sz="2000" b="1" dirty="0">
              <a:solidFill>
                <a:schemeClr val="tx1"/>
              </a:solidFill>
              <a:effectLst/>
              <a:latin typeface="Calibri"/>
              <a:ea typeface="Calibri" panose="020F0502020204030204" pitchFamily="34" charset="0"/>
              <a:cs typeface="Calibri"/>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435210" y="1046532"/>
            <a:ext cx="5279175" cy="5555367"/>
          </a:xfrm>
          <a:prstGeom prst="rect">
            <a:avLst/>
          </a:prstGeom>
          <a:noFill/>
        </p:spPr>
        <p:txBody>
          <a:bodyPr wrap="square" lIns="91440" tIns="45720" rIns="91440" bIns="45720" anchor="t">
            <a:spAutoFit/>
          </a:bodyPr>
          <a:lstStyle/>
          <a:p>
            <a:pPr indent="-57150" algn="ctr">
              <a:spcAft>
                <a:spcPts val="1200"/>
              </a:spcAft>
            </a:pPr>
            <a:r>
              <a:rPr lang="en-US" sz="2000" b="1" u="sng" dirty="0">
                <a:latin typeface="Tahoma" panose="020B0604030504040204" pitchFamily="34" charset="0"/>
                <a:ea typeface="Tahoma" panose="020B0604030504040204" pitchFamily="34" charset="0"/>
                <a:cs typeface="Tahoma" panose="020B0604030504040204" pitchFamily="34" charset="0"/>
              </a:rPr>
              <a:t>Project Goals</a:t>
            </a:r>
          </a:p>
          <a:p>
            <a:pPr indent="-57150">
              <a:spcAft>
                <a:spcPts val="1200"/>
              </a:spcAft>
            </a:pPr>
            <a:r>
              <a:rPr lang="en-US" dirty="0">
                <a:latin typeface="Tahoma" panose="020B0604030504040204" pitchFamily="34" charset="0"/>
                <a:ea typeface="Tahoma" panose="020B0604030504040204" pitchFamily="34" charset="0"/>
                <a:cs typeface="Tahoma" panose="020B0604030504040204" pitchFamily="34" charset="0"/>
              </a:rPr>
              <a:t>Improve student outcomes and health of scholars and educators through energy audits reviews</a:t>
            </a:r>
          </a:p>
          <a:p>
            <a:pPr indent="-57150">
              <a:spcAft>
                <a:spcPts val="1200"/>
              </a:spcAft>
            </a:pPr>
            <a:r>
              <a:rPr lang="en-US" dirty="0">
                <a:latin typeface="Tahoma" panose="020B0604030504040204" pitchFamily="34" charset="0"/>
                <a:ea typeface="Tahoma" panose="020B0604030504040204" pitchFamily="34" charset="0"/>
                <a:cs typeface="Tahoma" panose="020B0604030504040204" pitchFamily="34" charset="0"/>
              </a:rPr>
              <a:t>Increased energy savings would translate into more instructional funding for students in an economically disadvantaged community</a:t>
            </a:r>
          </a:p>
          <a:p>
            <a:pPr indent="-57150">
              <a:spcAft>
                <a:spcPts val="1200"/>
              </a:spcAft>
            </a:pPr>
            <a:r>
              <a:rPr lang="en-US" dirty="0">
                <a:latin typeface="Tahoma" panose="020B0604030504040204" pitchFamily="34" charset="0"/>
                <a:ea typeface="Tahoma" panose="020B0604030504040204" pitchFamily="34" charset="0"/>
                <a:cs typeface="Tahoma" panose="020B0604030504040204" pitchFamily="34" charset="0"/>
              </a:rPr>
              <a:t>Chosen partners would represent the local workforce employed in a manner consistent with federal employment programs and the District's spending targets of 35% disadvantaged business enterprise participation.</a:t>
            </a:r>
          </a:p>
          <a:p>
            <a:pPr indent="-57150">
              <a:spcAft>
                <a:spcPts val="1200"/>
              </a:spcAft>
            </a:pPr>
            <a:r>
              <a:rPr lang="en-US" dirty="0">
                <a:latin typeface="Tahoma" panose="020B0604030504040204" pitchFamily="34" charset="0"/>
                <a:ea typeface="Tahoma" panose="020B0604030504040204" pitchFamily="34" charset="0"/>
                <a:cs typeface="Tahoma" panose="020B0604030504040204" pitchFamily="34" charset="0"/>
              </a:rPr>
              <a:t>Program will be outcome driven and replicable to inform future District activities to funding additional improvements throughout portfolio</a:t>
            </a:r>
          </a:p>
          <a:p>
            <a:pPr indent="-57150">
              <a:spcAft>
                <a:spcPts val="1200"/>
              </a:spcAft>
            </a:pPr>
            <a:r>
              <a:rPr lang="en-US" dirty="0">
                <a:latin typeface="Tahoma" panose="020B0604030504040204" pitchFamily="34" charset="0"/>
                <a:ea typeface="Tahoma" panose="020B0604030504040204" pitchFamily="34" charset="0"/>
                <a:cs typeface="Tahoma" panose="020B0604030504040204" pitchFamily="34" charset="0"/>
              </a:rPr>
              <a:t>Lessons learned will be shared with other LEA organizations in the New Orleans metroplex.</a:t>
            </a:r>
          </a:p>
          <a:p>
            <a:pPr marL="400050" lvl="1">
              <a:spcAft>
                <a:spcPts val="1200"/>
              </a:spcAft>
            </a:pPr>
            <a:endParaRPr lang="en-US" sz="800" dirty="0">
              <a:latin typeface="Calibri"/>
              <a:ea typeface="Calibri"/>
              <a:cs typeface="Calibri Light"/>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c7aaec-7215-4964-8a29-5dd1b85ccfcd" xsi:nil="true"/>
    <lcf76f155ced4ddcb4097134ff3c332f xmlns="03776b13-b4f6-4baf-80da-287e0a0fbb0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302146C5D776C4B8B3E50BCDEB553F9" ma:contentTypeVersion="17" ma:contentTypeDescription="Create a new document." ma:contentTypeScope="" ma:versionID="6f73f98f94024820f58ac4af18303db3">
  <xsd:schema xmlns:xsd="http://www.w3.org/2001/XMLSchema" xmlns:xs="http://www.w3.org/2001/XMLSchema" xmlns:p="http://schemas.microsoft.com/office/2006/metadata/properties" xmlns:ns2="77c7aaec-7215-4964-8a29-5dd1b85ccfcd" xmlns:ns3="03776b13-b4f6-4baf-80da-287e0a0fbb0e" targetNamespace="http://schemas.microsoft.com/office/2006/metadata/properties" ma:root="true" ma:fieldsID="862676da9d9230b93f9eb39e9d8ad0f2" ns2:_="" ns3:_="">
    <xsd:import namespace="77c7aaec-7215-4964-8a29-5dd1b85ccfcd"/>
    <xsd:import namespace="03776b13-b4f6-4baf-80da-287e0a0fbb0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3:MediaServiceOCR" minOccurs="0"/>
                <xsd:element ref="ns3:MediaServiceLocation"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7c7aaec-7215-4964-8a29-5dd1b85ccfcd"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b39418f7-a2c0-44ce-ac6e-fa71546e65ed}" ma:internalName="TaxCatchAll" ma:showField="CatchAllData" ma:web="77c7aaec-7215-4964-8a29-5dd1b85ccfcd">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3776b13-b4f6-4baf-80da-287e0a0fbb0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9727604-cd61-491b-913c-b0c1156834fe"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 ds:uri="77c7aaec-7215-4964-8a29-5dd1b85ccfcd"/>
    <ds:schemaRef ds:uri="03776b13-b4f6-4baf-80da-287e0a0fbb0e"/>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1631805F-F6CC-4DE0-8AF3-56EC95A886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7c7aaec-7215-4964-8a29-5dd1b85ccfcd"/>
    <ds:schemaRef ds:uri="03776b13-b4f6-4baf-80da-287e0a0fbb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25</TotalTime>
  <Words>218</Words>
  <Application>Microsoft Office PowerPoint</Application>
  <PresentationFormat>Widescreen</PresentationFormat>
  <Paragraphs>15</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Courier New</vt:lpstr>
      <vt:lpstr>Franklin Gothic Book</vt:lpstr>
      <vt:lpstr>Franklin Gothic Medium</vt:lpstr>
      <vt:lpstr>Segoe UI</vt:lpstr>
      <vt:lpstr>Tahoma</vt:lpstr>
      <vt:lpstr>Wingdings</vt:lpstr>
      <vt:lpstr>EERE PPT_widescreen</vt:lpstr>
      <vt:lpstr>1_EERE PPT</vt:lpstr>
      <vt:lpstr>think-cell Slide</vt:lpstr>
      <vt:lpstr>NOLA Public Schools on behalf of Orleans Parish School Board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Wilson, Skyla</cp:lastModifiedBy>
  <cp:revision>415</cp:revision>
  <dcterms:created xsi:type="dcterms:W3CDTF">2021-11-15T00:59:02Z</dcterms:created>
  <dcterms:modified xsi:type="dcterms:W3CDTF">2024-06-13T19:38:03Z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0x010100C302146C5D776C4B8B3E50BCDEB553F9</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