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3"/>
  </p:notesMasterIdLst>
  <p:sldIdLst>
    <p:sldId id="256" r:id="rId2"/>
  </p:sldIdLst>
  <p:sldSz cx="12192000" cy="6858000"/>
  <p:notesSz cx="6858000" cy="12192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13"/>
  </p:normalViewPr>
  <p:slideViewPr>
    <p:cSldViewPr snapToGrid="0" snapToObjects="1">
      <p:cViewPr varScale="1">
        <p:scale>
          <a:sx n="105" d="100"/>
          <a:sy n="105" d="100"/>
        </p:scale>
        <p:origin x="241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ssim Mbwana" userId="18bb5227957bc9f0" providerId="LiveId" clId="{9951B862-35A5-40E2-A138-6C4DB5163CA5}"/>
    <pc:docChg chg="modSld">
      <pc:chgData name="Kassim Mbwana" userId="18bb5227957bc9f0" providerId="LiveId" clId="{9951B862-35A5-40E2-A138-6C4DB5163CA5}" dt="2024-06-13T17:50:22.451" v="6" actId="1076"/>
      <pc:docMkLst>
        <pc:docMk/>
      </pc:docMkLst>
      <pc:sldChg chg="modSp mod">
        <pc:chgData name="Kassim Mbwana" userId="18bb5227957bc9f0" providerId="LiveId" clId="{9951B862-35A5-40E2-A138-6C4DB5163CA5}" dt="2024-06-13T17:50:22.451" v="6" actId="1076"/>
        <pc:sldMkLst>
          <pc:docMk/>
          <pc:sldMk cId="0" sldId="256"/>
        </pc:sldMkLst>
        <pc:spChg chg="mod">
          <ac:chgData name="Kassim Mbwana" userId="18bb5227957bc9f0" providerId="LiveId" clId="{9951B862-35A5-40E2-A138-6C4DB5163CA5}" dt="2024-06-13T17:50:22.451" v="6" actId="1076"/>
          <ac:spMkLst>
            <pc:docMk/>
            <pc:sldMk cId="0" sldId="256"/>
            <ac:spMk id="33" creationId="{9C19D2E9-BE78-8229-2BAC-81611EFA76F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8209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smtClean="0"/>
              <a:t>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1.svg"/><Relationship Id="rId18" Type="http://schemas.openxmlformats.org/officeDocument/2006/relationships/image" Target="../media/image16.png"/><Relationship Id="rId26" Type="http://schemas.openxmlformats.org/officeDocument/2006/relationships/image" Target="../media/image24.png"/><Relationship Id="rId39" Type="http://schemas.openxmlformats.org/officeDocument/2006/relationships/image" Target="../media/image37.png"/><Relationship Id="rId21" Type="http://schemas.openxmlformats.org/officeDocument/2006/relationships/image" Target="../media/image19.png"/><Relationship Id="rId34" Type="http://schemas.openxmlformats.org/officeDocument/2006/relationships/image" Target="../media/image32.svg"/><Relationship Id="rId7" Type="http://schemas.openxmlformats.org/officeDocument/2006/relationships/image" Target="../media/image5.sv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svg"/><Relationship Id="rId33" Type="http://schemas.openxmlformats.org/officeDocument/2006/relationships/image" Target="../media/image31.png"/><Relationship Id="rId38" Type="http://schemas.openxmlformats.org/officeDocument/2006/relationships/image" Target="../media/image36.png"/><Relationship Id="rId2" Type="http://schemas.openxmlformats.org/officeDocument/2006/relationships/notesSlide" Target="../notesSlides/notesSlide1.xml"/><Relationship Id="rId16" Type="http://schemas.openxmlformats.org/officeDocument/2006/relationships/image" Target="../media/image14.svg"/><Relationship Id="rId20" Type="http://schemas.openxmlformats.org/officeDocument/2006/relationships/image" Target="../media/image18.png"/><Relationship Id="rId29" Type="http://schemas.openxmlformats.org/officeDocument/2006/relationships/image" Target="../media/image27.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2.png"/><Relationship Id="rId32" Type="http://schemas.openxmlformats.org/officeDocument/2006/relationships/image" Target="../media/image30.png"/><Relationship Id="rId37" Type="http://schemas.openxmlformats.org/officeDocument/2006/relationships/image" Target="../media/image35.sv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28" Type="http://schemas.openxmlformats.org/officeDocument/2006/relationships/image" Target="../media/image26.svg"/><Relationship Id="rId36" Type="http://schemas.openxmlformats.org/officeDocument/2006/relationships/image" Target="../media/image34.png"/><Relationship Id="rId10" Type="http://schemas.openxmlformats.org/officeDocument/2006/relationships/image" Target="../media/image8.svg"/><Relationship Id="rId19" Type="http://schemas.openxmlformats.org/officeDocument/2006/relationships/image" Target="../media/image17.svg"/><Relationship Id="rId31" Type="http://schemas.openxmlformats.org/officeDocument/2006/relationships/image" Target="../media/image29.svg"/><Relationship Id="rId4" Type="http://schemas.openxmlformats.org/officeDocument/2006/relationships/image" Target="../media/image2.sv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svg"/><Relationship Id="rId27" Type="http://schemas.openxmlformats.org/officeDocument/2006/relationships/image" Target="../media/image25.png"/><Relationship Id="rId30" Type="http://schemas.openxmlformats.org/officeDocument/2006/relationships/image" Target="../media/image28.png"/><Relationship Id="rId35" Type="http://schemas.openxmlformats.org/officeDocument/2006/relationships/image" Target="../media/image33.png"/><Relationship Id="rId8" Type="http://schemas.openxmlformats.org/officeDocument/2006/relationships/image" Target="../media/image6.png"/><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pic>
        <p:nvPicPr>
          <p:cNvPr id="2" name="Object 1"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65819" y="1436907"/>
            <a:ext cx="1542664" cy="1285554"/>
          </a:xfrm>
          <a:prstGeom prst="rect">
            <a:avLst/>
          </a:prstGeom>
        </p:spPr>
      </p:pic>
      <p:pic>
        <p:nvPicPr>
          <p:cNvPr id="3" name="Object 2" descr="preencoded.png"/>
          <p:cNvPicPr>
            <a:picLocks noChangeAspect="1"/>
          </p:cNvPicPr>
          <p:nvPr/>
        </p:nvPicPr>
        <p:blipFill>
          <a:blip r:embed="rId5"/>
          <a:stretch>
            <a:fillRect/>
          </a:stretch>
        </p:blipFill>
        <p:spPr>
          <a:xfrm>
            <a:off x="3808095" y="1275112"/>
            <a:ext cx="4572762" cy="4572762"/>
          </a:xfrm>
          <a:prstGeom prst="rect">
            <a:avLst/>
          </a:prstGeom>
        </p:spPr>
      </p:pic>
      <p:pic>
        <p:nvPicPr>
          <p:cNvPr id="4" name="Object 3" descr="preencoded.png"/>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942568" y="2050831"/>
            <a:ext cx="1285554" cy="1542664"/>
          </a:xfrm>
          <a:prstGeom prst="rect">
            <a:avLst/>
          </a:prstGeom>
        </p:spPr>
      </p:pic>
      <p:pic>
        <p:nvPicPr>
          <p:cNvPr id="5" name="Object 4" descr="preencoded.png"/>
          <p:cNvPicPr>
            <a:picLocks noChangeAspect="1"/>
          </p:cNvPicPr>
          <p:nvPr/>
        </p:nvPicPr>
        <p:blipFill>
          <a:blip r:embed="rId8"/>
          <a:stretch>
            <a:fillRect/>
          </a:stretch>
        </p:blipFill>
        <p:spPr>
          <a:xfrm>
            <a:off x="3808095" y="1275112"/>
            <a:ext cx="4572762" cy="4572762"/>
          </a:xfrm>
          <a:prstGeom prst="rect">
            <a:avLst/>
          </a:prstGeom>
        </p:spPr>
      </p:pic>
      <p:pic>
        <p:nvPicPr>
          <p:cNvPr id="6" name="Object 5"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942568" y="3532836"/>
            <a:ext cx="1285554" cy="1542664"/>
          </a:xfrm>
          <a:prstGeom prst="rect">
            <a:avLst/>
          </a:prstGeom>
        </p:spPr>
      </p:pic>
      <p:pic>
        <p:nvPicPr>
          <p:cNvPr id="7" name="Object 6" descr="preencoded.png"/>
          <p:cNvPicPr>
            <a:picLocks noChangeAspect="1"/>
          </p:cNvPicPr>
          <p:nvPr/>
        </p:nvPicPr>
        <p:blipFill>
          <a:blip r:embed="rId11"/>
          <a:stretch>
            <a:fillRect/>
          </a:stretch>
        </p:blipFill>
        <p:spPr>
          <a:xfrm>
            <a:off x="3808095" y="1275112"/>
            <a:ext cx="4572762" cy="4572762"/>
          </a:xfrm>
          <a:prstGeom prst="rect">
            <a:avLst/>
          </a:prstGeom>
        </p:spPr>
      </p:pic>
      <p:pic>
        <p:nvPicPr>
          <p:cNvPr id="8" name="Object 7" descr="preencoded.png"/>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065819" y="4409584"/>
            <a:ext cx="1542664" cy="1285554"/>
          </a:xfrm>
          <a:prstGeom prst="rect">
            <a:avLst/>
          </a:prstGeom>
        </p:spPr>
      </p:pic>
      <p:pic>
        <p:nvPicPr>
          <p:cNvPr id="9" name="Object 8" descr="preencoded.png"/>
          <p:cNvPicPr>
            <a:picLocks noChangeAspect="1"/>
          </p:cNvPicPr>
          <p:nvPr/>
        </p:nvPicPr>
        <p:blipFill>
          <a:blip r:embed="rId14"/>
          <a:stretch>
            <a:fillRect/>
          </a:stretch>
        </p:blipFill>
        <p:spPr>
          <a:xfrm>
            <a:off x="3808095" y="1275112"/>
            <a:ext cx="4572762" cy="4572762"/>
          </a:xfrm>
          <a:prstGeom prst="rect">
            <a:avLst/>
          </a:prstGeom>
        </p:spPr>
      </p:pic>
      <p:pic>
        <p:nvPicPr>
          <p:cNvPr id="10" name="Object 9" descr="preencoded.png"/>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583814" y="4409584"/>
            <a:ext cx="1542664" cy="1285554"/>
          </a:xfrm>
          <a:prstGeom prst="rect">
            <a:avLst/>
          </a:prstGeom>
        </p:spPr>
      </p:pic>
      <p:pic>
        <p:nvPicPr>
          <p:cNvPr id="11" name="Object 10" descr="preencoded.png"/>
          <p:cNvPicPr>
            <a:picLocks noChangeAspect="1"/>
          </p:cNvPicPr>
          <p:nvPr/>
        </p:nvPicPr>
        <p:blipFill>
          <a:blip r:embed="rId17"/>
          <a:stretch>
            <a:fillRect/>
          </a:stretch>
        </p:blipFill>
        <p:spPr>
          <a:xfrm>
            <a:off x="3808095" y="1275112"/>
            <a:ext cx="4572762" cy="4572762"/>
          </a:xfrm>
          <a:prstGeom prst="rect">
            <a:avLst/>
          </a:prstGeom>
        </p:spPr>
      </p:pic>
      <p:pic>
        <p:nvPicPr>
          <p:cNvPr id="12" name="Object 11" descr="preencoded.png"/>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3969890" y="3532836"/>
            <a:ext cx="1285554" cy="1542664"/>
          </a:xfrm>
          <a:prstGeom prst="rect">
            <a:avLst/>
          </a:prstGeom>
        </p:spPr>
      </p:pic>
      <p:pic>
        <p:nvPicPr>
          <p:cNvPr id="13" name="Object 12" descr="preencoded.png"/>
          <p:cNvPicPr>
            <a:picLocks noChangeAspect="1"/>
          </p:cNvPicPr>
          <p:nvPr/>
        </p:nvPicPr>
        <p:blipFill>
          <a:blip r:embed="rId20"/>
          <a:stretch>
            <a:fillRect/>
          </a:stretch>
        </p:blipFill>
        <p:spPr>
          <a:xfrm>
            <a:off x="3808095" y="1275112"/>
            <a:ext cx="4572762" cy="4572762"/>
          </a:xfrm>
          <a:prstGeom prst="rect">
            <a:avLst/>
          </a:prstGeom>
        </p:spPr>
      </p:pic>
      <p:pic>
        <p:nvPicPr>
          <p:cNvPr id="14" name="Object 13" descr="preencoded.png"/>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3969890" y="2050831"/>
            <a:ext cx="1285554" cy="1542664"/>
          </a:xfrm>
          <a:prstGeom prst="rect">
            <a:avLst/>
          </a:prstGeom>
        </p:spPr>
      </p:pic>
      <p:pic>
        <p:nvPicPr>
          <p:cNvPr id="15" name="Object 14" descr="preencoded.png"/>
          <p:cNvPicPr>
            <a:picLocks noChangeAspect="1"/>
          </p:cNvPicPr>
          <p:nvPr/>
        </p:nvPicPr>
        <p:blipFill>
          <a:blip r:embed="rId23"/>
          <a:stretch>
            <a:fillRect/>
          </a:stretch>
        </p:blipFill>
        <p:spPr>
          <a:xfrm>
            <a:off x="3808095" y="1275112"/>
            <a:ext cx="4572762" cy="4572762"/>
          </a:xfrm>
          <a:prstGeom prst="rect">
            <a:avLst/>
          </a:prstGeom>
        </p:spPr>
      </p:pic>
      <p:pic>
        <p:nvPicPr>
          <p:cNvPr id="16" name="Object 15" descr="preencoded.png"/>
          <p:cNvPicPr>
            <a:picLocks noChangeAspect="1"/>
          </p:cNvPicPr>
          <p:nvPr/>
        </p:nvPicPr>
        <p:blipFill>
          <a:blip r:embed="rId24">
            <a:extLst>
              <a:ext uri="{96DAC541-7B7A-43D3-8B79-37D633B846F1}">
                <asvg:svgBlip xmlns:asvg="http://schemas.microsoft.com/office/drawing/2016/SVG/main" r:embed="rId25"/>
              </a:ext>
            </a:extLst>
          </a:blip>
          <a:stretch>
            <a:fillRect/>
          </a:stretch>
        </p:blipFill>
        <p:spPr>
          <a:xfrm>
            <a:off x="4583814" y="1436907"/>
            <a:ext cx="1542664" cy="1285554"/>
          </a:xfrm>
          <a:prstGeom prst="rect">
            <a:avLst/>
          </a:prstGeom>
        </p:spPr>
      </p:pic>
      <p:pic>
        <p:nvPicPr>
          <p:cNvPr id="17" name="Object 16" descr="preencoded.png"/>
          <p:cNvPicPr>
            <a:picLocks noChangeAspect="1"/>
          </p:cNvPicPr>
          <p:nvPr/>
        </p:nvPicPr>
        <p:blipFill>
          <a:blip r:embed="rId26"/>
          <a:stretch>
            <a:fillRect/>
          </a:stretch>
        </p:blipFill>
        <p:spPr>
          <a:xfrm>
            <a:off x="3808095" y="1275112"/>
            <a:ext cx="4572762" cy="4572762"/>
          </a:xfrm>
          <a:prstGeom prst="rect">
            <a:avLst/>
          </a:prstGeom>
        </p:spPr>
      </p:pic>
      <p:pic>
        <p:nvPicPr>
          <p:cNvPr id="18" name="Object 17" descr="preencoded.png"/>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6065908" y="580913"/>
            <a:ext cx="3018670" cy="3009148"/>
          </a:xfrm>
          <a:prstGeom prst="rect">
            <a:avLst/>
          </a:prstGeom>
        </p:spPr>
      </p:pic>
      <p:pic>
        <p:nvPicPr>
          <p:cNvPr id="19" name="Object 18" descr="preencoded.png"/>
          <p:cNvPicPr>
            <a:picLocks noChangeAspect="1"/>
          </p:cNvPicPr>
          <p:nvPr/>
        </p:nvPicPr>
        <p:blipFill>
          <a:blip r:embed="rId29"/>
          <a:stretch>
            <a:fillRect/>
          </a:stretch>
        </p:blipFill>
        <p:spPr>
          <a:xfrm>
            <a:off x="2952012" y="419029"/>
            <a:ext cx="6284928" cy="6284928"/>
          </a:xfrm>
          <a:prstGeom prst="rect">
            <a:avLst/>
          </a:prstGeom>
        </p:spPr>
      </p:pic>
      <p:pic>
        <p:nvPicPr>
          <p:cNvPr id="20" name="Object 19" descr="preencoded.png"/>
          <p:cNvPicPr>
            <a:picLocks noChangeAspect="1"/>
          </p:cNvPicPr>
          <p:nvPr/>
        </p:nvPicPr>
        <p:blipFill>
          <a:blip r:embed="rId30">
            <a:extLst>
              <a:ext uri="{96DAC541-7B7A-43D3-8B79-37D633B846F1}">
                <asvg:svgBlip xmlns:asvg="http://schemas.microsoft.com/office/drawing/2016/SVG/main" r:embed="rId31"/>
              </a:ext>
            </a:extLst>
          </a:blip>
          <a:stretch>
            <a:fillRect/>
          </a:stretch>
        </p:blipFill>
        <p:spPr>
          <a:xfrm>
            <a:off x="6065908" y="3532925"/>
            <a:ext cx="3018670" cy="3018670"/>
          </a:xfrm>
          <a:prstGeom prst="rect">
            <a:avLst/>
          </a:prstGeom>
        </p:spPr>
      </p:pic>
      <p:pic>
        <p:nvPicPr>
          <p:cNvPr id="21" name="Object 20" descr="preencoded.png"/>
          <p:cNvPicPr>
            <a:picLocks noChangeAspect="1"/>
          </p:cNvPicPr>
          <p:nvPr/>
        </p:nvPicPr>
        <p:blipFill>
          <a:blip r:embed="rId32"/>
          <a:stretch>
            <a:fillRect/>
          </a:stretch>
        </p:blipFill>
        <p:spPr>
          <a:xfrm>
            <a:off x="2952012" y="419029"/>
            <a:ext cx="6284928" cy="6284928"/>
          </a:xfrm>
          <a:prstGeom prst="rect">
            <a:avLst/>
          </a:prstGeom>
        </p:spPr>
      </p:pic>
      <p:pic>
        <p:nvPicPr>
          <p:cNvPr id="22" name="Object 21" descr="preencoded.png"/>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3113896" y="3532925"/>
            <a:ext cx="3009148" cy="3018670"/>
          </a:xfrm>
          <a:prstGeom prst="rect">
            <a:avLst/>
          </a:prstGeom>
        </p:spPr>
      </p:pic>
      <p:pic>
        <p:nvPicPr>
          <p:cNvPr id="23" name="Object 22" descr="preencoded.png"/>
          <p:cNvPicPr>
            <a:picLocks noChangeAspect="1"/>
          </p:cNvPicPr>
          <p:nvPr/>
        </p:nvPicPr>
        <p:blipFill>
          <a:blip r:embed="rId35"/>
          <a:stretch>
            <a:fillRect/>
          </a:stretch>
        </p:blipFill>
        <p:spPr>
          <a:xfrm>
            <a:off x="2952012" y="419029"/>
            <a:ext cx="6284928" cy="6284928"/>
          </a:xfrm>
          <a:prstGeom prst="rect">
            <a:avLst/>
          </a:prstGeom>
        </p:spPr>
      </p:pic>
      <p:pic>
        <p:nvPicPr>
          <p:cNvPr id="24" name="Object 23" descr="preencoded.png"/>
          <p:cNvPicPr>
            <a:picLocks noChangeAspect="1"/>
          </p:cNvPicPr>
          <p:nvPr/>
        </p:nvPicPr>
        <p:blipFill>
          <a:blip r:embed="rId36">
            <a:extLst>
              <a:ext uri="{96DAC541-7B7A-43D3-8B79-37D633B846F1}">
                <asvg:svgBlip xmlns:asvg="http://schemas.microsoft.com/office/drawing/2016/SVG/main" r:embed="rId37"/>
              </a:ext>
            </a:extLst>
          </a:blip>
          <a:stretch>
            <a:fillRect/>
          </a:stretch>
        </p:blipFill>
        <p:spPr>
          <a:xfrm>
            <a:off x="3113896" y="580913"/>
            <a:ext cx="3009148" cy="3009148"/>
          </a:xfrm>
          <a:prstGeom prst="rect">
            <a:avLst/>
          </a:prstGeom>
        </p:spPr>
      </p:pic>
      <p:pic>
        <p:nvPicPr>
          <p:cNvPr id="25" name="Object 24" descr="preencoded.png"/>
          <p:cNvPicPr>
            <a:picLocks noChangeAspect="1"/>
          </p:cNvPicPr>
          <p:nvPr/>
        </p:nvPicPr>
        <p:blipFill>
          <a:blip r:embed="rId38"/>
          <a:stretch>
            <a:fillRect/>
          </a:stretch>
        </p:blipFill>
        <p:spPr>
          <a:xfrm>
            <a:off x="2952012" y="419029"/>
            <a:ext cx="6284928" cy="6284928"/>
          </a:xfrm>
          <a:prstGeom prst="rect">
            <a:avLst/>
          </a:prstGeom>
        </p:spPr>
      </p:pic>
      <p:sp>
        <p:nvSpPr>
          <p:cNvPr id="26" name="Object 25"/>
          <p:cNvSpPr/>
          <p:nvPr/>
        </p:nvSpPr>
        <p:spPr>
          <a:xfrm>
            <a:off x="4913434" y="2369025"/>
            <a:ext cx="2348278" cy="2348278"/>
          </a:xfrm>
          <a:prstGeom prst="ellipse">
            <a:avLst/>
          </a:prstGeom>
          <a:solidFill>
            <a:srgbClr val="FFFFFF"/>
          </a:solidFill>
          <a:ln w="25400">
            <a:solidFill>
              <a:srgbClr val="143F9C"/>
            </a:solidFill>
            <a:prstDash val="solid"/>
            <a:miter lim="800000"/>
          </a:ln>
        </p:spPr>
        <p:txBody>
          <a:bodyPr/>
          <a:lstStyle/>
          <a:p>
            <a:endParaRPr lang="en-US" sz="1400">
              <a:latin typeface="Calibri" panose="020F0502020204030204" pitchFamily="34" charset="0"/>
              <a:ea typeface="Calibri" panose="020F0502020204030204" pitchFamily="34" charset="0"/>
              <a:cs typeface="Calibri" panose="020F0502020204030204" pitchFamily="34" charset="0"/>
            </a:endParaRPr>
          </a:p>
        </p:txBody>
      </p:sp>
      <p:pic>
        <p:nvPicPr>
          <p:cNvPr id="27" name="Object 26" descr="preencoded.png"/>
          <p:cNvPicPr>
            <a:picLocks noChangeAspect="1"/>
          </p:cNvPicPr>
          <p:nvPr/>
        </p:nvPicPr>
        <p:blipFill>
          <a:blip r:embed="rId39"/>
          <a:srcRect l="-5556" t="-205321" r="-5556" b="-205322"/>
          <a:stretch/>
        </p:blipFill>
        <p:spPr>
          <a:xfrm>
            <a:off x="4913434" y="2369025"/>
            <a:ext cx="2348278" cy="2348278"/>
          </a:xfrm>
          <a:prstGeom prst="ellipse">
            <a:avLst/>
          </a:prstGeom>
        </p:spPr>
      </p:pic>
      <p:sp>
        <p:nvSpPr>
          <p:cNvPr id="28" name="Object 27"/>
          <p:cNvSpPr/>
          <p:nvPr/>
        </p:nvSpPr>
        <p:spPr>
          <a:xfrm>
            <a:off x="4913434" y="2369025"/>
            <a:ext cx="2348278" cy="2348278"/>
          </a:xfrm>
          <a:prstGeom prst="ellipse">
            <a:avLst/>
          </a:prstGeom>
          <a:noFill/>
          <a:ln w="25400">
            <a:solidFill>
              <a:srgbClr val="143F9C"/>
            </a:solidFill>
            <a:prstDash val="solid"/>
            <a:miter lim="800000"/>
          </a:ln>
        </p:spPr>
        <p:txBody>
          <a:bodyPr/>
          <a:lstStyle/>
          <a:p>
            <a:endParaRPr lang="en-US" sz="1400">
              <a:latin typeface="Calibri" panose="020F0502020204030204" pitchFamily="34" charset="0"/>
              <a:ea typeface="Calibri" panose="020F0502020204030204" pitchFamily="34" charset="0"/>
              <a:cs typeface="Calibri" panose="020F0502020204030204" pitchFamily="34" charset="0"/>
            </a:endParaRPr>
          </a:p>
        </p:txBody>
      </p:sp>
      <p:sp>
        <p:nvSpPr>
          <p:cNvPr id="29" name="Object 28"/>
          <p:cNvSpPr/>
          <p:nvPr/>
        </p:nvSpPr>
        <p:spPr>
          <a:xfrm>
            <a:off x="9096650" y="718262"/>
            <a:ext cx="2565553" cy="1113700"/>
          </a:xfrm>
          <a:prstGeom prst="rect">
            <a:avLst/>
          </a:prstGeom>
          <a:noFill/>
        </p:spPr>
        <p:txBody>
          <a:bodyPr wrap="square" lIns="0" tIns="0" rIns="0" bIns="0" rtlCol="0" anchor="t"/>
          <a:lstStyle/>
          <a:p>
            <a:pPr algn="l">
              <a:lnSpc>
                <a:spcPts val="1756"/>
              </a:lnSpc>
              <a:buNone/>
            </a:pPr>
            <a:r>
              <a:rPr lang="en-US" sz="1400" kern="0" spc="40" dirty="0">
                <a:solidFill>
                  <a:srgbClr val="000000">
                    <a:alpha val="80000"/>
                  </a:srgbClr>
                </a:solidFill>
                <a:latin typeface="Calibri" panose="020F0502020204030204" pitchFamily="34" charset="0"/>
                <a:ea typeface="Calibri" panose="020F0502020204030204" pitchFamily="34" charset="0"/>
                <a:cs typeface="Calibri" panose="020F0502020204030204" pitchFamily="34" charset="0"/>
              </a:rPr>
              <a:t>Bithenergy will leverage funding from the Department of Energy's Renew America's Schools Grant to finance ASHRAE Level 2 energy audits and ECMs for 10 strategically selected schools in our portfolio.</a:t>
            </a:r>
            <a:endParaRPr lang="en-US" sz="1400" dirty="0">
              <a:latin typeface="Calibri" panose="020F0502020204030204" pitchFamily="34" charset="0"/>
              <a:ea typeface="Calibri" panose="020F0502020204030204" pitchFamily="34" charset="0"/>
              <a:cs typeface="Calibri" panose="020F0502020204030204" pitchFamily="34" charset="0"/>
            </a:endParaRPr>
          </a:p>
        </p:txBody>
      </p:sp>
      <p:sp>
        <p:nvSpPr>
          <p:cNvPr id="30" name="Object 29"/>
          <p:cNvSpPr/>
          <p:nvPr/>
        </p:nvSpPr>
        <p:spPr>
          <a:xfrm>
            <a:off x="8982650" y="4487544"/>
            <a:ext cx="2882071" cy="1781920"/>
          </a:xfrm>
          <a:prstGeom prst="rect">
            <a:avLst/>
          </a:prstGeom>
          <a:noFill/>
        </p:spPr>
        <p:txBody>
          <a:bodyPr wrap="square" lIns="0" tIns="0" rIns="0" bIns="0" rtlCol="0" anchor="t"/>
          <a:lstStyle/>
          <a:p>
            <a:pPr algn="l">
              <a:lnSpc>
                <a:spcPts val="1756"/>
              </a:lnSpc>
              <a:buNone/>
            </a:pPr>
            <a:r>
              <a:rPr lang="en-US" sz="1400" kern="0" spc="40" dirty="0">
                <a:solidFill>
                  <a:srgbClr val="000000">
                    <a:alpha val="80000"/>
                  </a:srgbClr>
                </a:solidFill>
                <a:latin typeface="Calibri" panose="020F0502020204030204" pitchFamily="34" charset="0"/>
                <a:ea typeface="Calibri" panose="020F0502020204030204" pitchFamily="34" charset="0"/>
                <a:cs typeface="Calibri" panose="020F0502020204030204" pitchFamily="34" charset="0"/>
              </a:rPr>
              <a:t>JBM Energy Solutions and DCO Energy will collaborate with Bithenergy to leverage funding from the Department of Energy and private capital to conduct ASHRAE Level 2 audits and implement Energy Conservation Measures (ECMs) at each of the 10 schools within the Baltimore City Public Schools (BCPS) portfolio.</a:t>
            </a:r>
            <a:endParaRPr lang="en-US" sz="1400" dirty="0">
              <a:latin typeface="Calibri" panose="020F0502020204030204" pitchFamily="34" charset="0"/>
              <a:ea typeface="Calibri" panose="020F0502020204030204" pitchFamily="34" charset="0"/>
              <a:cs typeface="Calibri" panose="020F0502020204030204" pitchFamily="34" charset="0"/>
            </a:endParaRPr>
          </a:p>
        </p:txBody>
      </p:sp>
      <p:sp>
        <p:nvSpPr>
          <p:cNvPr id="31" name="Object 30"/>
          <p:cNvSpPr/>
          <p:nvPr/>
        </p:nvSpPr>
        <p:spPr>
          <a:xfrm>
            <a:off x="326883" y="472165"/>
            <a:ext cx="2836345" cy="1336440"/>
          </a:xfrm>
          <a:prstGeom prst="rect">
            <a:avLst/>
          </a:prstGeom>
          <a:noFill/>
        </p:spPr>
        <p:txBody>
          <a:bodyPr wrap="square" lIns="0" tIns="0" rIns="0" bIns="0" rtlCol="0" anchor="t"/>
          <a:lstStyle/>
          <a:p>
            <a:pPr algn="l">
              <a:lnSpc>
                <a:spcPts val="1756"/>
              </a:lnSpc>
              <a:buNone/>
            </a:pPr>
            <a:r>
              <a:rPr lang="en-US" sz="1400" kern="0" spc="40" dirty="0">
                <a:solidFill>
                  <a:srgbClr val="000000">
                    <a:alpha val="80000"/>
                  </a:srgbClr>
                </a:solidFill>
                <a:latin typeface="Calibri" panose="020F0502020204030204" pitchFamily="34" charset="0"/>
                <a:ea typeface="Calibri" panose="020F0502020204030204" pitchFamily="34" charset="0"/>
                <a:cs typeface="Calibri" panose="020F0502020204030204" pitchFamily="34" charset="0"/>
              </a:rPr>
              <a:t>Bithenergy and Baltimore Community Lending will collaborate to secure additional private sector financing and support to the 10 BCPS schools receiving energy audits and ECMs, as well as to the surrounding communities through community benefits programs.</a:t>
            </a:r>
            <a:endParaRPr lang="en-US" sz="1400" dirty="0">
              <a:latin typeface="Calibri" panose="020F0502020204030204" pitchFamily="34" charset="0"/>
              <a:ea typeface="Calibri" panose="020F0502020204030204" pitchFamily="34" charset="0"/>
              <a:cs typeface="Calibri" panose="020F0502020204030204" pitchFamily="34" charset="0"/>
            </a:endParaRPr>
          </a:p>
        </p:txBody>
      </p:sp>
      <p:sp>
        <p:nvSpPr>
          <p:cNvPr id="32" name="Object 31"/>
          <p:cNvSpPr/>
          <p:nvPr/>
        </p:nvSpPr>
        <p:spPr>
          <a:xfrm>
            <a:off x="301285" y="3580461"/>
            <a:ext cx="2734435" cy="2227400"/>
          </a:xfrm>
          <a:prstGeom prst="rect">
            <a:avLst/>
          </a:prstGeom>
          <a:noFill/>
        </p:spPr>
        <p:txBody>
          <a:bodyPr wrap="square" lIns="0" tIns="0" rIns="0" bIns="0" rtlCol="0" anchor="t"/>
          <a:lstStyle/>
          <a:p>
            <a:pPr algn="l">
              <a:lnSpc>
                <a:spcPts val="1756"/>
              </a:lnSpc>
              <a:buNone/>
            </a:pPr>
            <a:r>
              <a:rPr lang="en-US" sz="1400" kern="0" spc="40" dirty="0">
                <a:solidFill>
                  <a:srgbClr val="000000">
                    <a:alpha val="80000"/>
                  </a:srgbClr>
                </a:solidFill>
                <a:latin typeface="Calibri" panose="020F0502020204030204" pitchFamily="34" charset="0"/>
                <a:ea typeface="Calibri" panose="020F0502020204030204" pitchFamily="34" charset="0"/>
                <a:cs typeface="Calibri" panose="020F0502020204030204" pitchFamily="34" charset="0"/>
              </a:rPr>
              <a:t>Bithenergy and Power52 will deliver energy education programs, enery workforce training initiatives, and community support programs in conjunction with the energy audits and ECMs. This comprehensive approach ensures that the entire schools’ community/neighborhood benefits from the energy efficiency upgrades implemented at the 10 portfolio schools.</a:t>
            </a:r>
            <a:endParaRPr lang="en-US" sz="1400" dirty="0">
              <a:latin typeface="Calibri" panose="020F0502020204030204" pitchFamily="34" charset="0"/>
              <a:ea typeface="Calibri" panose="020F0502020204030204" pitchFamily="34" charset="0"/>
              <a:cs typeface="Calibri" panose="020F0502020204030204" pitchFamily="34" charset="0"/>
            </a:endParaRPr>
          </a:p>
        </p:txBody>
      </p:sp>
      <p:sp>
        <p:nvSpPr>
          <p:cNvPr id="33" name="TextBox 32">
            <a:extLst>
              <a:ext uri="{FF2B5EF4-FFF2-40B4-BE49-F238E27FC236}">
                <a16:creationId xmlns:a16="http://schemas.microsoft.com/office/drawing/2014/main" id="{9C19D2E9-BE78-8229-2BAC-81611EFA76F0}"/>
              </a:ext>
            </a:extLst>
          </p:cNvPr>
          <p:cNvSpPr txBox="1"/>
          <p:nvPr/>
        </p:nvSpPr>
        <p:spPr>
          <a:xfrm>
            <a:off x="2607260" y="94081"/>
            <a:ext cx="6917118" cy="461665"/>
          </a:xfrm>
          <a:prstGeom prst="rect">
            <a:avLst/>
          </a:prstGeom>
          <a:noFill/>
        </p:spPr>
        <p:txBody>
          <a:bodyPr wrap="square" rtlCol="0">
            <a:spAutoFit/>
          </a:bodyPr>
          <a:lstStyle/>
          <a:p>
            <a:pPr algn="ctr"/>
            <a:r>
              <a:rPr lang="en-US" sz="2400" b="1" dirty="0">
                <a:latin typeface="Calibri" panose="020F0502020204030204" pitchFamily="34" charset="0"/>
                <a:ea typeface="Calibri" panose="020F0502020204030204" pitchFamily="34" charset="0"/>
                <a:cs typeface="Calibri" panose="020F0502020204030204" pitchFamily="34" charset="0"/>
              </a:rPr>
              <a:t>Bithenergy Team Renew America’s Schools Strategy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TotalTime>
  <Words>180</Words>
  <Application>Microsoft Office PowerPoint</Application>
  <PresentationFormat>Widescreen</PresentationFormat>
  <Paragraphs>6</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Calibri</vt:lpstr>
      <vt:lpstr>Arial</vt:lpstr>
      <vt:lpstr>Office Theme</vt:lpstr>
      <vt:lpstr>PowerPoint Presentation</vt:lpstr>
    </vt:vector>
  </TitlesOfParts>
  <Company>Beautiful.ai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Unlocking AI's Potential A Strategic Roadmap for AI Consulting</dc:title>
  <dc:subject>Unlocking AI's Potential A Strategic Roadmap for AI Consulting</dc:subject>
  <dc:creator>jordan@mybnbez.com</dc:creator>
  <cp:lastModifiedBy>Jordan Wallace</cp:lastModifiedBy>
  <cp:revision>5</cp:revision>
  <dcterms:created xsi:type="dcterms:W3CDTF">2024-06-13T16:04:00Z</dcterms:created>
  <dcterms:modified xsi:type="dcterms:W3CDTF">2024-06-13T18:16:01Z</dcterms:modified>
</cp:coreProperties>
</file>