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</p:sldIdLst>
  <p:sldSz cy="10287000" cx="18288000"/>
  <p:notesSz cx="6858000" cy="9144000"/>
  <p:embeddedFontLst>
    <p:embeddedFont>
      <p:font typeface="Play"/>
      <p:regular r:id="rId7"/>
      <p:bold r:id="rId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r:id="rId9" roundtripDataSignature="AMtx7mjE0KNFPzOoVuISuemlACgwR8XOV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customschemas.google.com/relationships/presentationmetadata" Target="meta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font" Target="fonts/Play-regular.fntdata"/><Relationship Id="rId8" Type="http://schemas.openxmlformats.org/officeDocument/2006/relationships/font" Target="fonts/Play-bold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4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" name="Google Shape;18;p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5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6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6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7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6" name="Google Shape;36;p7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7" name="Google Shape;37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8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8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4" name="Google Shape;44;p8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8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6" name="Google Shape;46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9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0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0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3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2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>
            <a:off x="0" y="-192612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959" l="0" r="0" t="-17480"/>
            </a:stretch>
          </a:blipFill>
          <a:ln>
            <a:noFill/>
          </a:ln>
        </p:spPr>
      </p:sp>
      <p:sp>
        <p:nvSpPr>
          <p:cNvPr id="85" name="Google Shape;85;p1"/>
          <p:cNvSpPr/>
          <p:nvPr/>
        </p:nvSpPr>
        <p:spPr>
          <a:xfrm>
            <a:off x="1841963" y="7089904"/>
            <a:ext cx="1153016" cy="1153016"/>
          </a:xfrm>
          <a:custGeom>
            <a:rect b="b" l="l" r="r" t="t"/>
            <a:pathLst>
              <a:path extrusionOk="0" h="6350000" w="6350000">
                <a:moveTo>
                  <a:pt x="3175000" y="0"/>
                </a:moveTo>
                <a:cubicBezTo>
                  <a:pt x="1421496" y="0"/>
                  <a:pt x="0" y="1421496"/>
                  <a:pt x="0" y="3175000"/>
                </a:cubicBezTo>
                <a:cubicBezTo>
                  <a:pt x="0" y="4928504"/>
                  <a:pt x="1421496" y="6350000"/>
                  <a:pt x="3175000" y="6350000"/>
                </a:cubicBezTo>
                <a:cubicBezTo>
                  <a:pt x="4928504" y="6350000"/>
                  <a:pt x="6350000" y="4928504"/>
                  <a:pt x="6350000" y="3175000"/>
                </a:cubicBezTo>
                <a:cubicBezTo>
                  <a:pt x="6350000" y="1421496"/>
                  <a:pt x="4928504" y="0"/>
                  <a:pt x="3175000" y="0"/>
                </a:cubicBezTo>
                <a:close/>
              </a:path>
            </a:pathLst>
          </a:custGeom>
          <a:solidFill>
            <a:srgbClr val="5EDB12">
              <a:alpha val="6666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"/>
          <p:cNvSpPr/>
          <p:nvPr/>
        </p:nvSpPr>
        <p:spPr>
          <a:xfrm>
            <a:off x="-485022" y="7912483"/>
            <a:ext cx="2615770" cy="2615770"/>
          </a:xfrm>
          <a:custGeom>
            <a:rect b="b" l="l" r="r" t="t"/>
            <a:pathLst>
              <a:path extrusionOk="0" h="6350000" w="6350000">
                <a:moveTo>
                  <a:pt x="3175000" y="0"/>
                </a:moveTo>
                <a:cubicBezTo>
                  <a:pt x="1421496" y="0"/>
                  <a:pt x="0" y="1421496"/>
                  <a:pt x="0" y="3175000"/>
                </a:cubicBezTo>
                <a:cubicBezTo>
                  <a:pt x="0" y="4928504"/>
                  <a:pt x="1421496" y="6350000"/>
                  <a:pt x="3175000" y="6350000"/>
                </a:cubicBezTo>
                <a:cubicBezTo>
                  <a:pt x="4928504" y="6350000"/>
                  <a:pt x="6350000" y="4928504"/>
                  <a:pt x="6350000" y="3175000"/>
                </a:cubicBezTo>
                <a:cubicBezTo>
                  <a:pt x="6350000" y="1421496"/>
                  <a:pt x="4928504" y="0"/>
                  <a:pt x="3175000" y="0"/>
                </a:cubicBezTo>
                <a:close/>
              </a:path>
            </a:pathLst>
          </a:custGeom>
          <a:solidFill>
            <a:srgbClr val="5EDB12">
              <a:alpha val="6666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1"/>
          <p:cNvSpPr/>
          <p:nvPr/>
        </p:nvSpPr>
        <p:spPr>
          <a:xfrm rot="10800000">
            <a:off x="15293021" y="1385527"/>
            <a:ext cx="1153016" cy="1153016"/>
          </a:xfrm>
          <a:custGeom>
            <a:rect b="b" l="l" r="r" t="t"/>
            <a:pathLst>
              <a:path extrusionOk="0" h="6350000" w="6350000">
                <a:moveTo>
                  <a:pt x="3175000" y="0"/>
                </a:moveTo>
                <a:cubicBezTo>
                  <a:pt x="1421496" y="0"/>
                  <a:pt x="0" y="1421496"/>
                  <a:pt x="0" y="3175000"/>
                </a:cubicBezTo>
                <a:cubicBezTo>
                  <a:pt x="0" y="4928504"/>
                  <a:pt x="1421496" y="6350000"/>
                  <a:pt x="3175000" y="6350000"/>
                </a:cubicBezTo>
                <a:cubicBezTo>
                  <a:pt x="4928504" y="6350000"/>
                  <a:pt x="6350000" y="4928504"/>
                  <a:pt x="6350000" y="3175000"/>
                </a:cubicBezTo>
                <a:cubicBezTo>
                  <a:pt x="6350000" y="1421496"/>
                  <a:pt x="4928504" y="0"/>
                  <a:pt x="3175000" y="0"/>
                </a:cubicBezTo>
                <a:close/>
              </a:path>
            </a:pathLst>
          </a:custGeom>
          <a:solidFill>
            <a:srgbClr val="5EDB12">
              <a:alpha val="6666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1"/>
          <p:cNvSpPr/>
          <p:nvPr/>
        </p:nvSpPr>
        <p:spPr>
          <a:xfrm rot="10800000">
            <a:off x="16157252" y="-899805"/>
            <a:ext cx="2615770" cy="2615770"/>
          </a:xfrm>
          <a:custGeom>
            <a:rect b="b" l="l" r="r" t="t"/>
            <a:pathLst>
              <a:path extrusionOk="0" h="6350000" w="6350000">
                <a:moveTo>
                  <a:pt x="3175000" y="0"/>
                </a:moveTo>
                <a:cubicBezTo>
                  <a:pt x="1421496" y="0"/>
                  <a:pt x="0" y="1421496"/>
                  <a:pt x="0" y="3175000"/>
                </a:cubicBezTo>
                <a:cubicBezTo>
                  <a:pt x="0" y="4928504"/>
                  <a:pt x="1421496" y="6350000"/>
                  <a:pt x="3175000" y="6350000"/>
                </a:cubicBezTo>
                <a:cubicBezTo>
                  <a:pt x="4928504" y="6350000"/>
                  <a:pt x="6350000" y="4928504"/>
                  <a:pt x="6350000" y="3175000"/>
                </a:cubicBezTo>
                <a:cubicBezTo>
                  <a:pt x="6350000" y="1421496"/>
                  <a:pt x="4928504" y="0"/>
                  <a:pt x="3175000" y="0"/>
                </a:cubicBezTo>
                <a:close/>
              </a:path>
            </a:pathLst>
          </a:custGeom>
          <a:solidFill>
            <a:srgbClr val="5EDB12">
              <a:alpha val="6666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" name="Google Shape;89;p1"/>
          <p:cNvSpPr/>
          <p:nvPr/>
        </p:nvSpPr>
        <p:spPr>
          <a:xfrm>
            <a:off x="5029200" y="1028700"/>
            <a:ext cx="8229600" cy="8229600"/>
          </a:xfrm>
          <a:custGeom>
            <a:rect b="b" l="l" r="r" t="t"/>
            <a:pathLst>
              <a:path extrusionOk="0" h="1708150" w="1708150">
                <a:moveTo>
                  <a:pt x="853440" y="1708150"/>
                </a:moveTo>
                <a:cubicBezTo>
                  <a:pt x="383540" y="1708150"/>
                  <a:pt x="0" y="1324610"/>
                  <a:pt x="0" y="853440"/>
                </a:cubicBezTo>
                <a:cubicBezTo>
                  <a:pt x="0" y="383540"/>
                  <a:pt x="383540" y="0"/>
                  <a:pt x="853440" y="0"/>
                </a:cubicBezTo>
                <a:cubicBezTo>
                  <a:pt x="1324610" y="0"/>
                  <a:pt x="1706880" y="383540"/>
                  <a:pt x="1706880" y="853440"/>
                </a:cubicBezTo>
                <a:cubicBezTo>
                  <a:pt x="1708150" y="1324610"/>
                  <a:pt x="1324610" y="1708150"/>
                  <a:pt x="853440" y="1708150"/>
                </a:cubicBezTo>
                <a:close/>
                <a:moveTo>
                  <a:pt x="853440" y="469900"/>
                </a:moveTo>
                <a:cubicBezTo>
                  <a:pt x="642620" y="469900"/>
                  <a:pt x="469900" y="642620"/>
                  <a:pt x="469900" y="853440"/>
                </a:cubicBezTo>
                <a:cubicBezTo>
                  <a:pt x="469900" y="1064260"/>
                  <a:pt x="642620" y="1236980"/>
                  <a:pt x="853440" y="1236980"/>
                </a:cubicBezTo>
                <a:cubicBezTo>
                  <a:pt x="1064260" y="1236980"/>
                  <a:pt x="1236980" y="1064260"/>
                  <a:pt x="1236980" y="853440"/>
                </a:cubicBezTo>
                <a:cubicBezTo>
                  <a:pt x="1236980" y="642620"/>
                  <a:pt x="1065530" y="469900"/>
                  <a:pt x="853440" y="469900"/>
                </a:cubicBezTo>
                <a:close/>
              </a:path>
            </a:pathLst>
          </a:custGeom>
          <a:solidFill>
            <a:srgbClr val="5EDB12">
              <a:alpha val="6666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0" name="Google Shape;90;p1"/>
          <p:cNvSpPr/>
          <p:nvPr/>
        </p:nvSpPr>
        <p:spPr>
          <a:xfrm>
            <a:off x="14125220" y="5337588"/>
            <a:ext cx="3488628" cy="3802604"/>
          </a:xfrm>
          <a:custGeom>
            <a:rect b="b" l="l" r="r" t="t"/>
            <a:pathLst>
              <a:path extrusionOk="0" h="3802604" w="3488628">
                <a:moveTo>
                  <a:pt x="0" y="0"/>
                </a:moveTo>
                <a:lnTo>
                  <a:pt x="3488627" y="0"/>
                </a:lnTo>
                <a:lnTo>
                  <a:pt x="3488627" y="3802604"/>
                </a:lnTo>
                <a:lnTo>
                  <a:pt x="0" y="380260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91" name="Google Shape;91;p1"/>
          <p:cNvSpPr txBox="1"/>
          <p:nvPr/>
        </p:nvSpPr>
        <p:spPr>
          <a:xfrm>
            <a:off x="9" y="9306885"/>
            <a:ext cx="18051600" cy="561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649" u="none" cap="none" strike="noStrike">
                <a:solidFill>
                  <a:srgbClr val="FFFFFF"/>
                </a:solidFill>
                <a:latin typeface="Play"/>
                <a:ea typeface="Play"/>
                <a:cs typeface="Play"/>
                <a:sym typeface="Play"/>
              </a:rPr>
              <a:t>2024 Renew America’s Schools Prize</a:t>
            </a:r>
            <a:endParaRPr/>
          </a:p>
        </p:txBody>
      </p:sp>
      <p:sp>
        <p:nvSpPr>
          <p:cNvPr id="92" name="Google Shape;92;p1"/>
          <p:cNvSpPr txBox="1"/>
          <p:nvPr/>
        </p:nvSpPr>
        <p:spPr>
          <a:xfrm>
            <a:off x="6830838" y="332393"/>
            <a:ext cx="4626300" cy="132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8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600" u="none" cap="none" strike="noStrike">
                <a:solidFill>
                  <a:srgbClr val="FFFFFF"/>
                </a:solidFill>
                <a:latin typeface="Play"/>
                <a:ea typeface="Play"/>
                <a:cs typeface="Play"/>
                <a:sym typeface="Play"/>
              </a:rPr>
              <a:t>Rural Action Energy Team</a:t>
            </a:r>
            <a:endParaRPr sz="3600"/>
          </a:p>
        </p:txBody>
      </p:sp>
      <p:sp>
        <p:nvSpPr>
          <p:cNvPr id="93" name="Google Shape;93;p1"/>
          <p:cNvSpPr txBox="1"/>
          <p:nvPr/>
        </p:nvSpPr>
        <p:spPr>
          <a:xfrm>
            <a:off x="5563639" y="2320788"/>
            <a:ext cx="7160700" cy="1108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000" u="none" cap="none" strike="noStrike">
                <a:solidFill>
                  <a:srgbClr val="FFFFFF"/>
                </a:solidFill>
                <a:latin typeface="Play"/>
                <a:ea typeface="Play"/>
                <a:cs typeface="Play"/>
                <a:sym typeface="Play"/>
              </a:rPr>
              <a:t>Empowering Appalachia: A Scholastic Energy Revolution</a:t>
            </a:r>
            <a:endParaRPr sz="3000"/>
          </a:p>
        </p:txBody>
      </p:sp>
      <p:sp>
        <p:nvSpPr>
          <p:cNvPr id="94" name="Google Shape;94;p1"/>
          <p:cNvSpPr txBox="1"/>
          <p:nvPr/>
        </p:nvSpPr>
        <p:spPr>
          <a:xfrm>
            <a:off x="37434" y="485775"/>
            <a:ext cx="2756100" cy="392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50" u="none" cap="none" strike="noStrike">
                <a:solidFill>
                  <a:srgbClr val="FFFFFF"/>
                </a:solidFill>
                <a:latin typeface="Play"/>
                <a:ea typeface="Play"/>
                <a:cs typeface="Play"/>
                <a:sym typeface="Play"/>
              </a:rPr>
              <a:t>Project Description</a:t>
            </a:r>
            <a:endParaRPr/>
          </a:p>
        </p:txBody>
      </p:sp>
      <p:sp>
        <p:nvSpPr>
          <p:cNvPr id="95" name="Google Shape;95;p1"/>
          <p:cNvSpPr txBox="1"/>
          <p:nvPr/>
        </p:nvSpPr>
        <p:spPr>
          <a:xfrm>
            <a:off x="47380" y="5506703"/>
            <a:ext cx="1982400" cy="392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50" u="none" cap="none" strike="noStrike">
                <a:solidFill>
                  <a:srgbClr val="FFFFFF"/>
                </a:solidFill>
                <a:latin typeface="Play"/>
                <a:ea typeface="Play"/>
                <a:cs typeface="Play"/>
                <a:sym typeface="Play"/>
              </a:rPr>
              <a:t>Project  Goals</a:t>
            </a:r>
            <a:endParaRPr/>
          </a:p>
        </p:txBody>
      </p:sp>
      <p:sp>
        <p:nvSpPr>
          <p:cNvPr id="96" name="Google Shape;96;p1"/>
          <p:cNvSpPr txBox="1"/>
          <p:nvPr/>
        </p:nvSpPr>
        <p:spPr>
          <a:xfrm>
            <a:off x="13258795" y="801150"/>
            <a:ext cx="3814800" cy="392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50" u="none" cap="none" strike="noStrike">
                <a:solidFill>
                  <a:srgbClr val="FFFFFF"/>
                </a:solidFill>
                <a:latin typeface="Play"/>
                <a:ea typeface="Play"/>
                <a:cs typeface="Play"/>
                <a:sym typeface="Play"/>
              </a:rPr>
              <a:t>Summary of Needs</a:t>
            </a:r>
            <a:endParaRPr/>
          </a:p>
        </p:txBody>
      </p:sp>
      <p:sp>
        <p:nvSpPr>
          <p:cNvPr id="97" name="Google Shape;97;p1"/>
          <p:cNvSpPr txBox="1"/>
          <p:nvPr/>
        </p:nvSpPr>
        <p:spPr>
          <a:xfrm>
            <a:off x="47384" y="981069"/>
            <a:ext cx="5428500" cy="4271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50">
                <a:solidFill>
                  <a:srgbClr val="FFFFFF"/>
                </a:solidFill>
                <a:latin typeface="Play"/>
                <a:ea typeface="Play"/>
                <a:cs typeface="Play"/>
                <a:sym typeface="Play"/>
              </a:rPr>
              <a:t>Rural Action brings together</a:t>
            </a:r>
            <a:r>
              <a:rPr b="0" i="0" lang="en-US" sz="1850" u="none" cap="none" strike="noStrike">
                <a:solidFill>
                  <a:srgbClr val="FFFFFF"/>
                </a:solidFill>
                <a:latin typeface="Play"/>
                <a:ea typeface="Play"/>
                <a:cs typeface="Play"/>
                <a:sym typeface="Play"/>
              </a:rPr>
              <a:t> </a:t>
            </a:r>
            <a:r>
              <a:rPr lang="en-US" sz="1850">
                <a:solidFill>
                  <a:srgbClr val="FFFFFF"/>
                </a:solidFill>
                <a:latin typeface="Play"/>
                <a:ea typeface="Play"/>
                <a:cs typeface="Play"/>
                <a:sym typeface="Play"/>
              </a:rPr>
              <a:t>4 districts and a technical high school</a:t>
            </a:r>
            <a:r>
              <a:rPr b="0" i="0" lang="en-US" sz="1850" u="none" cap="none" strike="noStrike">
                <a:solidFill>
                  <a:srgbClr val="FFFFFF"/>
                </a:solidFill>
                <a:latin typeface="Play"/>
                <a:ea typeface="Play"/>
                <a:cs typeface="Play"/>
                <a:sym typeface="Play"/>
              </a:rPr>
              <a:t>, collaborating with our strategic partner, Ameresco, to conduct comprehensive energy audits</a:t>
            </a:r>
            <a:r>
              <a:rPr lang="en-US" sz="1850">
                <a:solidFill>
                  <a:srgbClr val="FFFFFF"/>
                </a:solidFill>
                <a:latin typeface="Play"/>
                <a:ea typeface="Play"/>
                <a:cs typeface="Play"/>
                <a:sym typeface="Play"/>
              </a:rPr>
              <a:t> and data-driven strategies.</a:t>
            </a:r>
            <a:r>
              <a:rPr b="0" i="0" lang="en-US" sz="1850" u="none" cap="none" strike="noStrike">
                <a:solidFill>
                  <a:srgbClr val="FFFFFF"/>
                </a:solidFill>
                <a:latin typeface="Play"/>
                <a:ea typeface="Play"/>
                <a:cs typeface="Play"/>
                <a:sym typeface="Play"/>
              </a:rPr>
              <a:t> Our goal is to optimize energy efficiency across these institutions. To facilitate this endeavor, we intend to utilize prize money obtained from the initial phase to alleviate the 5% cost share from the schools. We will then craft tailored energy efficiency plans for each school, offering guidance and support through the implementation process.</a:t>
            </a:r>
            <a:endParaRPr/>
          </a:p>
        </p:txBody>
      </p:sp>
      <p:sp>
        <p:nvSpPr>
          <p:cNvPr id="98" name="Google Shape;98;p1"/>
          <p:cNvSpPr txBox="1"/>
          <p:nvPr/>
        </p:nvSpPr>
        <p:spPr>
          <a:xfrm>
            <a:off x="12812113" y="1298207"/>
            <a:ext cx="5475900" cy="38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50" u="none" cap="none" strike="noStrike">
                <a:solidFill>
                  <a:srgbClr val="FFFFFF"/>
                </a:solidFill>
                <a:latin typeface="Play"/>
                <a:ea typeface="Play"/>
                <a:cs typeface="Play"/>
                <a:sym typeface="Play"/>
              </a:rPr>
              <a:t>Schools in Appalachia face unique challenges due to the region’s economic </a:t>
            </a:r>
            <a:r>
              <a:rPr lang="en-US" sz="1850">
                <a:solidFill>
                  <a:srgbClr val="FFFFFF"/>
                </a:solidFill>
                <a:latin typeface="Play"/>
                <a:ea typeface="Play"/>
                <a:cs typeface="Play"/>
                <a:sym typeface="Play"/>
              </a:rPr>
              <a:t>status</a:t>
            </a:r>
            <a:r>
              <a:rPr b="0" i="0" lang="en-US" sz="1850" u="none" cap="none" strike="noStrike">
                <a:solidFill>
                  <a:srgbClr val="FFFFFF"/>
                </a:solidFill>
                <a:latin typeface="Play"/>
                <a:ea typeface="Play"/>
                <a:cs typeface="Play"/>
                <a:sym typeface="Play"/>
              </a:rPr>
              <a:t> and historical reliance on </a:t>
            </a:r>
            <a:r>
              <a:rPr lang="en-US" sz="1850">
                <a:solidFill>
                  <a:srgbClr val="FFFFFF"/>
                </a:solidFill>
                <a:latin typeface="Play"/>
                <a:ea typeface="Play"/>
                <a:cs typeface="Play"/>
                <a:sym typeface="Play"/>
              </a:rPr>
              <a:t>fossil</a:t>
            </a:r>
            <a:r>
              <a:rPr b="0" i="0" lang="en-US" sz="1850" u="none" cap="none" strike="noStrike">
                <a:solidFill>
                  <a:srgbClr val="FFFFFF"/>
                </a:solidFill>
                <a:latin typeface="Play"/>
                <a:ea typeface="Play"/>
                <a:cs typeface="Play"/>
                <a:sym typeface="Play"/>
              </a:rPr>
              <a:t> energy sources like coal. Limited financial resources, aging infrastructure, and geographic isolation contribute to higher energy costs and environmental impact. Improving system efficiency and </a:t>
            </a:r>
            <a:r>
              <a:rPr lang="en-US" sz="1850">
                <a:solidFill>
                  <a:srgbClr val="FFFFFF"/>
                </a:solidFill>
                <a:latin typeface="Play"/>
                <a:ea typeface="Play"/>
                <a:cs typeface="Play"/>
                <a:sym typeface="Play"/>
              </a:rPr>
              <a:t>t</a:t>
            </a:r>
            <a:r>
              <a:rPr b="0" i="0" lang="en-US" sz="1850" u="none" cap="none" strike="noStrike">
                <a:solidFill>
                  <a:srgbClr val="FFFFFF"/>
                </a:solidFill>
                <a:latin typeface="Play"/>
                <a:ea typeface="Play"/>
                <a:cs typeface="Play"/>
                <a:sym typeface="Play"/>
              </a:rPr>
              <a:t>ransitioning to renewable energy is crucial for these schools to lower expenses, improve sustainability, and overcome systemic barriers to progress.</a:t>
            </a:r>
            <a:endParaRPr/>
          </a:p>
        </p:txBody>
      </p:sp>
      <p:sp>
        <p:nvSpPr>
          <p:cNvPr id="99" name="Google Shape;99;p1"/>
          <p:cNvSpPr txBox="1"/>
          <p:nvPr/>
        </p:nvSpPr>
        <p:spPr>
          <a:xfrm>
            <a:off x="37425" y="5991671"/>
            <a:ext cx="5563800" cy="3349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183836" lvl="1" marL="399422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Arial"/>
              <a:buChar char="•"/>
            </a:pPr>
            <a:r>
              <a:rPr b="0" i="0" lang="en-US" sz="1600" u="none" cap="none" strike="noStrike">
                <a:solidFill>
                  <a:srgbClr val="FFFFFF"/>
                </a:solidFill>
                <a:latin typeface="Play"/>
                <a:ea typeface="Play"/>
                <a:cs typeface="Play"/>
                <a:sym typeface="Play"/>
              </a:rPr>
              <a:t>Achieve a 25% or higher overall reduction in energy costs. </a:t>
            </a:r>
            <a:endParaRPr sz="1600"/>
          </a:p>
          <a:p>
            <a:pPr indent="-183836" lvl="1" marL="399422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Arial"/>
              <a:buChar char="•"/>
            </a:pPr>
            <a:r>
              <a:rPr b="0" i="0" lang="en-US" sz="1600" u="none" cap="none" strike="noStrike">
                <a:solidFill>
                  <a:srgbClr val="FFFFFF"/>
                </a:solidFill>
                <a:latin typeface="Play"/>
                <a:ea typeface="Play"/>
                <a:cs typeface="Play"/>
                <a:sym typeface="Play"/>
              </a:rPr>
              <a:t>Improve classroom comfort levels </a:t>
            </a:r>
            <a:r>
              <a:rPr lang="en-US" sz="1600">
                <a:solidFill>
                  <a:srgbClr val="FFFFFF"/>
                </a:solidFill>
                <a:latin typeface="Play"/>
                <a:ea typeface="Play"/>
                <a:cs typeface="Play"/>
                <a:sym typeface="Play"/>
              </a:rPr>
              <a:t>and indoor air quality</a:t>
            </a:r>
            <a:r>
              <a:rPr b="0" i="0" lang="en-US" sz="1600" u="none" cap="none" strike="noStrike">
                <a:solidFill>
                  <a:srgbClr val="FFFFFF"/>
                </a:solidFill>
                <a:latin typeface="Play"/>
                <a:ea typeface="Play"/>
                <a:cs typeface="Play"/>
                <a:sym typeface="Play"/>
              </a:rPr>
              <a:t>.</a:t>
            </a:r>
            <a:endParaRPr sz="1600"/>
          </a:p>
          <a:p>
            <a:pPr indent="-183836" lvl="1" marL="399422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Arial"/>
              <a:buChar char="•"/>
            </a:pPr>
            <a:r>
              <a:rPr b="0" i="0" lang="en-US" sz="1600" u="none" cap="none" strike="noStrike">
                <a:solidFill>
                  <a:srgbClr val="FFFFFF"/>
                </a:solidFill>
                <a:latin typeface="Play"/>
                <a:ea typeface="Play"/>
                <a:cs typeface="Play"/>
                <a:sym typeface="Play"/>
              </a:rPr>
              <a:t>Model sustainable energy implementation in rural communities.</a:t>
            </a:r>
            <a:endParaRPr sz="1600"/>
          </a:p>
          <a:p>
            <a:pPr indent="-183836" lvl="1" marL="399422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Arial"/>
              <a:buChar char="•"/>
            </a:pPr>
            <a:r>
              <a:rPr b="0" i="0" lang="en-US" sz="1600" u="none" cap="none" strike="noStrike">
                <a:solidFill>
                  <a:srgbClr val="FFFFFF"/>
                </a:solidFill>
                <a:latin typeface="Play"/>
                <a:ea typeface="Play"/>
                <a:cs typeface="Play"/>
                <a:sym typeface="Play"/>
              </a:rPr>
              <a:t>Equip at least one building with efficient backup electricity so it can serve as a community emergency shelter.</a:t>
            </a:r>
            <a:endParaRPr sz="1600"/>
          </a:p>
          <a:p>
            <a:pPr indent="-183836" lvl="1" marL="399422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Arial"/>
              <a:buChar char="•"/>
            </a:pPr>
            <a:r>
              <a:rPr b="0" i="0" lang="en-US" sz="1600" u="none" cap="none" strike="noStrike">
                <a:solidFill>
                  <a:srgbClr val="FFFFFF"/>
                </a:solidFill>
                <a:latin typeface="Play"/>
                <a:ea typeface="Play"/>
                <a:cs typeface="Play"/>
                <a:sym typeface="Play"/>
              </a:rPr>
              <a:t>Demonstrate energy-related career opportunities in STEM classes at participating schools.</a:t>
            </a:r>
            <a:endParaRPr sz="1600"/>
          </a:p>
        </p:txBody>
      </p:sp>
      <p:sp>
        <p:nvSpPr>
          <p:cNvPr id="100" name="Google Shape;100;p1"/>
          <p:cNvSpPr txBox="1"/>
          <p:nvPr/>
        </p:nvSpPr>
        <p:spPr>
          <a:xfrm>
            <a:off x="10028401" y="7912478"/>
            <a:ext cx="3814800" cy="942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550" u="none" cap="none" strike="noStrike">
                <a:solidFill>
                  <a:srgbClr val="FFFFFF"/>
                </a:solidFill>
                <a:latin typeface="Play"/>
                <a:ea typeface="Play"/>
                <a:cs typeface="Play"/>
                <a:sym typeface="Play"/>
              </a:rPr>
              <a:t>Ohio’s Appalachian Region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2006-08-16T00:00:00Z</dcterms:created>
</cp:coreProperties>
</file>