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38"/>
  </p:normalViewPr>
  <p:slideViewPr>
    <p:cSldViewPr snapToGrid="0">
      <p:cViewPr varScale="1">
        <p:scale>
          <a:sx n="118" d="100"/>
          <a:sy n="118" d="100"/>
        </p:scale>
        <p:origin x="9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Suisun Bay Synergy Team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Pittsburg (CA) Unified School District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</a:t>
            </a:r>
          </a:p>
          <a:p>
            <a:pPr marL="571500" lvl="1" indent="-171450">
              <a:spcBef>
                <a:spcPts val="0"/>
              </a:spcBef>
              <a:spcAft>
                <a:spcPts val="600"/>
              </a:spcAft>
            </a:pP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Energy-Efficiency: HVAC, DHW, LED Lighting, Plug Loads</a:t>
            </a:r>
          </a:p>
          <a:p>
            <a:pPr marL="571500" lvl="1" indent="-171450">
              <a:spcBef>
                <a:spcPts val="0"/>
              </a:spcBef>
              <a:spcAft>
                <a:spcPts val="600"/>
              </a:spcAft>
            </a:pP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Renewable Energy: Solar PV + Battery Storage Microgrids</a:t>
            </a:r>
          </a:p>
          <a:p>
            <a:pPr marL="571500" lvl="1" indent="-171450">
              <a:spcBef>
                <a:spcPts val="0"/>
              </a:spcBef>
              <a:spcAft>
                <a:spcPts val="600"/>
              </a:spcAft>
            </a:pP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Transportation: Managed EV Charging for (52) School District white-fleet vehicles.</a:t>
            </a:r>
          </a:p>
          <a:p>
            <a:pPr marL="571500" lvl="1" indent="-171450">
              <a:spcBef>
                <a:spcPts val="0"/>
              </a:spcBef>
              <a:spcAft>
                <a:spcPts val="600"/>
              </a:spcAft>
            </a:pP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Integrated with community workforce development mentorship program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Pittsburg Unified School District 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proud but d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isadvantaged area community (DAC)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Only 10% of the community have a bachelor’s degree or higher.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21% unemployment rate. 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Community demographics predominately Hispanic and African American. 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85.5% of the students attending PUSD qualify for free and reduced priced meals. 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More families rent than own homes.</a:t>
            </a:r>
          </a:p>
          <a:p>
            <a:pPr marL="0" marR="0">
              <a:spcBef>
                <a:spcPts val="0"/>
              </a:spcBef>
              <a:spcAft>
                <a:spcPts val="300"/>
              </a:spcAft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helping hand can go a long way, when the community at large is actively 	engaged in fulfilling its own empowerment.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881356" y="1046532"/>
            <a:ext cx="5321507" cy="23955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600"/>
              </a:spcAft>
            </a:pPr>
            <a:r>
              <a:rPr lang="en-US" sz="2000" b="1" dirty="0">
                <a:latin typeface="Calibri"/>
                <a:cs typeface="Calibri"/>
              </a:rPr>
              <a:t>Project Goals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200"/>
              </a:spcAft>
            </a:pPr>
            <a:r>
              <a:rPr lang="en-US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Leverage USDOE Renew-America funding: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create empowering on-the-job workforce training opportunities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benefit the students in a DAC with accessing career choices in the expanding fields of renewable / energy-efficiency, and electric vehicles.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attract additional public and private investment in comprehensive energy-savings and electric transportation programs.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accomplish a significant reduction in energy consumption and agile demand-response, while also positioning the school district to rapidly transition to electric bus and white-fleet vehicles.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6" name="Picture 5" descr="A row of school buses parked in a parking lot&#10;&#10;Description automatically generated">
            <a:extLst>
              <a:ext uri="{FF2B5EF4-FFF2-40B4-BE49-F238E27FC236}">
                <a16:creationId xmlns:a16="http://schemas.microsoft.com/office/drawing/2014/main" id="{F65C4819-D4D5-F445-14AA-8D07158B8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765" y="3429000"/>
            <a:ext cx="4407438" cy="312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2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234</Words>
  <Application>Microsoft Macintosh PowerPoint</Application>
  <PresentationFormat>Widescreen</PresentationFormat>
  <Paragraphs>24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ＭＳ Ｐゴシック</vt:lpstr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Suisun Bay Synergy Team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JAMES RICHMOND</cp:lastModifiedBy>
  <cp:revision>6</cp:revision>
  <dcterms:created xsi:type="dcterms:W3CDTF">2021-11-15T00:59:02Z</dcterms:created>
  <dcterms:modified xsi:type="dcterms:W3CDTF">2024-06-13T18:53:20Z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