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18288000" cy="10287000"/>
  <p:notesSz cx="6858000" cy="9144000"/>
  <p:embeddedFontLst>
    <p:embeddedFont>
      <p:font typeface="Assistant" pitchFamily="2" charset="-79"/>
      <p:regular r:id="rId4"/>
      <p:bold r:id="rId5"/>
    </p:embeddedFont>
    <p:embeddedFont>
      <p:font typeface="Assistant ExtraBold" pitchFamily="2" charset="-79"/>
      <p:bold r:id="rId6"/>
    </p:embeddedFont>
    <p:embeddedFont>
      <p:font typeface="League Gothic" panose="020B0604020202020204" charset="0"/>
      <p:regular r:id="rId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0" roundtripDataSignature="AMtx7mhW0HcVqeC+DQOCIuOaV+2SZkw1H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1" d="100"/>
          <a:sy n="71" d="100"/>
        </p:scale>
        <p:origin x="714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presProps" Target="presProps.xml"/><Relationship Id="rId5" Type="http://schemas.openxmlformats.org/officeDocument/2006/relationships/font" Target="fonts/font2.fntdata"/><Relationship Id="rId10" Type="http://customschemas.google.com/relationships/presentationmetadata" Target="metadata"/><Relationship Id="rId4" Type="http://schemas.openxmlformats.org/officeDocument/2006/relationships/font" Target="fonts/font1.fntdata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4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6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6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7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6" name="Google Shape;36;p7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7" name="Google Shape;37;p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8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8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8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4" name="Google Shape;44;p8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8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6" name="Google Shape;46;p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9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0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0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1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1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5" name="Google Shape;65;p1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body" idx="1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3"/>
          <p:cNvSpPr txBox="1">
            <a:spLocks noGrp="1"/>
          </p:cNvSpPr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/>
          <p:nvPr/>
        </p:nvSpPr>
        <p:spPr>
          <a:xfrm rot="5400000">
            <a:off x="-1559708" y="1900484"/>
            <a:ext cx="3645099" cy="525683"/>
          </a:xfrm>
          <a:custGeom>
            <a:avLst/>
            <a:gdLst/>
            <a:ahLst/>
            <a:cxnLst/>
            <a:rect l="l" t="t" r="r" b="b"/>
            <a:pathLst>
              <a:path w="1056744" h="152400" extrusionOk="0">
                <a:moveTo>
                  <a:pt x="0" y="0"/>
                </a:moveTo>
                <a:lnTo>
                  <a:pt x="1056744" y="0"/>
                </a:lnTo>
                <a:lnTo>
                  <a:pt x="1056744" y="152400"/>
                </a:lnTo>
                <a:lnTo>
                  <a:pt x="0" y="152400"/>
                </a:lnTo>
                <a:close/>
              </a:path>
            </a:pathLst>
          </a:custGeom>
          <a:solidFill>
            <a:srgbClr val="123F73"/>
          </a:solidFill>
          <a:ln>
            <a:noFill/>
          </a:ln>
        </p:spPr>
      </p:sp>
      <p:sp>
        <p:nvSpPr>
          <p:cNvPr id="85" name="Google Shape;85;p1"/>
          <p:cNvSpPr/>
          <p:nvPr/>
        </p:nvSpPr>
        <p:spPr>
          <a:xfrm>
            <a:off x="262842" y="9126508"/>
            <a:ext cx="1801984" cy="1026296"/>
          </a:xfrm>
          <a:custGeom>
            <a:avLst/>
            <a:gdLst/>
            <a:ahLst/>
            <a:cxnLst/>
            <a:rect l="l" t="t" r="r" b="b"/>
            <a:pathLst>
              <a:path w="1801984" h="1026296" extrusionOk="0">
                <a:moveTo>
                  <a:pt x="0" y="0"/>
                </a:moveTo>
                <a:lnTo>
                  <a:pt x="1801984" y="0"/>
                </a:lnTo>
                <a:lnTo>
                  <a:pt x="1801984" y="1026295"/>
                </a:lnTo>
                <a:lnTo>
                  <a:pt x="0" y="1026295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86" name="Google Shape;86;p1"/>
          <p:cNvSpPr/>
          <p:nvPr/>
        </p:nvSpPr>
        <p:spPr>
          <a:xfrm>
            <a:off x="9096662" y="6022052"/>
            <a:ext cx="2466977" cy="2466977"/>
          </a:xfrm>
          <a:custGeom>
            <a:avLst/>
            <a:gdLst/>
            <a:ahLst/>
            <a:cxnLst/>
            <a:rect l="l" t="t" r="r" b="b"/>
            <a:pathLst>
              <a:path w="2466977" h="2466977" extrusionOk="0">
                <a:moveTo>
                  <a:pt x="0" y="0"/>
                </a:moveTo>
                <a:lnTo>
                  <a:pt x="2466976" y="0"/>
                </a:lnTo>
                <a:lnTo>
                  <a:pt x="2466976" y="2466977"/>
                </a:lnTo>
                <a:lnTo>
                  <a:pt x="0" y="246697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87" name="Google Shape;87;p1"/>
          <p:cNvSpPr/>
          <p:nvPr/>
        </p:nvSpPr>
        <p:spPr>
          <a:xfrm>
            <a:off x="14895458" y="6125187"/>
            <a:ext cx="2363842" cy="2363842"/>
          </a:xfrm>
          <a:custGeom>
            <a:avLst/>
            <a:gdLst/>
            <a:ahLst/>
            <a:cxnLst/>
            <a:rect l="l" t="t" r="r" b="b"/>
            <a:pathLst>
              <a:path w="2363842" h="2363842" extrusionOk="0">
                <a:moveTo>
                  <a:pt x="0" y="0"/>
                </a:moveTo>
                <a:lnTo>
                  <a:pt x="2363842" y="0"/>
                </a:lnTo>
                <a:lnTo>
                  <a:pt x="2363842" y="2363842"/>
                </a:lnTo>
                <a:lnTo>
                  <a:pt x="0" y="236384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88" name="Google Shape;88;p1"/>
          <p:cNvSpPr/>
          <p:nvPr/>
        </p:nvSpPr>
        <p:spPr>
          <a:xfrm>
            <a:off x="12225420" y="6085966"/>
            <a:ext cx="2339149" cy="2339149"/>
          </a:xfrm>
          <a:custGeom>
            <a:avLst/>
            <a:gdLst/>
            <a:ahLst/>
            <a:cxnLst/>
            <a:rect l="l" t="t" r="r" b="b"/>
            <a:pathLst>
              <a:path w="2339149" h="2339149" extrusionOk="0">
                <a:moveTo>
                  <a:pt x="0" y="0"/>
                </a:moveTo>
                <a:lnTo>
                  <a:pt x="2339149" y="0"/>
                </a:lnTo>
                <a:lnTo>
                  <a:pt x="2339149" y="2339149"/>
                </a:lnTo>
                <a:lnTo>
                  <a:pt x="0" y="233914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89" name="Google Shape;89;p1"/>
          <p:cNvSpPr txBox="1"/>
          <p:nvPr/>
        </p:nvSpPr>
        <p:spPr>
          <a:xfrm>
            <a:off x="1028700" y="542367"/>
            <a:ext cx="16483938" cy="7967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9000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412" b="0" i="0" u="none" strike="noStrike" cap="none">
                <a:solidFill>
                  <a:srgbClr val="BDD131"/>
                </a:solidFill>
                <a:latin typeface="League Gothic"/>
                <a:ea typeface="League Gothic"/>
                <a:cs typeface="League Gothic"/>
                <a:sym typeface="League Gothic"/>
              </a:rPr>
              <a:t>RDF GREEN EQUITY FUND FOR SCHOOLS </a:t>
            </a:r>
            <a:endParaRPr/>
          </a:p>
        </p:txBody>
      </p:sp>
      <p:sp>
        <p:nvSpPr>
          <p:cNvPr id="90" name="Google Shape;90;p1"/>
          <p:cNvSpPr txBox="1"/>
          <p:nvPr/>
        </p:nvSpPr>
        <p:spPr>
          <a:xfrm>
            <a:off x="1012944" y="1887101"/>
            <a:ext cx="7421936" cy="28561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999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542" b="1" i="0" u="none" strike="noStrike" cap="none">
                <a:solidFill>
                  <a:srgbClr val="123F73"/>
                </a:solidFill>
                <a:latin typeface="Assistant"/>
                <a:ea typeface="Assistant"/>
                <a:cs typeface="Assistant"/>
                <a:sym typeface="Assistant"/>
              </a:rPr>
              <a:t>Project Description</a:t>
            </a:r>
            <a:endParaRPr/>
          </a:p>
          <a:p>
            <a:pPr marL="0" marR="0" lvl="0" indent="0" algn="l" rtl="0">
              <a:lnSpc>
                <a:spcPct val="49409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542" b="1" i="0" u="none" strike="noStrike" cap="none">
              <a:solidFill>
                <a:srgbClr val="123F73"/>
              </a:solidFill>
              <a:latin typeface="Assistant"/>
              <a:ea typeface="Assistant"/>
              <a:cs typeface="Assistant"/>
              <a:sym typeface="Assistant"/>
            </a:endParaRPr>
          </a:p>
          <a:p>
            <a:pPr marL="0" marR="0" lvl="0" indent="0" algn="l" rtl="0">
              <a:lnSpc>
                <a:spcPct val="10998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42" b="0" i="0" u="none" strike="noStrike" cap="none">
                <a:solidFill>
                  <a:srgbClr val="123F73"/>
                </a:solidFill>
                <a:latin typeface="Assistant"/>
                <a:ea typeface="Assistant"/>
                <a:cs typeface="Assistant"/>
                <a:sym typeface="Assistant"/>
              </a:rPr>
              <a:t>Raza Development Fund (RDF) presents this consortium of </a:t>
            </a:r>
            <a:r>
              <a:rPr lang="en-US" sz="1942" b="1" i="0" u="none" strike="noStrike" cap="none">
                <a:solidFill>
                  <a:srgbClr val="123F73"/>
                </a:solidFill>
                <a:latin typeface="Assistant ExtraBold"/>
                <a:ea typeface="Assistant ExtraBold"/>
                <a:cs typeface="Assistant ExtraBold"/>
                <a:sym typeface="Assistant ExtraBold"/>
              </a:rPr>
              <a:t>12 single-site operator public charter schools</a:t>
            </a:r>
            <a:r>
              <a:rPr lang="en-US" sz="1942" b="0" i="0" u="none" strike="noStrike" cap="none">
                <a:solidFill>
                  <a:srgbClr val="123F73"/>
                </a:solidFill>
                <a:latin typeface="Assistant"/>
                <a:ea typeface="Assistant"/>
                <a:cs typeface="Assistant"/>
                <a:sym typeface="Assistant"/>
              </a:rPr>
              <a:t> to:</a:t>
            </a:r>
            <a:endParaRPr/>
          </a:p>
          <a:p>
            <a:pPr marL="0" marR="0" lvl="0" indent="0" algn="l" rtl="0">
              <a:lnSpc>
                <a:spcPct val="53347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942" b="0" i="0" u="none" strike="noStrike" cap="none">
              <a:solidFill>
                <a:srgbClr val="123F73"/>
              </a:solidFill>
              <a:latin typeface="Assistant"/>
              <a:ea typeface="Assistant"/>
              <a:cs typeface="Assistant"/>
              <a:sym typeface="Assistant"/>
            </a:endParaRPr>
          </a:p>
          <a:p>
            <a:pPr marL="388620" marR="0" lvl="1" indent="-194310" algn="l" rtl="0">
              <a:lnSpc>
                <a:spcPct val="127000"/>
              </a:lnSpc>
              <a:spcBef>
                <a:spcPts val="0"/>
              </a:spcBef>
              <a:spcAft>
                <a:spcPts val="0"/>
              </a:spcAft>
              <a:buClr>
                <a:srgbClr val="123F73"/>
              </a:buClr>
              <a:buSzPts val="18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123F73"/>
                </a:solidFill>
                <a:latin typeface="Assistant"/>
                <a:ea typeface="Assistant"/>
                <a:cs typeface="Assistant"/>
                <a:sym typeface="Assistant"/>
              </a:rPr>
              <a:t>Develop a scalable model for funding energy improvements in the charter school sector.</a:t>
            </a:r>
            <a:endParaRPr/>
          </a:p>
          <a:p>
            <a:pPr marL="388620" marR="0" lvl="1" indent="-194310" algn="l" rtl="0">
              <a:lnSpc>
                <a:spcPct val="127000"/>
              </a:lnSpc>
              <a:spcBef>
                <a:spcPts val="0"/>
              </a:spcBef>
              <a:spcAft>
                <a:spcPts val="0"/>
              </a:spcAft>
              <a:buClr>
                <a:srgbClr val="123F73"/>
              </a:buClr>
              <a:buSzPts val="18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123F73"/>
                </a:solidFill>
                <a:latin typeface="Assistant"/>
                <a:ea typeface="Assistant"/>
                <a:cs typeface="Assistant"/>
                <a:sym typeface="Assistant"/>
              </a:rPr>
              <a:t>Address climate change and its disproportionate impact on Latino communities.</a:t>
            </a:r>
            <a:endParaRPr/>
          </a:p>
          <a:p>
            <a:pPr marL="388620" marR="0" lvl="1" indent="-194310" algn="l" rtl="0">
              <a:lnSpc>
                <a:spcPct val="127000"/>
              </a:lnSpc>
              <a:spcBef>
                <a:spcPts val="0"/>
              </a:spcBef>
              <a:spcAft>
                <a:spcPts val="0"/>
              </a:spcAft>
              <a:buClr>
                <a:srgbClr val="123F73"/>
              </a:buClr>
              <a:buSzPts val="18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123F73"/>
                </a:solidFill>
                <a:latin typeface="Assistant"/>
                <a:ea typeface="Assistant"/>
                <a:cs typeface="Assistant"/>
                <a:sym typeface="Assistant"/>
              </a:rPr>
              <a:t>RDF anchors an experienced team of national experts and local professionals. </a:t>
            </a:r>
            <a:endParaRPr/>
          </a:p>
        </p:txBody>
      </p:sp>
      <p:sp>
        <p:nvSpPr>
          <p:cNvPr id="91" name="Google Shape;91;p1"/>
          <p:cNvSpPr txBox="1"/>
          <p:nvPr/>
        </p:nvSpPr>
        <p:spPr>
          <a:xfrm>
            <a:off x="1028700" y="1272449"/>
            <a:ext cx="4428432" cy="3142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999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42" b="0" i="0" u="none" strike="noStrike" cap="none">
                <a:solidFill>
                  <a:srgbClr val="D0661F"/>
                </a:solidFill>
                <a:latin typeface="Assistant"/>
                <a:ea typeface="Assistant"/>
                <a:cs typeface="Assistant"/>
                <a:sym typeface="Assistant"/>
              </a:rPr>
              <a:t>2024 Renew America's Schools Prize</a:t>
            </a:r>
            <a:endParaRPr/>
          </a:p>
        </p:txBody>
      </p:sp>
      <p:sp>
        <p:nvSpPr>
          <p:cNvPr id="92" name="Google Shape;92;p1"/>
          <p:cNvSpPr txBox="1"/>
          <p:nvPr/>
        </p:nvSpPr>
        <p:spPr>
          <a:xfrm>
            <a:off x="9144000" y="1887101"/>
            <a:ext cx="8368638" cy="32051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999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42" b="1" i="0" u="none" strike="noStrike" cap="none">
                <a:solidFill>
                  <a:srgbClr val="103B6C"/>
                </a:solidFill>
                <a:latin typeface="Assistant"/>
                <a:ea typeface="Assistant"/>
                <a:cs typeface="Assistant"/>
                <a:sym typeface="Assistant"/>
              </a:rPr>
              <a:t>Project Goals</a:t>
            </a:r>
            <a:endParaRPr/>
          </a:p>
          <a:p>
            <a:pPr marL="0" marR="0" lvl="0" indent="0" algn="l" rtl="0">
              <a:lnSpc>
                <a:spcPct val="44194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842" b="1" i="0" u="none" strike="noStrike" cap="none">
              <a:solidFill>
                <a:srgbClr val="103B6C"/>
              </a:solidFill>
              <a:latin typeface="Assistant"/>
              <a:ea typeface="Assistant"/>
              <a:cs typeface="Assistant"/>
              <a:sym typeface="Assistant"/>
            </a:endParaRPr>
          </a:p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0" i="0" u="none" strike="noStrike" cap="none">
                <a:solidFill>
                  <a:srgbClr val="103B6C"/>
                </a:solidFill>
                <a:latin typeface="Assistant"/>
                <a:ea typeface="Assistant"/>
                <a:cs typeface="Assistant"/>
                <a:sym typeface="Assistant"/>
              </a:rPr>
              <a:t>Across the 12 single-site, community-led charter schools, RDF will: </a:t>
            </a:r>
            <a:endParaRPr/>
          </a:p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rgbClr val="103B6C"/>
              </a:solidFill>
              <a:latin typeface="Assistant"/>
              <a:ea typeface="Assistant"/>
              <a:cs typeface="Assistant"/>
              <a:sym typeface="Assistant"/>
            </a:endParaRPr>
          </a:p>
          <a:p>
            <a:pPr marL="388620" marR="0" lvl="1" indent="-19431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103B6C"/>
              </a:buClr>
              <a:buSzPts val="1800"/>
              <a:buFont typeface="Assistant"/>
              <a:buAutoNum type="arabicPeriod"/>
            </a:pPr>
            <a:r>
              <a:rPr lang="en-US" sz="1800" b="0" i="0" u="none" strike="noStrike" cap="none">
                <a:solidFill>
                  <a:srgbClr val="103B6C"/>
                </a:solidFill>
                <a:latin typeface="Assistant"/>
                <a:ea typeface="Assistant"/>
                <a:cs typeface="Assistant"/>
                <a:sym typeface="Assistant"/>
              </a:rPr>
              <a:t>Promote Energy Efficiency, Reduce GHG emissions, and Increase cost savings</a:t>
            </a:r>
            <a:endParaRPr/>
          </a:p>
          <a:p>
            <a:pPr marL="388620" marR="0" lvl="1" indent="-19431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103B6C"/>
              </a:buClr>
              <a:buSzPts val="1800"/>
              <a:buFont typeface="Assistant"/>
              <a:buAutoNum type="arabicPeriod"/>
            </a:pPr>
            <a:r>
              <a:rPr lang="en-US" sz="1800" b="0" i="0" u="none" strike="noStrike" cap="none">
                <a:solidFill>
                  <a:srgbClr val="103B6C"/>
                </a:solidFill>
                <a:latin typeface="Assistant"/>
                <a:ea typeface="Assistant"/>
                <a:cs typeface="Assistant"/>
                <a:sym typeface="Assistant"/>
              </a:rPr>
              <a:t>Facilitate private investment in charter school energy upgrades</a:t>
            </a:r>
            <a:endParaRPr/>
          </a:p>
          <a:p>
            <a:pPr marL="388620" marR="0" lvl="1" indent="-19431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103B6C"/>
              </a:buClr>
              <a:buSzPts val="1800"/>
              <a:buFont typeface="Assistant"/>
              <a:buAutoNum type="arabicPeriod"/>
            </a:pPr>
            <a:r>
              <a:rPr lang="en-US" sz="1800" b="0" i="0" u="none" strike="noStrike" cap="none">
                <a:solidFill>
                  <a:srgbClr val="103B6C"/>
                </a:solidFill>
                <a:latin typeface="Assistant"/>
                <a:ea typeface="Assistant"/>
                <a:cs typeface="Assistant"/>
                <a:sym typeface="Assistant"/>
              </a:rPr>
              <a:t>Enhance Indoor Air Quality (IAQ) in schools</a:t>
            </a:r>
            <a:endParaRPr/>
          </a:p>
          <a:p>
            <a:pPr marL="388620" marR="0" lvl="1" indent="-19431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103B6C"/>
              </a:buClr>
              <a:buSzPts val="1800"/>
              <a:buFont typeface="Assistant"/>
              <a:buAutoNum type="arabicPeriod"/>
            </a:pPr>
            <a:r>
              <a:rPr lang="en-US" sz="1800" b="0" i="0" u="none" strike="noStrike" cap="none">
                <a:solidFill>
                  <a:srgbClr val="103B6C"/>
                </a:solidFill>
                <a:latin typeface="Assistant"/>
                <a:ea typeface="Assistant"/>
                <a:cs typeface="Assistant"/>
                <a:sym typeface="Assistant"/>
              </a:rPr>
              <a:t>Foster student well-being through healthier learning environments</a:t>
            </a:r>
            <a:endParaRPr/>
          </a:p>
          <a:p>
            <a:pPr marL="388620" marR="0" lvl="1" indent="-19431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103B6C"/>
              </a:buClr>
              <a:buSzPts val="1800"/>
              <a:buFont typeface="Assistant"/>
              <a:buAutoNum type="arabicPeriod"/>
            </a:pPr>
            <a:r>
              <a:rPr lang="en-US" sz="1800" b="0" i="0" u="none" strike="noStrike" cap="none">
                <a:solidFill>
                  <a:srgbClr val="103B6C"/>
                </a:solidFill>
                <a:latin typeface="Assistant"/>
                <a:ea typeface="Assistant"/>
                <a:cs typeface="Assistant"/>
                <a:sym typeface="Assistant"/>
              </a:rPr>
              <a:t>Build climate resilience in underserved communities</a:t>
            </a:r>
            <a:endParaRPr/>
          </a:p>
          <a:p>
            <a:pPr marL="388620" marR="0" lvl="1" indent="-19431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103B6C"/>
              </a:buClr>
              <a:buSzPts val="1800"/>
              <a:buFont typeface="Assistant"/>
              <a:buAutoNum type="arabicPeriod"/>
            </a:pPr>
            <a:r>
              <a:rPr lang="en-US" sz="1800" b="0" i="0" u="none" strike="noStrike" cap="none">
                <a:solidFill>
                  <a:srgbClr val="103B6C"/>
                </a:solidFill>
                <a:latin typeface="Assistant"/>
                <a:ea typeface="Assistant"/>
                <a:cs typeface="Assistant"/>
                <a:sym typeface="Assistant"/>
              </a:rPr>
              <a:t>Optimize demand response through energy efficiency valuation</a:t>
            </a:r>
            <a:endParaRPr/>
          </a:p>
          <a:p>
            <a:pPr marL="388620" marR="0" lvl="1" indent="-19431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103B6C"/>
              </a:buClr>
              <a:buSzPts val="1800"/>
              <a:buFont typeface="Assistant"/>
              <a:buAutoNum type="arabicPeriod"/>
            </a:pPr>
            <a:r>
              <a:rPr lang="en-US" sz="1800" b="0" i="0" u="none" strike="noStrike" cap="none">
                <a:solidFill>
                  <a:srgbClr val="103B6C"/>
                </a:solidFill>
                <a:latin typeface="Assistant"/>
                <a:ea typeface="Assistant"/>
                <a:cs typeface="Assistant"/>
                <a:sym typeface="Assistant"/>
              </a:rPr>
              <a:t>Cultivate Green Career Pathways for students</a:t>
            </a:r>
            <a:endParaRPr/>
          </a:p>
        </p:txBody>
      </p:sp>
      <p:sp>
        <p:nvSpPr>
          <p:cNvPr id="93" name="Google Shape;93;p1"/>
          <p:cNvSpPr txBox="1"/>
          <p:nvPr/>
        </p:nvSpPr>
        <p:spPr>
          <a:xfrm>
            <a:off x="12414717" y="9434329"/>
            <a:ext cx="4961481" cy="260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17" b="0" i="0" u="none" strike="noStrike" cap="none">
                <a:solidFill>
                  <a:srgbClr val="123F73"/>
                </a:solidFill>
                <a:latin typeface="Assistant"/>
                <a:ea typeface="Assistant"/>
                <a:cs typeface="Assistant"/>
                <a:sym typeface="Assistant"/>
              </a:rPr>
              <a:t>RAZAFUND.ORG</a:t>
            </a:r>
            <a:endParaRPr/>
          </a:p>
        </p:txBody>
      </p:sp>
      <p:sp>
        <p:nvSpPr>
          <p:cNvPr id="94" name="Google Shape;94;p1"/>
          <p:cNvSpPr txBox="1"/>
          <p:nvPr/>
        </p:nvSpPr>
        <p:spPr>
          <a:xfrm>
            <a:off x="1012869" y="5434161"/>
            <a:ext cx="7422000" cy="418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1002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54" b="1" i="0" u="none" strike="noStrike" cap="none">
                <a:solidFill>
                  <a:srgbClr val="123F73"/>
                </a:solidFill>
                <a:latin typeface="Assistant"/>
                <a:ea typeface="Assistant"/>
                <a:cs typeface="Assistant"/>
                <a:sym typeface="Assistant"/>
              </a:rPr>
              <a:t>Community and Facility Needs: </a:t>
            </a:r>
            <a:endParaRPr/>
          </a:p>
          <a:p>
            <a:pPr marL="388620" marR="0" lvl="1" indent="-194310" algn="l" rtl="0">
              <a:lnSpc>
                <a:spcPct val="127000"/>
              </a:lnSpc>
              <a:spcBef>
                <a:spcPts val="0"/>
              </a:spcBef>
              <a:spcAft>
                <a:spcPts val="0"/>
              </a:spcAft>
              <a:buClr>
                <a:srgbClr val="123F73"/>
              </a:buClr>
              <a:buSzPts val="18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123F73"/>
                </a:solidFill>
                <a:latin typeface="Assistant"/>
                <a:ea typeface="Assistant"/>
                <a:cs typeface="Assistant"/>
                <a:sym typeface="Assistant"/>
              </a:rPr>
              <a:t>Span 7 states, 11 cities, and 12 zip codes across the US - AZ, CA, MN, NM, NY, TX, WA</a:t>
            </a:r>
            <a:endParaRPr/>
          </a:p>
          <a:p>
            <a:pPr marL="388620" marR="0" lvl="1" indent="-194310" algn="l" rtl="0">
              <a:lnSpc>
                <a:spcPct val="127000"/>
              </a:lnSpc>
              <a:spcBef>
                <a:spcPts val="0"/>
              </a:spcBef>
              <a:spcAft>
                <a:spcPts val="0"/>
              </a:spcAft>
              <a:buClr>
                <a:srgbClr val="123F73"/>
              </a:buClr>
              <a:buSzPts val="18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123F73"/>
                </a:solidFill>
                <a:latin typeface="Assistant"/>
                <a:ea typeface="Assistant"/>
                <a:cs typeface="Assistant"/>
                <a:sym typeface="Assistant"/>
              </a:rPr>
              <a:t>In disadvantaged communities (DACs) - 9 schools</a:t>
            </a:r>
            <a:endParaRPr/>
          </a:p>
          <a:p>
            <a:pPr marL="388620" marR="0" lvl="1" indent="-194310" algn="l" rtl="0">
              <a:lnSpc>
                <a:spcPct val="127000"/>
              </a:lnSpc>
              <a:spcBef>
                <a:spcPts val="0"/>
              </a:spcBef>
              <a:spcAft>
                <a:spcPts val="0"/>
              </a:spcAft>
              <a:buClr>
                <a:srgbClr val="123F73"/>
              </a:buClr>
              <a:buSzPts val="18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123F73"/>
                </a:solidFill>
                <a:latin typeface="Assistant"/>
                <a:ea typeface="Assistant"/>
                <a:cs typeface="Assistant"/>
                <a:sym typeface="Assistant"/>
              </a:rPr>
              <a:t>In low-income communities w/ poverty levels&gt;75th percentile - 7 schools</a:t>
            </a:r>
            <a:endParaRPr/>
          </a:p>
          <a:p>
            <a:pPr marL="388620" marR="0" lvl="1" indent="-194310" algn="l" rtl="0">
              <a:lnSpc>
                <a:spcPct val="127000"/>
              </a:lnSpc>
              <a:spcBef>
                <a:spcPts val="0"/>
              </a:spcBef>
              <a:spcAft>
                <a:spcPts val="0"/>
              </a:spcAft>
              <a:buClr>
                <a:srgbClr val="123F73"/>
              </a:buClr>
              <a:buSzPts val="18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123F73"/>
                </a:solidFill>
                <a:latin typeface="Assistant"/>
                <a:ea typeface="Assistant"/>
                <a:cs typeface="Assistant"/>
                <a:sym typeface="Assistant"/>
              </a:rPr>
              <a:t>Free and reduced lunch rates average of 84%</a:t>
            </a:r>
            <a:endParaRPr/>
          </a:p>
          <a:p>
            <a:pPr marL="388620" marR="0" lvl="1" indent="-194310" algn="l" rtl="0">
              <a:lnSpc>
                <a:spcPct val="127000"/>
              </a:lnSpc>
              <a:spcBef>
                <a:spcPts val="0"/>
              </a:spcBef>
              <a:spcAft>
                <a:spcPts val="0"/>
              </a:spcAft>
              <a:buClr>
                <a:srgbClr val="123F73"/>
              </a:buClr>
              <a:buSzPts val="18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123F73"/>
                </a:solidFill>
                <a:latin typeface="Assistant"/>
                <a:ea typeface="Assistant"/>
                <a:cs typeface="Assistant"/>
                <a:sym typeface="Assistant"/>
              </a:rPr>
              <a:t>Experience extreme heat, drought and air quality risks</a:t>
            </a:r>
            <a:endParaRPr/>
          </a:p>
          <a:p>
            <a:pPr marL="388620" marR="0" lvl="1" indent="-194310" algn="l" rtl="0">
              <a:lnSpc>
                <a:spcPct val="127000"/>
              </a:lnSpc>
              <a:spcBef>
                <a:spcPts val="0"/>
              </a:spcBef>
              <a:spcAft>
                <a:spcPts val="0"/>
              </a:spcAft>
              <a:buClr>
                <a:srgbClr val="123F73"/>
              </a:buClr>
              <a:buSzPts val="18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123F73"/>
                </a:solidFill>
                <a:latin typeface="Assistant"/>
                <a:ea typeface="Assistant"/>
                <a:cs typeface="Assistant"/>
                <a:sym typeface="Assistant"/>
              </a:rPr>
              <a:t>Potential annual site energy savings of 44% and 58% in some buildings</a:t>
            </a:r>
            <a:endParaRPr/>
          </a:p>
          <a:p>
            <a:pPr marL="388620" marR="0" lvl="1" indent="-194310" algn="l" rtl="0">
              <a:lnSpc>
                <a:spcPct val="127000"/>
              </a:lnSpc>
              <a:spcBef>
                <a:spcPts val="0"/>
              </a:spcBef>
              <a:spcAft>
                <a:spcPts val="0"/>
              </a:spcAft>
              <a:buClr>
                <a:srgbClr val="123F73"/>
              </a:buClr>
              <a:buSzPts val="18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123F73"/>
                </a:solidFill>
                <a:latin typeface="Assistant"/>
                <a:ea typeface="Assistant"/>
                <a:cs typeface="Assistant"/>
                <a:sym typeface="Assistant"/>
              </a:rPr>
              <a:t>Emissions reductions could easily exceed 3000 metric tons of CO2 equivalents</a:t>
            </a:r>
            <a:endParaRPr/>
          </a:p>
          <a:p>
            <a:pPr marL="388620" marR="0" lvl="1" indent="-194310" algn="l" rtl="0">
              <a:lnSpc>
                <a:spcPct val="127000"/>
              </a:lnSpc>
              <a:spcBef>
                <a:spcPts val="0"/>
              </a:spcBef>
              <a:spcAft>
                <a:spcPts val="0"/>
              </a:spcAft>
              <a:buClr>
                <a:srgbClr val="123F73"/>
              </a:buClr>
              <a:buSzPts val="18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123F73"/>
                </a:solidFill>
                <a:latin typeface="Assistant"/>
                <a:ea typeface="Assistant"/>
                <a:cs typeface="Assistant"/>
                <a:sym typeface="Assistant"/>
              </a:rPr>
              <a:t>Solar-ready roofing and electrical infrastructure</a:t>
            </a:r>
            <a:endParaRPr/>
          </a:p>
          <a:p>
            <a:pPr marL="0" marR="0" lvl="0" indent="0" algn="l" rtl="0">
              <a:lnSpc>
                <a:spcPct val="12703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53" b="0" i="0" u="none" strike="noStrike" cap="none">
                <a:solidFill>
                  <a:srgbClr val="123F73"/>
                </a:solidFill>
                <a:latin typeface="Assistant"/>
                <a:ea typeface="Assistant"/>
                <a:cs typeface="Assistant"/>
                <a:sym typeface="Assistant"/>
              </a:rPr>
              <a:t> 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244</Words>
  <Application>Microsoft Office PowerPoint</Application>
  <PresentationFormat>Custom</PresentationFormat>
  <Paragraphs>31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Assistant ExtraBold</vt:lpstr>
      <vt:lpstr>Calibri</vt:lpstr>
      <vt:lpstr>Arial</vt:lpstr>
      <vt:lpstr>Assistant</vt:lpstr>
      <vt:lpstr>League Gothic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Amanda Sanchez</dc:creator>
  <cp:lastModifiedBy>Amanda Sanchez</cp:lastModifiedBy>
  <cp:revision>1</cp:revision>
  <dcterms:created xsi:type="dcterms:W3CDTF">2006-08-16T00:00:00Z</dcterms:created>
  <dcterms:modified xsi:type="dcterms:W3CDTF">2024-06-13T18:23:26Z</dcterms:modified>
</cp:coreProperties>
</file>