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81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vmlDrawing" Target="../drawings/vmlDrawing1.vm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1.emf"/><Relationship Id="rId5" Type="http://schemas.openxmlformats.org/officeDocument/2006/relationships/oleObject" Target="../embeddings/oleObject1.bin"/><Relationship Id="rId4" Type="http://schemas.openxmlformats.org/officeDocument/2006/relationships/tags" Target="../tags/tag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4"/>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spid="_x0000_s1029" name="think-cell Slide" r:id="rId5" imgW="498" imgH="499" progId="TCLayout.ActiveDocument.1">
                  <p:embed/>
                </p:oleObj>
              </mc:Choice>
              <mc:Fallback>
                <p:oleObj name="think-cell Slide" r:id="rId5"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6"/>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smtClean="0"/>
              <a:t>East St. Louis School District 189</a:t>
            </a:r>
            <a:endParaRPr lang="en-US" dirty="0"/>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smtClean="0">
                <a:solidFill>
                  <a:schemeClr val="tx1"/>
                </a:solidFill>
                <a:latin typeface="Calibri" panose="020F0502020204030204" pitchFamily="34" charset="0"/>
                <a:cs typeface="Calibri" panose="020F0502020204030204" pitchFamily="34" charset="0"/>
              </a:rPr>
              <a:t>School District 189’s Quest to Energy Efficiency</a:t>
            </a:r>
            <a:endParaRPr lang="en-US" sz="2400" b="1" dirty="0">
              <a:solidFill>
                <a:schemeClr val="tx1"/>
              </a:solidFill>
              <a:latin typeface="Calibri" panose="020F0502020204030204" pitchFamily="34" charset="0"/>
              <a:cs typeface="Calibri" panose="020F0502020204030204" pitchFamily="34" charset="0"/>
            </a:endParaRP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1400" dirty="0"/>
              <a:t>School District 189 is requesting funds to enhance the energy efficiency of 10 school campuses, one district office, one family engagement center, and one athletic stadium. This initiative aims to improve the health and safety of the facilities' occupants. SD 189 is partnering with Holland Construction Services and Ameren Illinois to conduct audit assessments of the current energy efficiency needs and provide necessary recommendations</a:t>
            </a:r>
            <a:r>
              <a:rPr lang="en-US" sz="1400" dirty="0" smtClean="0"/>
              <a:t>.</a:t>
            </a:r>
          </a:p>
          <a:p>
            <a:r>
              <a:rPr lang="en-US" sz="2000" b="1" dirty="0" smtClean="0">
                <a:solidFill>
                  <a:schemeClr val="tx1"/>
                </a:solidFill>
                <a:latin typeface="Calibri"/>
                <a:cs typeface="Calibri"/>
              </a:rPr>
              <a:t>Summary </a:t>
            </a:r>
            <a:r>
              <a:rPr lang="en-US" sz="2000" b="1" dirty="0">
                <a:solidFill>
                  <a:schemeClr val="tx1"/>
                </a:solidFill>
                <a:latin typeface="Calibri"/>
                <a:cs typeface="Calibri"/>
              </a:rPr>
              <a:t>of </a:t>
            </a:r>
            <a:r>
              <a:rPr lang="en-US" sz="2000" b="1" dirty="0" smtClean="0">
                <a:solidFill>
                  <a:schemeClr val="tx1"/>
                </a:solidFill>
                <a:latin typeface="Calibri"/>
                <a:cs typeface="Calibri"/>
              </a:rPr>
              <a:t>Need </a:t>
            </a:r>
            <a:r>
              <a:rPr lang="en-US" sz="2000" b="1" dirty="0">
                <a:solidFill>
                  <a:schemeClr val="tx1"/>
                </a:solidFill>
                <a:latin typeface="Calibri"/>
                <a:cs typeface="Calibri"/>
              </a:rPr>
              <a:t>(Community, Facility</a:t>
            </a:r>
            <a:r>
              <a:rPr lang="en-US" sz="2000" b="1" dirty="0" smtClean="0">
                <a:solidFill>
                  <a:schemeClr val="tx1"/>
                </a:solidFill>
                <a:latin typeface="Calibri"/>
                <a:cs typeface="Calibri"/>
              </a:rPr>
              <a:t>)</a:t>
            </a:r>
          </a:p>
          <a:p>
            <a:pPr marL="0" indent="0">
              <a:buNone/>
            </a:pPr>
            <a:r>
              <a:rPr lang="en-US" sz="1400" dirty="0"/>
              <a:t>School District 189 is situated in a high-poverty community and operates as a "cash poor" district. The district’s campuses and buildings face several critical issues, including:</a:t>
            </a:r>
          </a:p>
          <a:p>
            <a:r>
              <a:rPr lang="en-US" sz="1400" dirty="0"/>
              <a:t>Poor air quality</a:t>
            </a:r>
          </a:p>
          <a:p>
            <a:r>
              <a:rPr lang="en-US" sz="1400" dirty="0"/>
              <a:t>Below recommended window-to-wall ratio levels</a:t>
            </a:r>
          </a:p>
          <a:p>
            <a:r>
              <a:rPr lang="en-US" sz="1400" dirty="0"/>
              <a:t>Roofs and HVAC systems in need of immediate repair</a:t>
            </a:r>
          </a:p>
          <a:p>
            <a:pPr marL="0" indent="0">
              <a:buNone/>
            </a:pPr>
            <a:r>
              <a:rPr lang="en-US" sz="1400" dirty="0"/>
              <a:t>The funds from this project will address these urgent energy efficiency needs, significantly improving the learning and working environment for students and staff.</a:t>
            </a:r>
          </a:p>
          <a:p>
            <a:pPr marL="0" indent="0">
              <a:buNone/>
            </a:pPr>
            <a:endParaRPr lang="en-US" dirty="0">
              <a:solidFill>
                <a:schemeClr val="tx1"/>
              </a:solidFill>
              <a:latin typeface="Calibri"/>
              <a:cs typeface="Calibri"/>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709730" y="1046532"/>
            <a:ext cx="5321507" cy="2277547"/>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400050" lvl="1">
              <a:spcAft>
                <a:spcPts val="1200"/>
              </a:spcAft>
            </a:pPr>
            <a:r>
              <a:rPr lang="en-US" sz="1400" dirty="0"/>
              <a:t>Many students in School District 189 are “school dependent,” spending more time on campus than off campus. The primary goal of this grant is to make the district more energy efficient, thereby eliminating risk factors that could negatively impact the health of the students and the broader community. By achieving this goal, the district aims to provide a safer and healthier environment for its students, ensuring their well-being during the extensive time they spend at school.</a:t>
            </a:r>
            <a:endParaRPr lang="en-US" sz="1400"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sp>
        <p:nvSpPr>
          <p:cNvPr id="16" name="Rectangle: Rounded Corners 15">
            <a:extLst>
              <a:ext uri="{FF2B5EF4-FFF2-40B4-BE49-F238E27FC236}">
                <a16:creationId xmlns:a16="http://schemas.microsoft.com/office/drawing/2014/main" id="{EA18188E-1870-10D1-3288-BE05819D0DA4}"/>
              </a:ext>
            </a:extLst>
          </p:cNvPr>
          <p:cNvSpPr/>
          <p:nvPr/>
        </p:nvSpPr>
        <p:spPr>
          <a:xfrm>
            <a:off x="7754871" y="3429000"/>
            <a:ext cx="4213168" cy="2949522"/>
          </a:xfrm>
          <a:prstGeom prst="roundRect">
            <a:avLst/>
          </a:prstGeom>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a:endParaRPr lang="en-US" dirty="0"/>
          </a:p>
        </p:txBody>
      </p:sp>
      <p:pic>
        <p:nvPicPr>
          <p:cNvPr id="4" name="Picture 3"/>
          <p:cNvPicPr>
            <a:picLocks noChangeAspect="1"/>
          </p:cNvPicPr>
          <p:nvPr/>
        </p:nvPicPr>
        <p:blipFill>
          <a:blip r:embed="rId2"/>
          <a:stretch>
            <a:fillRect/>
          </a:stretch>
        </p:blipFill>
        <p:spPr>
          <a:xfrm>
            <a:off x="7944262" y="4580432"/>
            <a:ext cx="3834385" cy="1248661"/>
          </a:xfrm>
          <a:prstGeom prst="rect">
            <a:avLst/>
          </a:prstGeom>
        </p:spPr>
      </p:pic>
      <p:pic>
        <p:nvPicPr>
          <p:cNvPr id="6" name="Picture 5"/>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394294" y="3534023"/>
            <a:ext cx="934319" cy="941386"/>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6515d3c9-75a5-4f7a-ba52-2913a0b31a50"/>
    <ds:schemaRef ds:uri="http://schemas.microsoft.com/office/2006/documentManagement/types"/>
    <ds:schemaRef ds:uri="http://purl.org/dc/dcmitype/"/>
    <ds:schemaRef ds:uri="http://purl.org/dc/elements/1.1/"/>
    <ds:schemaRef ds:uri="1c5ceac5-d2f6-499e-834f-fc1385841e5d"/>
    <ds:schemaRef ds:uri="http://schemas.openxmlformats.org/package/2006/metadata/core-properties"/>
    <ds:schemaRef ds:uri="http://www.w3.org/XML/1998/namespace"/>
    <ds:schemaRef ds:uri="http://schemas.microsoft.com/office/2006/metadata/properties"/>
    <ds:schemaRef ds:uri="http://schemas.microsoft.com/office/infopath/2007/PartnerControls"/>
    <ds:schemaRef ds:uri="http://purl.org/dc/terms/"/>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4225</TotalTime>
  <Words>260</Words>
  <Application>Microsoft Office PowerPoint</Application>
  <PresentationFormat>Widescreen</PresentationFormat>
  <Paragraphs>14</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Courier New</vt:lpstr>
      <vt:lpstr>Franklin Gothic Book</vt:lpstr>
      <vt:lpstr>Franklin Gothic Medium</vt:lpstr>
      <vt:lpstr>Segoe UI</vt:lpstr>
      <vt:lpstr>Wingdings</vt:lpstr>
      <vt:lpstr>ヒラギノ角ゴ Pro W3</vt:lpstr>
      <vt:lpstr>EERE PPT_widescreen</vt:lpstr>
      <vt:lpstr>1_EERE PPT</vt:lpstr>
      <vt:lpstr>think-cell Slide</vt:lpstr>
      <vt:lpstr>East St. Louis School District 189</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Tiffany Taylor</cp:lastModifiedBy>
  <cp:revision>10</cp:revision>
  <dcterms:created xsi:type="dcterms:W3CDTF">2021-11-15T00:59:02Z</dcterms:created>
  <dcterms:modified xsi:type="dcterms:W3CDTF">2024-06-13T18:15:15Z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