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6" r:id="rId2"/>
  </p:sldMasterIdLst>
  <p:notesMasterIdLst>
    <p:notesMasterId r:id="rId4"/>
  </p:notesMasterIdLst>
  <p:sldIdLst>
    <p:sldId id="256" r:id="rId3"/>
  </p:sldIdLst>
  <p:sldSz cx="12192000" cy="6858000"/>
  <p:notesSz cx="6858000" cy="9144000"/>
  <p:embeddedFontLst>
    <p:embeddedFont>
      <p:font typeface="Libre Franklin" pitchFamily="2" charset="0"/>
      <p:regular r:id="rId5"/>
      <p:bold r:id="rId6"/>
      <p:italic r:id="rId7"/>
      <p:boldItalic r:id="rId8"/>
    </p:embeddedFont>
    <p:embeddedFont>
      <p:font typeface="Libre Franklin Medium" pitchFamily="2" charset="0"/>
      <p:regular r:id="rId9"/>
      <p:bold r:id="rId10"/>
      <p:italic r:id="rId11"/>
      <p:boldItalic r:id="rId12"/>
    </p:embeddedFont>
    <p:embeddedFont>
      <p:font typeface="Quattrocento Sans" panose="020B0502050000020003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9" roundtripDataSignature="AMtx7mgPFMhgZTD4TCjOEm1kQ5lN0xnS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D1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2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customschemas.google.com/relationships/presentationmetadata" Target="meta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3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4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>
            <a:spLocks noGrp="1"/>
          </p:cNvSpPr>
          <p:nvPr>
            <p:ph type="chart" idx="2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ontents slide layout">
  <p:cSld name="5_Contents slide layou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>
            <a:spLocks noGrp="1"/>
          </p:cNvSpPr>
          <p:nvPr>
            <p:ph type="pic" idx="2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 slide">
  <p:cSld name="Thank you slide">
    <p:bg>
      <p:bgPr>
        <a:solidFill>
          <a:schemeClr val="lt2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ft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sldNum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>
            <a:spLocks noGrp="1"/>
          </p:cNvSpPr>
          <p:nvPr>
            <p:ph type="pic" idx="2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/>
            <a:ahLst/>
            <a:cxnLst/>
            <a:rect l="l" t="t" r="r" b="b"/>
            <a:pathLst>
              <a:path w="5158977" h="9906583" extrusionOk="0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ed text &amp; graphic">
  <p:cSld name="Bulleted text &amp; graphic">
    <p:bg>
      <p:bgPr>
        <a:solidFill>
          <a:schemeClr val="lt1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1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body" idx="1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77800" algn="l" rtl="0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342900" lvl="0" indent="-1778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endParaRPr/>
          </a:p>
        </p:txBody>
      </p:sp>
      <p:sp>
        <p:nvSpPr>
          <p:cNvPr id="70" name="Google Shape;70;p1"/>
          <p:cNvSpPr txBox="1">
            <a:spLocks noGrp="1"/>
          </p:cNvSpPr>
          <p:nvPr>
            <p:ph type="title"/>
          </p:nvPr>
        </p:nvSpPr>
        <p:spPr>
          <a:xfrm>
            <a:off x="79861" y="107304"/>
            <a:ext cx="7216166" cy="42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5B9F9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Team</a:t>
            </a:r>
            <a:r>
              <a:rPr lang="en-US"/>
              <a:t> </a:t>
            </a:r>
            <a:endParaRPr/>
          </a:p>
        </p:txBody>
      </p:sp>
      <p:sp>
        <p:nvSpPr>
          <p:cNvPr id="71" name="Google Shape;71;p1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6201395" y="920057"/>
            <a:ext cx="5766600" cy="1303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65088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sng" strike="noStrike" cap="none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Project Goals</a:t>
            </a:r>
            <a:endParaRPr dirty="0"/>
          </a:p>
          <a:p>
            <a:pPr marL="61913" marR="0" lvl="1" indent="0" algn="l" rtl="0"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19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Improving air quality and energy savings to:</a:t>
            </a:r>
            <a:endParaRPr sz="1300" dirty="0"/>
          </a:p>
          <a:p>
            <a:pPr marL="685800" marR="0" lvl="1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US" sz="19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Reduce chronic absenteeism</a:t>
            </a:r>
            <a:endParaRPr sz="1300" dirty="0"/>
          </a:p>
          <a:p>
            <a:pPr marL="685800" marR="0" lvl="1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</a:pPr>
            <a:r>
              <a:rPr lang="en-US" sz="1900" b="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Shift energy savings to student learning support</a:t>
            </a:r>
            <a:endParaRPr sz="17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45777" y="480886"/>
            <a:ext cx="3582900" cy="32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sz="1500" b="0" i="0" u="none" strike="noStrike" cap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4" name="Google Shape;74;p1"/>
          <p:cNvPicPr preferRelativeResize="0"/>
          <p:nvPr/>
        </p:nvPicPr>
        <p:blipFill rotWithShape="1">
          <a:blip r:embed="rId3">
            <a:alphaModFix/>
          </a:blip>
          <a:srcRect b="47222"/>
          <a:stretch/>
        </p:blipFill>
        <p:spPr>
          <a:xfrm>
            <a:off x="1172580" y="113785"/>
            <a:ext cx="2127373" cy="42379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" name="Google Shape;84;p1"/>
          <p:cNvGrpSpPr/>
          <p:nvPr/>
        </p:nvGrpSpPr>
        <p:grpSpPr>
          <a:xfrm>
            <a:off x="5570338" y="3156701"/>
            <a:ext cx="6392582" cy="3459666"/>
            <a:chOff x="0" y="-1"/>
            <a:chExt cx="5943597" cy="2945764"/>
          </a:xfrm>
        </p:grpSpPr>
        <p:pic>
          <p:nvPicPr>
            <p:cNvPr id="85" name="Google Shape;85;p1" descr="A map of kentucky with different states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-1"/>
              <a:ext cx="5943597" cy="29457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" name="Google Shape;86;p1"/>
            <p:cNvSpPr txBox="1"/>
            <p:nvPr/>
          </p:nvSpPr>
          <p:spPr>
            <a:xfrm>
              <a:off x="4944530" y="762000"/>
              <a:ext cx="309032" cy="3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Libre Franklin"/>
                <a:buNone/>
              </a:pPr>
              <a:r>
                <a:rPr lang="en-US" b="1" dirty="0">
                  <a:sym typeface="Libre Franklin"/>
                </a:rPr>
                <a:t>1</a:t>
              </a:r>
              <a:endParaRPr b="1" dirty="0">
                <a:sym typeface="Calibri"/>
              </a:endParaRPr>
            </a:p>
          </p:txBody>
        </p:sp>
        <p:sp>
          <p:nvSpPr>
            <p:cNvPr id="87" name="Google Shape;87;p1"/>
            <p:cNvSpPr/>
            <p:nvPr/>
          </p:nvSpPr>
          <p:spPr>
            <a:xfrm>
              <a:off x="1314450" y="1500716"/>
              <a:ext cx="1026648" cy="1082675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12156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Libre Franklin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1"/>
            <p:cNvSpPr txBox="1"/>
            <p:nvPr/>
          </p:nvSpPr>
          <p:spPr>
            <a:xfrm>
              <a:off x="1384300" y="1430867"/>
              <a:ext cx="1436610" cy="12284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228600" marR="0" lvl="0" indent="-2286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Libre Franklin"/>
                <a:buNone/>
              </a:pPr>
              <a:r>
                <a:rPr lang="en-US" sz="12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Renew KY App.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Libre Franklin Medium"/>
                <a:buAutoNum type="arabicPeriod"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Carter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Libre Franklin Medium"/>
                <a:buAutoNum type="arabicPeriod"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Johnson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Libre Franklin Medium"/>
                <a:buAutoNum type="arabicPeriod"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Magoffin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Libre Franklin Medium"/>
                <a:buAutoNum type="arabicPeriod"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Martin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Libre Franklin Medium"/>
                <a:buAutoNum type="arabicPeriod"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Morgan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Libre Franklin Medium"/>
                <a:buAutoNum type="arabicPeriod"/>
              </a:pPr>
              <a:r>
                <a:rPr lang="en-US" sz="11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Rockcastle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1"/>
            <p:cNvSpPr txBox="1"/>
            <p:nvPr/>
          </p:nvSpPr>
          <p:spPr>
            <a:xfrm>
              <a:off x="4910666" y="1346200"/>
              <a:ext cx="309032" cy="3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Libre Franklin"/>
                <a:buNone/>
              </a:pPr>
              <a:r>
                <a:rPr lang="en-US" sz="13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3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1"/>
            <p:cNvSpPr txBox="1"/>
            <p:nvPr/>
          </p:nvSpPr>
          <p:spPr>
            <a:xfrm>
              <a:off x="3970866" y="1722967"/>
              <a:ext cx="309032" cy="3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Libre Franklin"/>
                <a:buNone/>
              </a:pPr>
              <a:r>
                <a:rPr lang="en-US" sz="13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6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1"/>
            <p:cNvSpPr txBox="1"/>
            <p:nvPr/>
          </p:nvSpPr>
          <p:spPr>
            <a:xfrm>
              <a:off x="5088465" y="1214967"/>
              <a:ext cx="309032" cy="3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Libre Franklin"/>
                <a:buNone/>
              </a:pPr>
              <a:r>
                <a:rPr lang="en-US" sz="13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2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1"/>
            <p:cNvSpPr txBox="1"/>
            <p:nvPr/>
          </p:nvSpPr>
          <p:spPr>
            <a:xfrm>
              <a:off x="5350932" y="1257299"/>
              <a:ext cx="309032" cy="3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Libre Franklin"/>
                <a:buNone/>
              </a:pPr>
              <a:r>
                <a:rPr lang="en-US" sz="13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4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1"/>
            <p:cNvSpPr txBox="1"/>
            <p:nvPr/>
          </p:nvSpPr>
          <p:spPr>
            <a:xfrm>
              <a:off x="4745566" y="1138767"/>
              <a:ext cx="309032" cy="3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Libre Franklin"/>
                <a:buNone/>
              </a:pPr>
              <a:r>
                <a:rPr lang="en-US" sz="1300" b="1" i="0" u="none" strike="noStrike" cap="none">
                  <a:solidFill>
                    <a:srgbClr val="000000"/>
                  </a:solidFill>
                  <a:latin typeface="Libre Franklin"/>
                  <a:ea typeface="Libre Franklin"/>
                  <a:cs typeface="Libre Franklin"/>
                  <a:sym typeface="Libre Franklin"/>
                </a:rPr>
                <a:t>5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94" name="Google Shape;94;p1"/>
            <p:cNvGrpSpPr/>
            <p:nvPr/>
          </p:nvGrpSpPr>
          <p:grpSpPr>
            <a:xfrm>
              <a:off x="1464733" y="2620433"/>
              <a:ext cx="1638152" cy="266700"/>
              <a:chOff x="0" y="0"/>
              <a:chExt cx="1638152" cy="266700"/>
            </a:xfrm>
          </p:grpSpPr>
          <p:sp>
            <p:nvSpPr>
              <p:cNvPr id="95" name="Google Shape;95;p1"/>
              <p:cNvSpPr txBox="1"/>
              <p:nvPr/>
            </p:nvSpPr>
            <p:spPr>
              <a:xfrm>
                <a:off x="95323" y="0"/>
                <a:ext cx="1542829" cy="266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00"/>
                  <a:buFont typeface="Libre Franklin"/>
                  <a:buNone/>
                </a:pPr>
                <a:r>
                  <a:rPr lang="en-US" sz="1100" b="1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rPr>
                  <a:t>Appalachia Kentucky</a:t>
                </a:r>
                <a:endParaRPr sz="12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6" name="Google Shape;96;p1"/>
              <p:cNvSpPr/>
              <p:nvPr/>
            </p:nvSpPr>
            <p:spPr>
              <a:xfrm>
                <a:off x="0" y="63549"/>
                <a:ext cx="123567" cy="127098"/>
              </a:xfrm>
              <a:prstGeom prst="rect">
                <a:avLst/>
              </a:prstGeom>
              <a:solidFill>
                <a:srgbClr val="246AA7"/>
              </a:solidFill>
              <a:ln w="12700" cap="flat" cmpd="sng">
                <a:solidFill>
                  <a:srgbClr val="264159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Libre Franklin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75" name="Google Shape;75;p1"/>
          <p:cNvSpPr txBox="1"/>
          <p:nvPr/>
        </p:nvSpPr>
        <p:spPr>
          <a:xfrm>
            <a:off x="3980042" y="165619"/>
            <a:ext cx="38847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1" u="none" strike="noStrike" cap="none" dirty="0">
                <a:solidFill>
                  <a:srgbClr val="5B9F9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Renew Kentucky Appalachia</a:t>
            </a:r>
            <a:endParaRPr sz="2100" b="1" i="1" dirty="0">
              <a:solidFill>
                <a:srgbClr val="5B9F9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6" name="Google Shape;76;p1"/>
          <p:cNvSpPr txBox="1"/>
          <p:nvPr/>
        </p:nvSpPr>
        <p:spPr>
          <a:xfrm>
            <a:off x="7748992" y="198814"/>
            <a:ext cx="4587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Carter Co., Johnson Co., Magoffin Co., Morgan Co., Rockcastle Co., Martin Co. Schools</a:t>
            </a:r>
            <a:endParaRPr sz="12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8" name="Google Shape;78;p1"/>
          <p:cNvSpPr txBox="1"/>
          <p:nvPr/>
        </p:nvSpPr>
        <p:spPr>
          <a:xfrm>
            <a:off x="5896273" y="3851973"/>
            <a:ext cx="1680374" cy="906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5B82"/>
              </a:buClr>
              <a:buSzPts val="1400"/>
              <a:buFont typeface="Libre Franklin"/>
              <a:buNone/>
            </a:pPr>
            <a:r>
              <a:rPr lang="en-US" sz="1350" b="1" i="0" u="none" strike="noStrike" cap="none" dirty="0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69.9%</a:t>
            </a:r>
            <a:r>
              <a:rPr lang="en-US" sz="135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Economically Disadvantaged</a:t>
            </a:r>
            <a:endParaRPr sz="135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"/>
          <p:cNvSpPr txBox="1"/>
          <p:nvPr/>
        </p:nvSpPr>
        <p:spPr>
          <a:xfrm>
            <a:off x="9936903" y="2887522"/>
            <a:ext cx="1610361" cy="816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5B82"/>
              </a:buClr>
              <a:buSzPts val="1400"/>
              <a:buFont typeface="Libre Franklin"/>
              <a:buNone/>
            </a:pPr>
            <a:r>
              <a:rPr lang="en-US" sz="1350" b="1" i="0" u="none" strike="noStrike" cap="none" dirty="0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69.2%</a:t>
            </a:r>
            <a:r>
              <a:rPr lang="en-US" sz="135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</a:t>
            </a:r>
            <a:r>
              <a:rPr lang="en-US" sz="135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Free/Reduced Lunch</a:t>
            </a:r>
            <a:endParaRPr sz="135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"/>
          <p:cNvSpPr txBox="1"/>
          <p:nvPr/>
        </p:nvSpPr>
        <p:spPr>
          <a:xfrm>
            <a:off x="7046526" y="3049198"/>
            <a:ext cx="1908988" cy="682390"/>
          </a:xfrm>
          <a:prstGeom prst="rect">
            <a:avLst/>
          </a:prstGeom>
          <a:gradFill flip="none" rotWithShape="1">
            <a:gsLst>
              <a:gs pos="0">
                <a:srgbClr val="ABD1EC">
                  <a:tint val="66000"/>
                  <a:satMod val="160000"/>
                </a:srgbClr>
              </a:gs>
              <a:gs pos="50000">
                <a:srgbClr val="ABD1EC">
                  <a:tint val="44500"/>
                  <a:satMod val="160000"/>
                </a:srgbClr>
              </a:gs>
              <a:gs pos="100000">
                <a:srgbClr val="ABD1EC">
                  <a:tint val="23500"/>
                  <a:satMod val="160000"/>
                </a:srgbClr>
              </a:gs>
            </a:gsLst>
            <a:lin ang="8100000" scaled="1"/>
            <a:tileRect/>
          </a:gradFill>
          <a:ln w="12700" cap="flat" cmpd="sng">
            <a:solidFill>
              <a:srgbClr val="5B9BD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5B82"/>
              </a:buClr>
              <a:buSzPts val="1400"/>
              <a:buFont typeface="Libre Franklin"/>
              <a:buNone/>
            </a:pPr>
            <a:r>
              <a:rPr lang="en-US" sz="1800" b="1" i="0" u="none" strike="noStrike" cap="none" dirty="0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1 in 2</a:t>
            </a:r>
            <a:r>
              <a:rPr lang="en-US" sz="1800" b="1" dirty="0">
                <a:latin typeface="Libre Franklin"/>
                <a:ea typeface="Libre Franklin"/>
                <a:cs typeface="Libre Franklin"/>
                <a:sym typeface="Libre Franklin"/>
              </a:rPr>
              <a:t> Students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Libre Franklin"/>
              <a:buNone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Chronically Absent</a:t>
            </a:r>
            <a:endParaRPr sz="12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5929428" y="2468081"/>
            <a:ext cx="5088720" cy="460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25B82"/>
              </a:buClr>
              <a:buSzPts val="1400"/>
              <a:buFont typeface="Libre Franklin"/>
              <a:buNone/>
            </a:pPr>
            <a:r>
              <a:rPr lang="en-US" sz="1600" b="1" i="1" u="sng" strike="noStrike" cap="none" dirty="0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10,717</a:t>
            </a:r>
            <a:r>
              <a:rPr lang="en-US" sz="1600" b="1" i="0" u="sng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students, </a:t>
            </a:r>
            <a:r>
              <a:rPr lang="en-US" sz="1600" b="1" i="1" u="sng" strike="noStrike" cap="none" dirty="0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719</a:t>
            </a:r>
            <a:r>
              <a:rPr lang="en-US" sz="1600" b="1" i="0" u="sng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teachers, </a:t>
            </a:r>
            <a:r>
              <a:rPr lang="en-US" sz="1600" b="1" i="1" u="sng" strike="noStrike" cap="none" dirty="0">
                <a:solidFill>
                  <a:srgbClr val="025B82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29</a:t>
            </a:r>
            <a:r>
              <a:rPr lang="en-US" sz="1600" b="1" i="0" u="sng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buildings</a:t>
            </a:r>
            <a:endParaRPr sz="1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-20318" y="809007"/>
            <a:ext cx="5657850" cy="5819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413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6413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025B82"/>
                </a:solidFill>
                <a:latin typeface="Calibri"/>
                <a:ea typeface="Calibri"/>
                <a:cs typeface="Calibri"/>
                <a:sym typeface="Calibri"/>
              </a:rPr>
              <a:t>Renew Kentucky Appalachia</a:t>
            </a:r>
            <a:r>
              <a:rPr lang="en-US" sz="1800" b="1" i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includes 26 schools and three district facilities needing improvements to energy and air quality to reduce energy costs and</a:t>
            </a:r>
            <a:r>
              <a:rPr lang="en-US" sz="1800" i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1" u="sng" dirty="0">
                <a:solidFill>
                  <a:srgbClr val="025B82"/>
                </a:solidFill>
                <a:latin typeface="Calibri"/>
                <a:ea typeface="Calibri"/>
                <a:cs typeface="Calibri"/>
                <a:sym typeface="Calibri"/>
              </a:rPr>
              <a:t>chronic absenteeism more than 3x the national average</a:t>
            </a:r>
            <a:r>
              <a:rPr lang="en-US" sz="1800" i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 schools in our portfolio are Title 1 schools in DOE designated Disadvantaged Communities.</a:t>
            </a: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64135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Summary of Need </a:t>
            </a:r>
            <a:r>
              <a:rPr lang="en-US" sz="2000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(Community, Facility)</a:t>
            </a: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6413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Students in our six partner districts (locale codes 32, 33, 41, 42, 43) have significant challenges to overcome -</a:t>
            </a: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25B82"/>
              </a:buClr>
              <a:buSzPts val="1800"/>
              <a:buFont typeface="Noto Sans Symbols"/>
              <a:buChar char="∙"/>
            </a:pP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generational poverty </a:t>
            </a:r>
            <a:r>
              <a:rPr lang="en-US" sz="1800" dirty="0">
                <a:solidFill>
                  <a:srgbClr val="025B82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en-US" sz="1800" b="1" i="1" dirty="0">
                <a:solidFill>
                  <a:srgbClr val="025B82"/>
                </a:solidFill>
                <a:latin typeface="Calibri"/>
                <a:ea typeface="Calibri"/>
                <a:cs typeface="Calibri"/>
                <a:sym typeface="Calibri"/>
              </a:rPr>
              <a:t>26.82% live in poverty</a:t>
            </a:r>
            <a:r>
              <a:rPr lang="en-US" sz="1800" dirty="0">
                <a:solidFill>
                  <a:srgbClr val="025B82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and low family income – 72% less than natl. avg, 38% less than KY average; and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25B82"/>
              </a:buClr>
              <a:buSzPts val="1800"/>
              <a:buFont typeface="Noto Sans Symbols"/>
              <a:buChar char="∙"/>
            </a:pP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trying to learn in school facilities in poor condition with aged, inefficient systems (avg. HVAC system=21 </a:t>
            </a:r>
            <a:r>
              <a:rPr lang="en-US" sz="1800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yrs</a:t>
            </a: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 - to name two.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6413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overcome Districts’ inability to afford to address the poor condition/inefficient, costly systems, Federal &amp; private investment in energy efficiency/savings and air quality is needed. </a:t>
            </a:r>
            <a:endParaRPr sz="1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263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Noto Sans Symbols</vt:lpstr>
      <vt:lpstr>Times New Roman</vt:lpstr>
      <vt:lpstr>Avenir</vt:lpstr>
      <vt:lpstr>Courier New</vt:lpstr>
      <vt:lpstr>Arial</vt:lpstr>
      <vt:lpstr>Quattrocento Sans</vt:lpstr>
      <vt:lpstr>Libre Franklin Medium</vt:lpstr>
      <vt:lpstr>Calibri</vt:lpstr>
      <vt:lpstr>Libre Franklin</vt:lpstr>
      <vt:lpstr>1_EERE PPT</vt:lpstr>
      <vt:lpstr>EERE PPT_widescreen</vt:lpstr>
      <vt:lpstr>Team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Carolyn Snyder</dc:creator>
  <cp:lastModifiedBy>Lindsey Haglage</cp:lastModifiedBy>
  <cp:revision>2</cp:revision>
  <dcterms:created xsi:type="dcterms:W3CDTF">2021-11-15T00:59:02Z</dcterms:created>
  <dcterms:modified xsi:type="dcterms:W3CDTF">2024-06-13T18:00:02Z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