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6" r:id="rId3"/>
    <p:sldMasterId id="2147483657"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2"/>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3"/>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3"/>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3"/>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5"/>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5"/>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6"/>
          <p:cNvSpPr/>
          <p:nvPr>
            <p:ph idx="2" type="pic"/>
          </p:nvPr>
        </p:nvSpPr>
        <p:spPr>
          <a:xfrm>
            <a:off x="117950" y="1065321"/>
            <a:ext cx="5386206" cy="5273336"/>
          </a:xfrm>
          <a:prstGeom prst="rect">
            <a:avLst/>
          </a:prstGeom>
          <a:solidFill>
            <a:srgbClr val="F2F2F2"/>
          </a:solidFill>
          <a:ln>
            <a:noFill/>
          </a:ln>
        </p:spPr>
      </p:sp>
      <p:sp>
        <p:nvSpPr>
          <p:cNvPr id="39" name="Google Shape;39;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7"/>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7"/>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7"/>
          <p:cNvSpPr/>
          <p:nvPr>
            <p:ph idx="2" type="pic"/>
          </p:nvPr>
        </p:nvSpPr>
        <p:spPr>
          <a:xfrm>
            <a:off x="9715595" y="6356350"/>
            <a:ext cx="2196582" cy="385930"/>
          </a:xfrm>
          <a:prstGeom prst="rect">
            <a:avLst/>
          </a:prstGeom>
          <a:noFill/>
          <a:ln>
            <a:noFill/>
          </a:ln>
        </p:spPr>
      </p:sp>
      <p:sp>
        <p:nvSpPr>
          <p:cNvPr id="45" name="Google Shape;45;p7"/>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8"/>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8"/>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0"/>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0"/>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0"/>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0"/>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0"/>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1"/>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1"/>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1"/>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1"/>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9"/>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9"/>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9"/>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9"/>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9"/>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9"/>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9"/>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9"/>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5"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Chicago Public Schools</a:t>
            </a:r>
            <a:endParaRPr/>
          </a:p>
        </p:txBody>
      </p:sp>
      <p:sp>
        <p:nvSpPr>
          <p:cNvPr id="71" name="Google Shape;71;p1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1"/>
          <p:cNvSpPr txBox="1"/>
          <p:nvPr/>
        </p:nvSpPr>
        <p:spPr>
          <a:xfrm>
            <a:off x="281975" y="897325"/>
            <a:ext cx="6599400" cy="5577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1300">
                <a:solidFill>
                  <a:schemeClr val="dk1"/>
                </a:solidFill>
                <a:latin typeface="Calibri"/>
                <a:ea typeface="Calibri"/>
                <a:cs typeface="Calibri"/>
                <a:sym typeface="Calibri"/>
              </a:rPr>
              <a:t>Urban Resiliency Centers Network</a:t>
            </a:r>
            <a:endParaRPr b="1" i="0" sz="1300" u="none" cap="none" strike="noStrike">
              <a:solidFill>
                <a:schemeClr val="dk1"/>
              </a:solidFill>
              <a:latin typeface="Calibri"/>
              <a:ea typeface="Calibri"/>
              <a:cs typeface="Calibri"/>
              <a:sym typeface="Calibri"/>
            </a:endParaRPr>
          </a:p>
          <a:p>
            <a:pPr indent="0" lvl="1" marL="400050" marR="0" rtl="0" algn="l">
              <a:spcBef>
                <a:spcPts val="0"/>
              </a:spcBef>
              <a:spcAft>
                <a:spcPts val="0"/>
              </a:spcAft>
              <a:buClr>
                <a:schemeClr val="dk1"/>
              </a:buClr>
              <a:buSzPts val="2000"/>
              <a:buFont typeface="Arial"/>
              <a:buNone/>
            </a:pPr>
            <a:r>
              <a:rPr b="1" i="0" lang="en-US" sz="1300" u="none" cap="none" strike="noStrike">
                <a:solidFill>
                  <a:schemeClr val="dk1"/>
                </a:solidFill>
                <a:latin typeface="Calibri"/>
                <a:ea typeface="Calibri"/>
                <a:cs typeface="Calibri"/>
                <a:sym typeface="Calibri"/>
              </a:rPr>
              <a:t>Project Description:</a:t>
            </a:r>
            <a:endParaRPr sz="1300"/>
          </a:p>
          <a:p>
            <a:pPr indent="0" lvl="1" marL="400050" marR="0" rtl="0" algn="l">
              <a:spcBef>
                <a:spcPts val="0"/>
              </a:spcBef>
              <a:spcAft>
                <a:spcPts val="0"/>
              </a:spcAft>
              <a:buClr>
                <a:schemeClr val="dk1"/>
              </a:buClr>
              <a:buSzPts val="2000"/>
              <a:buFont typeface="Arial"/>
              <a:buNone/>
            </a:pPr>
            <a:r>
              <a:rPr b="0" i="1" lang="en-US" sz="1300" u="none" cap="none" strike="noStrike">
                <a:solidFill>
                  <a:srgbClr val="FF0000"/>
                </a:solidFill>
                <a:latin typeface="Calibri"/>
                <a:ea typeface="Calibri"/>
                <a:cs typeface="Calibri"/>
                <a:sym typeface="Calibri"/>
              </a:rPr>
              <a:t>Provide a short description of the portfolio of schools identified</a:t>
            </a:r>
            <a:r>
              <a:rPr b="0" i="1" lang="en-US" sz="1300" u="none" cap="none" strike="noStrike">
                <a:solidFill>
                  <a:srgbClr val="FF0000"/>
                </a:solidFill>
                <a:latin typeface="Calibri"/>
                <a:ea typeface="Calibri"/>
                <a:cs typeface="Calibri"/>
                <a:sym typeface="Calibri"/>
              </a:rPr>
              <a:t>, the project team, and the proposed plan. </a:t>
            </a:r>
            <a:endParaRPr b="0" i="1" sz="1300" u="none" cap="none" strike="noStrike">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1300">
                <a:solidFill>
                  <a:schemeClr val="dk1"/>
                </a:solidFill>
                <a:latin typeface="Calibri"/>
                <a:ea typeface="Calibri"/>
                <a:cs typeface="Calibri"/>
                <a:sym typeface="Calibri"/>
              </a:rPr>
              <a:t>Twenty Chicago </a:t>
            </a:r>
            <a:r>
              <a:rPr lang="en-US" sz="1300">
                <a:solidFill>
                  <a:schemeClr val="dk1"/>
                </a:solidFill>
                <a:latin typeface="Calibri"/>
                <a:ea typeface="Calibri"/>
                <a:cs typeface="Calibri"/>
                <a:sym typeface="Calibri"/>
              </a:rPr>
              <a:t>Public</a:t>
            </a:r>
            <a:r>
              <a:rPr lang="en-US" sz="1300">
                <a:solidFill>
                  <a:schemeClr val="dk1"/>
                </a:solidFill>
                <a:latin typeface="Calibri"/>
                <a:ea typeface="Calibri"/>
                <a:cs typeface="Calibri"/>
                <a:sym typeface="Calibri"/>
              </a:rPr>
              <a:t> Schools (CPS) secondary schools will create a Resiliency Center Network of facilities with the ability to operate during extreme weather conditions and natural disasters events because of self-sufficient renewable energy and building operations systems. In times of need, these facilities will be resource centers while providing shelter, warmth or cooling, clean water and other support for the community. They encompass 42 buildings with an average of 56 years old, 4,744,324 square feet of space and service a population of 24,014 students. The Prime recipient of the project will be the </a:t>
            </a:r>
            <a:r>
              <a:rPr lang="en-US" sz="1300">
                <a:solidFill>
                  <a:schemeClr val="dk1"/>
                </a:solidFill>
                <a:latin typeface="Calibri"/>
                <a:ea typeface="Calibri"/>
                <a:cs typeface="Calibri"/>
                <a:sym typeface="Calibri"/>
              </a:rPr>
              <a:t>CPS </a:t>
            </a:r>
            <a:r>
              <a:rPr lang="en-US" sz="1300">
                <a:solidFill>
                  <a:schemeClr val="dk1"/>
                </a:solidFill>
                <a:latin typeface="Calibri"/>
                <a:ea typeface="Calibri"/>
                <a:cs typeface="Calibri"/>
                <a:sym typeface="Calibri"/>
              </a:rPr>
              <a:t>Capital Planning Department, led by the Energy and Sustainability Team. Key Team Members include: The 20 Schools, their related Local School Councils, Elevate Energy, CannonDesign, Local Labor Union partnerships, City and State </a:t>
            </a:r>
            <a:r>
              <a:rPr lang="en-US" sz="1300">
                <a:solidFill>
                  <a:schemeClr val="dk1"/>
                </a:solidFill>
                <a:latin typeface="Calibri"/>
                <a:ea typeface="Calibri"/>
                <a:cs typeface="Calibri"/>
                <a:sym typeface="Calibri"/>
              </a:rPr>
              <a:t>government agencies,</a:t>
            </a:r>
            <a:r>
              <a:rPr lang="en-US" sz="1300">
                <a:solidFill>
                  <a:schemeClr val="dk1"/>
                </a:solidFill>
                <a:latin typeface="Calibri"/>
                <a:ea typeface="Calibri"/>
                <a:cs typeface="Calibri"/>
                <a:sym typeface="Calibri"/>
              </a:rPr>
              <a:t> and the CPS </a:t>
            </a:r>
            <a:r>
              <a:rPr lang="en-US" sz="1300">
                <a:solidFill>
                  <a:schemeClr val="dk1"/>
                </a:solidFill>
                <a:latin typeface="Calibri"/>
                <a:ea typeface="Calibri"/>
                <a:cs typeface="Calibri"/>
                <a:sym typeface="Calibri"/>
              </a:rPr>
              <a:t>Office</a:t>
            </a:r>
            <a:r>
              <a:rPr lang="en-US" sz="1300">
                <a:solidFill>
                  <a:schemeClr val="dk1"/>
                </a:solidFill>
                <a:latin typeface="Calibri"/>
                <a:ea typeface="Calibri"/>
                <a:cs typeface="Calibri"/>
                <a:sym typeface="Calibri"/>
              </a:rPr>
              <a:t> of Budget and </a:t>
            </a:r>
            <a:r>
              <a:rPr lang="en-US" sz="1300">
                <a:solidFill>
                  <a:schemeClr val="dk1"/>
                </a:solidFill>
                <a:latin typeface="Calibri"/>
                <a:ea typeface="Calibri"/>
                <a:cs typeface="Calibri"/>
                <a:sym typeface="Calibri"/>
              </a:rPr>
              <a:t>Grants</a:t>
            </a:r>
            <a:r>
              <a:rPr lang="en-US" sz="1300">
                <a:solidFill>
                  <a:schemeClr val="dk1"/>
                </a:solidFill>
                <a:latin typeface="Calibri"/>
                <a:ea typeface="Calibri"/>
                <a:cs typeface="Calibri"/>
                <a:sym typeface="Calibri"/>
              </a:rPr>
              <a:t> </a:t>
            </a:r>
            <a:r>
              <a:rPr lang="en-US" sz="1300">
                <a:solidFill>
                  <a:schemeClr val="dk1"/>
                </a:solidFill>
                <a:latin typeface="Calibri"/>
                <a:ea typeface="Calibri"/>
                <a:cs typeface="Calibri"/>
                <a:sym typeface="Calibri"/>
              </a:rPr>
              <a:t>Management.</a:t>
            </a:r>
            <a:endParaRPr b="1" i="0" sz="13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1300" u="none" cap="none" strike="noStrike">
                <a:solidFill>
                  <a:schemeClr val="dk1"/>
                </a:solidFill>
                <a:latin typeface="Calibri"/>
                <a:ea typeface="Calibri"/>
                <a:cs typeface="Calibri"/>
                <a:sym typeface="Calibri"/>
              </a:rPr>
              <a:t>Summary of Need (Community, Facility):</a:t>
            </a:r>
            <a:endParaRPr b="0" i="0" sz="1300" u="none" cap="none" strike="noStrike">
              <a:solidFill>
                <a:schemeClr val="dk1"/>
              </a:solidFill>
              <a:latin typeface="Calibri"/>
              <a:ea typeface="Calibri"/>
              <a:cs typeface="Calibri"/>
              <a:sym typeface="Calibri"/>
            </a:endParaRPr>
          </a:p>
          <a:p>
            <a:pPr indent="0" lvl="1" marL="400050" marR="0" rtl="0" algn="l">
              <a:spcBef>
                <a:spcPts val="0"/>
              </a:spcBef>
              <a:spcAft>
                <a:spcPts val="0"/>
              </a:spcAft>
              <a:buClr>
                <a:schemeClr val="dk1"/>
              </a:buClr>
              <a:buSzPts val="2000"/>
              <a:buFont typeface="Arial"/>
              <a:buNone/>
            </a:pPr>
            <a:r>
              <a:rPr b="0" i="1" lang="en-US" sz="1300" u="none" cap="none" strike="noStrike">
                <a:solidFill>
                  <a:srgbClr val="FF0000"/>
                </a:solidFill>
                <a:latin typeface="Calibri"/>
                <a:ea typeface="Calibri"/>
                <a:cs typeface="Calibri"/>
                <a:sym typeface="Calibri"/>
              </a:rPr>
              <a:t>Provide a short summary of need and motivation for applying for this funding opportunity.</a:t>
            </a:r>
            <a:endParaRPr b="0" i="1" sz="1300" u="none" cap="none" strike="noStrike">
              <a:solidFill>
                <a:srgbClr val="FF0000"/>
              </a:solidFill>
              <a:latin typeface="Calibri"/>
              <a:ea typeface="Calibri"/>
              <a:cs typeface="Calibri"/>
              <a:sym typeface="Calibri"/>
            </a:endParaRPr>
          </a:p>
          <a:p>
            <a:pPr indent="0" lvl="0" marL="5204" rtl="0" algn="l">
              <a:spcBef>
                <a:spcPts val="0"/>
              </a:spcBef>
              <a:spcAft>
                <a:spcPts val="0"/>
              </a:spcAft>
              <a:buClr>
                <a:schemeClr val="dk1"/>
              </a:buClr>
              <a:buSzPts val="1100"/>
              <a:buFont typeface="Arial"/>
              <a:buNone/>
            </a:pPr>
            <a:r>
              <a:rPr lang="en-US" sz="1300">
                <a:solidFill>
                  <a:schemeClr val="dk1"/>
                </a:solidFill>
                <a:latin typeface="Calibri"/>
                <a:ea typeface="Calibri"/>
                <a:cs typeface="Calibri"/>
                <a:sym typeface="Calibri"/>
              </a:rPr>
              <a:t>19 of the 20 schools are in Justice40 disadvantaged communities, with 86% of students who live within 185% of the federally-designated poverty level, 70% of whom are Latino/X and 24% Black/African American. The schools have a combined annual energy usage of over 433,000 mmBtu’s that equates to just over $6,200,000 in costs for both electricity and natural gas. They also have $200,200,000 of near-term, 6-years or less, deferred maintenance critical HVAC equipment upgrades need, and $115,240,000 of critical roof replacement need. CEJST data show that the majority of these communities are flood prone, within </a:t>
            </a:r>
            <a:r>
              <a:rPr lang="en-US" sz="1300">
                <a:solidFill>
                  <a:schemeClr val="dk1"/>
                </a:solidFill>
                <a:latin typeface="Calibri"/>
                <a:ea typeface="Calibri"/>
                <a:cs typeface="Calibri"/>
                <a:sym typeface="Calibri"/>
              </a:rPr>
              <a:t>proximity</a:t>
            </a:r>
            <a:r>
              <a:rPr lang="en-US" sz="1300">
                <a:solidFill>
                  <a:schemeClr val="dk1"/>
                </a:solidFill>
                <a:latin typeface="Calibri"/>
                <a:ea typeface="Calibri"/>
                <a:cs typeface="Calibri"/>
                <a:sym typeface="Calibri"/>
              </a:rPr>
              <a:t> of diesel fumes, wastewater discharge, hazardous waste and risk management facilities, experience asthma, poverty, unemployment, and lead paint exposure, among others.</a:t>
            </a:r>
            <a:endParaRPr sz="1300">
              <a:solidFill>
                <a:schemeClr val="dk1"/>
              </a:solidFill>
              <a:latin typeface="Calibri"/>
              <a:ea typeface="Calibri"/>
              <a:cs typeface="Calibri"/>
              <a:sym typeface="Calibri"/>
            </a:endParaRPr>
          </a:p>
        </p:txBody>
      </p:sp>
      <p:sp>
        <p:nvSpPr>
          <p:cNvPr id="73" name="Google Shape;73;p11"/>
          <p:cNvSpPr txBox="1"/>
          <p:nvPr/>
        </p:nvSpPr>
        <p:spPr>
          <a:xfrm>
            <a:off x="6879277" y="1373924"/>
            <a:ext cx="5321400" cy="17547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0" marL="0" rtl="0" algn="l">
              <a:spcBef>
                <a:spcPts val="0"/>
              </a:spcBef>
              <a:spcAft>
                <a:spcPts val="0"/>
              </a:spcAft>
              <a:buSzPts val="1100"/>
              <a:buNone/>
            </a:pPr>
            <a:r>
              <a:rPr b="1" lang="en-US" sz="1100">
                <a:solidFill>
                  <a:schemeClr val="dk1"/>
                </a:solidFill>
                <a:latin typeface="Calibri"/>
                <a:ea typeface="Calibri"/>
                <a:cs typeface="Calibri"/>
                <a:sym typeface="Calibri"/>
              </a:rPr>
              <a:t>Goal #1 - Develop a network of facilities that have the ability to operate during extreme weather conditions and natural disasters events through self-sufficient renewable energy and building operations systems</a:t>
            </a:r>
            <a:endParaRPr sz="1100" u="sng">
              <a:solidFill>
                <a:schemeClr val="dk1"/>
              </a:solidFill>
              <a:latin typeface="Calibri"/>
              <a:ea typeface="Calibri"/>
              <a:cs typeface="Calibri"/>
              <a:sym typeface="Calibri"/>
            </a:endParaRPr>
          </a:p>
          <a:p>
            <a:pPr indent="0" lvl="0" marL="0" rtl="0" algn="l">
              <a:spcBef>
                <a:spcPts val="0"/>
              </a:spcBef>
              <a:spcAft>
                <a:spcPts val="0"/>
              </a:spcAft>
              <a:buSzPts val="1100"/>
              <a:buNone/>
            </a:pPr>
            <a:r>
              <a:rPr b="1" lang="en-US" sz="1100">
                <a:solidFill>
                  <a:schemeClr val="dk1"/>
                </a:solidFill>
                <a:latin typeface="Calibri"/>
                <a:ea typeface="Calibri"/>
                <a:cs typeface="Calibri"/>
                <a:sym typeface="Calibri"/>
              </a:rPr>
              <a:t>Goal #2 - Establish Best Management Practices for Whole Building Electrification of public education facilities</a:t>
            </a:r>
            <a:endParaRPr sz="1100" u="sng">
              <a:solidFill>
                <a:schemeClr val="dk1"/>
              </a:solidFill>
              <a:latin typeface="Calibri"/>
              <a:ea typeface="Calibri"/>
              <a:cs typeface="Calibri"/>
              <a:sym typeface="Calibri"/>
            </a:endParaRPr>
          </a:p>
          <a:p>
            <a:pPr indent="0" lvl="0" marL="0" rtl="0" algn="l">
              <a:spcBef>
                <a:spcPts val="0"/>
              </a:spcBef>
              <a:spcAft>
                <a:spcPts val="0"/>
              </a:spcAft>
              <a:buSzPts val="1100"/>
              <a:buNone/>
            </a:pPr>
            <a:r>
              <a:rPr b="1" lang="en-US" sz="1100">
                <a:solidFill>
                  <a:schemeClr val="dk1"/>
                </a:solidFill>
                <a:latin typeface="Calibri"/>
                <a:ea typeface="Calibri"/>
                <a:cs typeface="Calibri"/>
                <a:sym typeface="Calibri"/>
              </a:rPr>
              <a:t>Goal #3 - Grow community based programs that support career and technical education focused on clean energy and green technology</a:t>
            </a:r>
            <a:endParaRPr sz="1100">
              <a:solidFill>
                <a:schemeClr val="dk1"/>
              </a:solidFill>
              <a:latin typeface="Calibri"/>
              <a:ea typeface="Calibri"/>
              <a:cs typeface="Calibri"/>
              <a:sym typeface="Calibri"/>
            </a:endParaRPr>
          </a:p>
          <a:p>
            <a:pPr indent="0" lvl="0" marL="0" rtl="0" algn="l">
              <a:spcBef>
                <a:spcPts val="0"/>
              </a:spcBef>
              <a:spcAft>
                <a:spcPts val="0"/>
              </a:spcAft>
              <a:buSzPts val="1100"/>
              <a:buNone/>
            </a:pPr>
            <a:r>
              <a:rPr b="1" lang="en-US" sz="1100">
                <a:solidFill>
                  <a:schemeClr val="dk1"/>
                </a:solidFill>
                <a:latin typeface="Calibri"/>
                <a:ea typeface="Calibri"/>
                <a:cs typeface="Calibri"/>
                <a:sym typeface="Calibri"/>
              </a:rPr>
              <a:t>Goal #4 - Community engagement activities to ensure meaningful participation</a:t>
            </a:r>
            <a:endParaRPr sz="1100">
              <a:solidFill>
                <a:schemeClr val="dk1"/>
              </a:solidFill>
              <a:latin typeface="Calibri"/>
              <a:ea typeface="Calibri"/>
              <a:cs typeface="Calibri"/>
              <a:sym typeface="Calibri"/>
            </a:endParaRPr>
          </a:p>
        </p:txBody>
      </p:sp>
      <p:sp>
        <p:nvSpPr>
          <p:cNvPr id="74" name="Google Shape;74;p1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pic>
        <p:nvPicPr>
          <p:cNvPr id="75" name="Google Shape;75;p11"/>
          <p:cNvPicPr preferRelativeResize="0"/>
          <p:nvPr/>
        </p:nvPicPr>
        <p:blipFill>
          <a:blip r:embed="rId3">
            <a:alphaModFix/>
          </a:blip>
          <a:stretch>
            <a:fillRect/>
          </a:stretch>
        </p:blipFill>
        <p:spPr>
          <a:xfrm>
            <a:off x="7676149" y="3466800"/>
            <a:ext cx="3662477" cy="2746850"/>
          </a:xfrm>
          <a:prstGeom prst="rect">
            <a:avLst/>
          </a:prstGeom>
          <a:gradFill>
            <a:gsLst>
              <a:gs pos="0">
                <a:srgbClr val="84E1FF"/>
              </a:gs>
              <a:gs pos="35000">
                <a:srgbClr val="A9E6FF"/>
              </a:gs>
              <a:gs pos="100000">
                <a:srgbClr val="DBF4FF"/>
              </a:gs>
            </a:gsLst>
            <a:lin ang="16200038" scaled="0"/>
          </a:gradFill>
          <a:ln cap="flat" cmpd="sng" w="9525">
            <a:solidFill>
              <a:srgbClr val="00A6DE"/>
            </a:solidFill>
            <a:prstDash val="solid"/>
            <a:round/>
            <a:headEnd len="sm" w="sm" type="none"/>
            <a:tailEnd len="sm" w="sm" type="none"/>
          </a:ln>
          <a:effectLst>
            <a:outerShdw blurRad="40000" rotWithShape="0" dir="5400000" dist="20000">
              <a:srgbClr val="000000">
                <a:alpha val="3765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