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27"/>
  </p:normalViewPr>
  <p:slideViewPr>
    <p:cSldViewPr snapToGrid="0">
      <p:cViewPr varScale="1">
        <p:scale>
          <a:sx n="88" d="100"/>
          <a:sy n="88" d="100"/>
        </p:scale>
        <p:origin x="94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9"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2800" dirty="0"/>
              <a:t>Middle Peninsula </a:t>
            </a:r>
            <a:r>
              <a:rPr lang="en-US" sz="2800"/>
              <a:t>School Energy </a:t>
            </a:r>
            <a:r>
              <a:rPr lang="en-US" sz="2800" dirty="0"/>
              <a:t>Upgrades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Lighting the Future of Virginia’s Middle Peninsula</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Replace outdated equipment, heating and cooling systems, and school lighting to provide improved learning environments for students at eleven schools on Virginia’s rural Middle Peninsula.</a:t>
            </a:r>
            <a:br>
              <a:rPr lang="en-US" sz="2000" i="1" dirty="0">
                <a:solidFill>
                  <a:schemeClr val="tx1"/>
                </a:solidFill>
                <a:latin typeface="Calibri Light" panose="020F0302020204030204" pitchFamily="34" charset="0"/>
                <a:ea typeface="Calibri" panose="020F0502020204030204" pitchFamily="34" charset="0"/>
                <a:cs typeface="Calibri Light" panose="020F0302020204030204" pitchFamily="34" charset="0"/>
              </a:rPr>
            </a:b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endParaRPr lang="en-US" dirty="0">
              <a:solidFill>
                <a:schemeClr val="tx1"/>
              </a:solidFill>
              <a:latin typeface="Calibri"/>
              <a:cs typeface="Calibri"/>
            </a:endParaRP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Virginia’s Middle Peninsula is a rural region spanning several Disadvantaged Communities. With limited local resources to achieve needed school renovations, infrastructure has become outdated. This program will achieve needed upgrades to improve school budgets and redirect funding to retain and recruit a highly qualified workforce of educators.</a:t>
            </a:r>
          </a:p>
        </p:txBody>
      </p:sp>
      <p:sp>
        <p:nvSpPr>
          <p:cNvPr id="8" name="TextBox 7">
            <a:extLst>
              <a:ext uri="{FF2B5EF4-FFF2-40B4-BE49-F238E27FC236}">
                <a16:creationId xmlns:a16="http://schemas.microsoft.com/office/drawing/2014/main" id="{8F220870-1FDC-9E06-E7E7-908D03FE6A3F}"/>
              </a:ext>
            </a:extLst>
          </p:cNvPr>
          <p:cNvSpPr txBox="1"/>
          <p:nvPr/>
        </p:nvSpPr>
        <p:spPr>
          <a:xfrm>
            <a:off x="6881356" y="1173680"/>
            <a:ext cx="5321507" cy="2092881"/>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2000" i="1" dirty="0">
                <a:latin typeface="Calibri Light"/>
                <a:cs typeface="Calibri Light"/>
              </a:rPr>
              <a:t>Replace obsolete equipment, HVAC, and lighting to provide a safe, comfortable learning environment for students while improving energy efficiency and budget predictability for rural schools.</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1" name="Picture 10">
            <a:extLst>
              <a:ext uri="{FF2B5EF4-FFF2-40B4-BE49-F238E27FC236}">
                <a16:creationId xmlns:a16="http://schemas.microsoft.com/office/drawing/2014/main" id="{5612E7C0-F011-BC44-9BAB-46909CCDE664}"/>
              </a:ext>
            </a:extLst>
          </p:cNvPr>
          <p:cNvPicPr>
            <a:picLocks noChangeAspect="1"/>
          </p:cNvPicPr>
          <p:nvPr/>
        </p:nvPicPr>
        <p:blipFill rotWithShape="1">
          <a:blip r:embed="rId2"/>
          <a:srcRect l="-1" r="-459" b="12223"/>
          <a:stretch/>
        </p:blipFill>
        <p:spPr>
          <a:xfrm>
            <a:off x="7370897" y="3369194"/>
            <a:ext cx="3999174" cy="304804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lIns="91440" tIns="45720" rIns="91440" bIns="45720" rtlCol="0" anchor="ctr"/>
      <a:lstStyle>
        <a:defPPr algn="ctr">
          <a:defRPr dirty="0"/>
        </a:defPPr>
      </a:lstStyle>
      <a:style>
        <a:lnRef idx="1">
          <a:schemeClr val="accent3"/>
        </a:lnRef>
        <a:fillRef idx="2">
          <a:schemeClr val="accent3"/>
        </a:fillRef>
        <a:effectRef idx="1">
          <a:schemeClr val="accent3"/>
        </a:effectRef>
        <a:fontRef idx="minor">
          <a:schemeClr val="dk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TotalTime>
  <Words>139</Words>
  <Application>Microsoft Macintosh PowerPoint</Application>
  <PresentationFormat>Widescreen</PresentationFormat>
  <Paragraphs>10</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ヒラギノ角ゴ Pro W3</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Middle Peninsula School Energy Upgrades</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Clara Vaughn</cp:lastModifiedBy>
  <cp:revision>9</cp:revision>
  <dcterms:created xsi:type="dcterms:W3CDTF">2021-11-15T00:59:02Z</dcterms:created>
  <dcterms:modified xsi:type="dcterms:W3CDTF">2024-06-13T17:26:41Z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