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sz="3000" dirty="0"/>
              <a:t>Metropolitan School District of Lawrence Township</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Blue Ribbon Facilities Initiative</a:t>
            </a:r>
          </a:p>
          <a:p>
            <a:pPr marL="400050" lvl="1" indent="0">
              <a:spcBef>
                <a:spcPts val="0"/>
              </a:spcBef>
              <a:spcAft>
                <a:spcPts val="1200"/>
              </a:spcAft>
              <a:buNone/>
            </a:pPr>
            <a:r>
              <a:rPr lang="en-US" sz="16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200" i="1" dirty="0">
                <a:solidFill>
                  <a:schemeClr val="tx1"/>
                </a:solidFill>
                <a:ea typeface="Calibri" panose="020F0502020204030204" pitchFamily="34" charset="0"/>
                <a:cs typeface="Calibri Light"/>
              </a:rPr>
              <a:t>Blue Ribbon Facilities is the initiative in MSDLT to keep buildings updated and secure, as well as to assist with capacity planning.  Every student and employee deserves a vibrant, safe environment that is conducive to learning and growing. MSDLT maintains almost 3 million square feet in 23 learning and support buildings on almost 450 acres of land.</a:t>
            </a:r>
          </a:p>
          <a:p>
            <a:pPr marL="400050" lvl="1" indent="0">
              <a:spcBef>
                <a:spcPts val="0"/>
              </a:spcBef>
              <a:spcAft>
                <a:spcPts val="1200"/>
              </a:spcAft>
              <a:buNone/>
            </a:pPr>
            <a:r>
              <a:rPr lang="en-US" sz="1200" i="1" dirty="0">
                <a:solidFill>
                  <a:schemeClr val="tx1"/>
                </a:solidFill>
                <a:cs typeface="Calibri Light"/>
              </a:rPr>
              <a:t>Our project team consists of MSDLT, Performance Services (EPC), Barnes &amp; Thornburg (Legal), Baker Tilly (Financial), and Moisture Management (Contractor) – all members have experience working together successfully on projects of similar scope.</a:t>
            </a:r>
            <a:endParaRPr lang="en-US" sz="1200" dirty="0">
              <a:solidFill>
                <a:schemeClr val="tx1"/>
              </a:solidFill>
              <a:cs typeface="Calibri"/>
            </a:endParaRPr>
          </a:p>
          <a:p>
            <a:pPr marL="400050" lvl="1" indent="0">
              <a:spcBef>
                <a:spcPts val="0"/>
              </a:spcBef>
              <a:spcAft>
                <a:spcPts val="1200"/>
              </a:spcAft>
              <a:buNone/>
            </a:pPr>
            <a:r>
              <a:rPr lang="en-US" sz="1600" b="1" dirty="0">
                <a:solidFill>
                  <a:schemeClr val="tx1"/>
                </a:solidFill>
                <a:latin typeface="Calibri"/>
                <a:cs typeface="Calibri"/>
              </a:rPr>
              <a:t>Summary of Need </a:t>
            </a:r>
          </a:p>
          <a:p>
            <a:pPr marL="400050" lvl="1" indent="0">
              <a:spcBef>
                <a:spcPts val="0"/>
              </a:spcBef>
              <a:spcAft>
                <a:spcPts val="1200"/>
              </a:spcAft>
              <a:buNone/>
            </a:pPr>
            <a:r>
              <a:rPr lang="en-US" sz="1200" i="1" dirty="0">
                <a:solidFill>
                  <a:schemeClr val="tx1"/>
                </a:solidFill>
                <a:ea typeface="Calibri" panose="020F0502020204030204" pitchFamily="34" charset="0"/>
                <a:cs typeface="Calibri Light"/>
              </a:rPr>
              <a:t>The Metropolitan School District of Lawrence Township has not had an engineering or energy assessment of their facilities in close to 20 years. Eleven (11) of the sixteen (16) buildings included in this application were originally completed between 1941 – 1976. The District has an annual utility expenditure of over $5M. High energy costs and potential indoor air quality issues shown in the SEA Forms and in discussions amongst our team has shown the potential for energy efficiency, improved learning environments, and reduced operational costs. </a:t>
            </a:r>
          </a:p>
          <a:p>
            <a:pPr marL="685800" lvl="1">
              <a:spcBef>
                <a:spcPts val="0"/>
              </a:spcBef>
              <a:spcAft>
                <a:spcPts val="1200"/>
              </a:spcAft>
            </a:pPr>
            <a:r>
              <a:rPr lang="en-US" sz="1200" i="1" dirty="0">
                <a:solidFill>
                  <a:schemeClr val="tx1"/>
                </a:solidFill>
                <a:effectLst/>
                <a:ea typeface="Calibri" panose="020F0502020204030204" pitchFamily="34" charset="0"/>
                <a:cs typeface="Calibri Light"/>
              </a:rPr>
              <a:t>Fifteen (15) of the sixteen (16) facilities in our application have a disadvantaged community designation and/or eligibility for Title 1 Schoolwide Programming.</a:t>
            </a:r>
          </a:p>
          <a:p>
            <a:pPr marL="685800" lvl="1">
              <a:spcBef>
                <a:spcPts val="0"/>
              </a:spcBef>
              <a:spcAft>
                <a:spcPts val="1200"/>
              </a:spcAft>
            </a:pPr>
            <a:r>
              <a:rPr lang="en-US" sz="1200" i="1" dirty="0">
                <a:solidFill>
                  <a:schemeClr val="tx1"/>
                </a:solidFill>
                <a:effectLst/>
                <a:ea typeface="Calibri" panose="020F0502020204030204" pitchFamily="34" charset="0"/>
                <a:cs typeface="Calibri Light"/>
              </a:rPr>
              <a:t>Fourteen (14) of the sixteen (16) facilities in our application have a Free &amp; Reduced Lunch Percentage of greater than 60%.</a:t>
            </a:r>
          </a:p>
          <a:p>
            <a:pPr marL="685800" lvl="1">
              <a:spcBef>
                <a:spcPts val="0"/>
              </a:spcBef>
              <a:spcAft>
                <a:spcPts val="1200"/>
              </a:spcAft>
            </a:pPr>
            <a:r>
              <a:rPr lang="en-US" sz="1200" i="1" dirty="0">
                <a:solidFill>
                  <a:schemeClr val="tx1"/>
                </a:solidFill>
                <a:effectLst/>
                <a:ea typeface="Calibri" panose="020F0502020204030204" pitchFamily="34" charset="0"/>
                <a:cs typeface="Calibri Light"/>
              </a:rPr>
              <a:t>Relative to student demographics, our District has a non-white % of 82%.</a:t>
            </a:r>
          </a:p>
        </p:txBody>
      </p:sp>
      <p:sp>
        <p:nvSpPr>
          <p:cNvPr id="8" name="TextBox 7">
            <a:extLst>
              <a:ext uri="{FF2B5EF4-FFF2-40B4-BE49-F238E27FC236}">
                <a16:creationId xmlns:a16="http://schemas.microsoft.com/office/drawing/2014/main" id="{8F220870-1FDC-9E06-E7E7-908D03FE6A3F}"/>
              </a:ext>
            </a:extLst>
          </p:cNvPr>
          <p:cNvSpPr txBox="1"/>
          <p:nvPr/>
        </p:nvSpPr>
        <p:spPr>
          <a:xfrm>
            <a:off x="7076991" y="1277083"/>
            <a:ext cx="4863177" cy="2492990"/>
          </a:xfrm>
          <a:prstGeom prst="rect">
            <a:avLst/>
          </a:prstGeom>
          <a:noFill/>
        </p:spPr>
        <p:txBody>
          <a:bodyPr wrap="square" lIns="91440" tIns="45720" rIns="91440" bIns="45720" anchor="t">
            <a:spAutoFit/>
          </a:bodyPr>
          <a:lstStyle/>
          <a:p>
            <a:pPr marL="400050" lvl="1">
              <a:spcAft>
                <a:spcPts val="1200"/>
              </a:spcAft>
            </a:pPr>
            <a:r>
              <a:rPr lang="en-US" b="1" dirty="0">
                <a:latin typeface="Calibri"/>
                <a:cs typeface="Calibri"/>
              </a:rPr>
              <a:t>Project Goals</a:t>
            </a:r>
            <a:endParaRPr lang="en-US" b="1" dirty="0">
              <a:latin typeface="Calibri" panose="020F0502020204030204" pitchFamily="34" charset="0"/>
              <a:cs typeface="Calibri" panose="020F0502020204030204" pitchFamily="34" charset="0"/>
            </a:endParaRPr>
          </a:p>
          <a:p>
            <a:pPr marL="342900" marR="0" lvl="0" indent="-342900">
              <a:spcBef>
                <a:spcPts val="0"/>
              </a:spcBef>
              <a:spcAft>
                <a:spcPts val="0"/>
              </a:spcAft>
              <a:buFont typeface="+mj-lt"/>
              <a:buAutoNum type="arabicPeriod"/>
            </a:pPr>
            <a:r>
              <a:rPr lang="en-US" sz="1400" i="1" dirty="0">
                <a:effectLst/>
                <a:ea typeface="Calibri" panose="020F0502020204030204" pitchFamily="34" charset="0"/>
              </a:rPr>
              <a:t>Improve Indoor Air Quality for Optimal Learning Environment for Students and Staff</a:t>
            </a:r>
            <a:endParaRPr lang="en-US" sz="1400" dirty="0">
              <a:effectLst/>
              <a:ea typeface="Calibri" panose="020F0502020204030204" pitchFamily="34" charset="0"/>
            </a:endParaRPr>
          </a:p>
          <a:p>
            <a:pPr marL="342900" marR="0" lvl="0" indent="-342900">
              <a:spcBef>
                <a:spcPts val="0"/>
              </a:spcBef>
              <a:spcAft>
                <a:spcPts val="0"/>
              </a:spcAft>
              <a:buFont typeface="+mj-lt"/>
              <a:buAutoNum type="arabicPeriod"/>
            </a:pPr>
            <a:r>
              <a:rPr lang="en-US" sz="1400" i="1" dirty="0">
                <a:effectLst/>
                <a:ea typeface="Calibri" panose="020F0502020204030204" pitchFamily="34" charset="0"/>
              </a:rPr>
              <a:t>Equitable Student Outcomes</a:t>
            </a:r>
            <a:endParaRPr lang="en-US" sz="1400" dirty="0">
              <a:effectLst/>
              <a:ea typeface="Calibri" panose="020F0502020204030204" pitchFamily="34" charset="0"/>
            </a:endParaRPr>
          </a:p>
          <a:p>
            <a:pPr marL="342900" marR="0" lvl="0" indent="-342900">
              <a:spcBef>
                <a:spcPts val="0"/>
              </a:spcBef>
              <a:spcAft>
                <a:spcPts val="0"/>
              </a:spcAft>
              <a:buFont typeface="+mj-lt"/>
              <a:buAutoNum type="arabicPeriod"/>
            </a:pPr>
            <a:r>
              <a:rPr lang="en-US" sz="1400" i="1" dirty="0">
                <a:effectLst/>
                <a:ea typeface="Calibri" panose="020F0502020204030204" pitchFamily="34" charset="0"/>
              </a:rPr>
              <a:t>Improve Energy Efficiency</a:t>
            </a:r>
            <a:endParaRPr lang="en-US" sz="1400" dirty="0">
              <a:effectLst/>
              <a:ea typeface="Calibri" panose="020F0502020204030204" pitchFamily="34" charset="0"/>
            </a:endParaRPr>
          </a:p>
          <a:p>
            <a:pPr marL="342900" marR="0" lvl="0" indent="-342900">
              <a:spcBef>
                <a:spcPts val="0"/>
              </a:spcBef>
              <a:spcAft>
                <a:spcPts val="0"/>
              </a:spcAft>
              <a:buFont typeface="+mj-lt"/>
              <a:buAutoNum type="arabicPeriod"/>
            </a:pPr>
            <a:r>
              <a:rPr lang="en-US" sz="1400" i="1" dirty="0">
                <a:effectLst/>
                <a:ea typeface="Calibri" panose="020F0502020204030204" pitchFamily="34" charset="0"/>
              </a:rPr>
              <a:t>Reduce Operating Costs</a:t>
            </a:r>
            <a:endParaRPr lang="en-US" sz="1400" dirty="0">
              <a:effectLst/>
              <a:ea typeface="Calibri" panose="020F0502020204030204" pitchFamily="34" charset="0"/>
            </a:endParaRPr>
          </a:p>
          <a:p>
            <a:pPr marL="342900" marR="0" lvl="0" indent="-342900">
              <a:spcBef>
                <a:spcPts val="0"/>
              </a:spcBef>
              <a:spcAft>
                <a:spcPts val="0"/>
              </a:spcAft>
              <a:buFont typeface="+mj-lt"/>
              <a:buAutoNum type="arabicPeriod"/>
            </a:pPr>
            <a:r>
              <a:rPr lang="en-US" sz="1400" i="1" dirty="0">
                <a:effectLst/>
                <a:ea typeface="Calibri" panose="020F0502020204030204" pitchFamily="34" charset="0"/>
              </a:rPr>
              <a:t>Replace/Repair Obsolete Systems and Equipment</a:t>
            </a:r>
            <a:endParaRPr lang="en-US" sz="1400" dirty="0">
              <a:effectLst/>
              <a:ea typeface="Calibri" panose="020F0502020204030204" pitchFamily="34" charset="0"/>
            </a:endParaRPr>
          </a:p>
          <a:p>
            <a:pPr marL="342900" marR="0" lvl="0" indent="-342900">
              <a:spcBef>
                <a:spcPts val="0"/>
              </a:spcBef>
              <a:spcAft>
                <a:spcPts val="0"/>
              </a:spcAft>
              <a:buFont typeface="+mj-lt"/>
              <a:buAutoNum type="arabicPeriod"/>
            </a:pPr>
            <a:r>
              <a:rPr lang="en-US" sz="1400" i="1" dirty="0">
                <a:effectLst/>
                <a:ea typeface="Calibri" panose="020F0502020204030204" pitchFamily="34" charset="0"/>
              </a:rPr>
              <a:t>Provide opportunities for Local Labor Force</a:t>
            </a:r>
            <a:endParaRPr lang="en-US" sz="1400" dirty="0">
              <a:effectLst/>
              <a:ea typeface="Calibri" panose="020F0502020204030204" pitchFamily="34" charset="0"/>
            </a:endParaRPr>
          </a:p>
          <a:p>
            <a:pPr marL="342900" marR="0" lvl="0" indent="-342900">
              <a:spcBef>
                <a:spcPts val="0"/>
              </a:spcBef>
              <a:spcAft>
                <a:spcPts val="0"/>
              </a:spcAft>
              <a:buFont typeface="+mj-lt"/>
              <a:buAutoNum type="arabicPeriod"/>
            </a:pPr>
            <a:r>
              <a:rPr lang="en-US" sz="1400" i="1" dirty="0">
                <a:effectLst/>
                <a:ea typeface="Calibri" panose="020F0502020204030204" pitchFamily="34" charset="0"/>
              </a:rPr>
              <a:t>Evaluate Renewable Energy Initiatives</a:t>
            </a:r>
            <a:endParaRPr lang="en-US" sz="1400" dirty="0">
              <a:effectLst/>
              <a:ea typeface="Calibri" panose="020F0502020204030204" pitchFamily="34" charset="0"/>
            </a:endParaRPr>
          </a:p>
          <a:p>
            <a:pPr marL="457200" marR="0" indent="0">
              <a:spcBef>
                <a:spcPts val="0"/>
              </a:spcBef>
              <a:spcAft>
                <a:spcPts val="0"/>
              </a:spcAft>
            </a:pPr>
            <a:r>
              <a:rPr lang="en-US" sz="1600" i="1" dirty="0">
                <a:solidFill>
                  <a:srgbClr val="FF0000"/>
                </a:solidFill>
                <a:effectLst/>
                <a:latin typeface="Franklin Gothic Book" panose="020B0503020102020204" pitchFamily="34" charset="0"/>
                <a:ea typeface="Calibri" panose="020F0502020204030204" pitchFamily="34" charset="0"/>
              </a:rPr>
              <a:t> </a:t>
            </a:r>
            <a:endParaRPr lang="en-US" sz="1600" dirty="0">
              <a:effectLst/>
              <a:latin typeface="Calibri" panose="020F0502020204030204" pitchFamily="34" charset="0"/>
              <a:ea typeface="Calibri" panose="020F0502020204030204" pitchFamily="34" charset="0"/>
            </a:endParaRP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6" name="Picture 5" descr="A blue and white logo&#10;&#10;Description automatically generated">
            <a:extLst>
              <a:ext uri="{FF2B5EF4-FFF2-40B4-BE49-F238E27FC236}">
                <a16:creationId xmlns:a16="http://schemas.microsoft.com/office/drawing/2014/main" id="{EA9373A1-85A8-798D-EBB5-540D9F42D9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29587" y="4174691"/>
            <a:ext cx="2138194" cy="2159434"/>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26</TotalTime>
  <Words>332</Words>
  <Application>Microsoft Office PowerPoint</Application>
  <PresentationFormat>Widescreen</PresentationFormat>
  <Paragraphs>21</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Metropolitan School District of Lawrence Township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Nick Allen</cp:lastModifiedBy>
  <cp:revision>7</cp:revision>
  <dcterms:created xsi:type="dcterms:W3CDTF">2021-11-15T00:59:02Z</dcterms:created>
  <dcterms:modified xsi:type="dcterms:W3CDTF">2024-06-13T12:53:09Z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