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8DF"/>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54" y="3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Energy Solutions Professionals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Tri-State Power UP</a:t>
            </a:r>
          </a:p>
          <a:p>
            <a:pPr marL="400050" lvl="1" indent="0">
              <a:spcBef>
                <a:spcPts val="0"/>
              </a:spcBef>
              <a:spcAft>
                <a:spcPts val="1200"/>
              </a:spcAft>
              <a:buNone/>
            </a:pPr>
            <a:r>
              <a:rPr lang="en-US" sz="2000" i="1" dirty="0">
                <a:solidFill>
                  <a:schemeClr val="tx1"/>
                </a:solidFill>
                <a:ea typeface="Calibri" panose="020F0502020204030204" pitchFamily="34" charset="0"/>
                <a:cs typeface="Calibri Light"/>
              </a:rPr>
              <a:t>Addressing under-served regions of three heartland states, the Tri-State Power Up portfolio will energize 20 schools and communities in Kansas, Missouri and the tribal lands of northeast Oklahoma. Led by Energy Solutions Professionals, projects will support districts on the path to better building performance with efficient equipment and clean energy upgrades.</a:t>
            </a:r>
            <a:endParaRPr lang="en-US" sz="2000" b="1" dirty="0">
              <a:solidFill>
                <a:schemeClr val="tx1"/>
              </a:solidFill>
              <a:cs typeface="Calibri"/>
            </a:endParaRPr>
          </a:p>
          <a:p>
            <a:pPr marL="400050" lvl="1" indent="0">
              <a:spcBef>
                <a:spcPts val="0"/>
              </a:spcBef>
              <a:spcAft>
                <a:spcPts val="1200"/>
              </a:spcAft>
              <a:buNone/>
            </a:pPr>
            <a:r>
              <a:rPr lang="en-US" sz="2000" b="1" dirty="0">
                <a:solidFill>
                  <a:schemeClr val="tx1"/>
                </a:solidFill>
                <a:cs typeface="Calibri"/>
              </a:rPr>
              <a:t>Summary of Need </a:t>
            </a:r>
            <a:endParaRPr lang="en-US" dirty="0">
              <a:solidFill>
                <a:schemeClr val="tx1"/>
              </a:solidFill>
              <a:cs typeface="Calibri"/>
            </a:endParaRPr>
          </a:p>
          <a:p>
            <a:pPr lvl="1" indent="-342900">
              <a:spcBef>
                <a:spcPts val="0"/>
              </a:spcBef>
              <a:spcAft>
                <a:spcPts val="1200"/>
              </a:spcAft>
            </a:pPr>
            <a:r>
              <a:rPr lang="en-US" sz="1800" i="1" dirty="0">
                <a:solidFill>
                  <a:schemeClr val="tx1"/>
                </a:solidFill>
                <a:ea typeface="Calibri" panose="020F0502020204030204" pitchFamily="34" charset="0"/>
                <a:cs typeface="Calibri Light"/>
              </a:rPr>
              <a:t>16 schools in </a:t>
            </a:r>
            <a:r>
              <a:rPr lang="en-US" sz="1800" i="1" dirty="0">
                <a:solidFill>
                  <a:schemeClr val="tx1"/>
                </a:solidFill>
                <a:effectLst/>
                <a:ea typeface="Calibri" panose="020F0502020204030204" pitchFamily="34" charset="0"/>
                <a:cs typeface="Calibri Light"/>
              </a:rPr>
              <a:t>rural</a:t>
            </a:r>
            <a:r>
              <a:rPr lang="en-US" sz="1800" i="1" dirty="0">
                <a:solidFill>
                  <a:schemeClr val="tx1"/>
                </a:solidFill>
                <a:ea typeface="Calibri" panose="020F0502020204030204" pitchFamily="34" charset="0"/>
                <a:cs typeface="Calibri Light"/>
              </a:rPr>
              <a:t>/remote NCES 42/43 locales </a:t>
            </a:r>
          </a:p>
          <a:p>
            <a:pPr lvl="1" indent="-342900">
              <a:spcBef>
                <a:spcPts val="0"/>
              </a:spcBef>
              <a:spcAft>
                <a:spcPts val="1200"/>
              </a:spcAft>
            </a:pPr>
            <a:r>
              <a:rPr lang="en-US" sz="1800" i="1" dirty="0">
                <a:solidFill>
                  <a:schemeClr val="tx1"/>
                </a:solidFill>
                <a:ea typeface="Calibri" panose="020F0502020204030204" pitchFamily="34" charset="0"/>
                <a:cs typeface="Calibri Light"/>
              </a:rPr>
              <a:t>14 Disadvantaged Communities (DACs)</a:t>
            </a:r>
          </a:p>
          <a:p>
            <a:pPr lvl="1" indent="-342900">
              <a:spcBef>
                <a:spcPts val="0"/>
              </a:spcBef>
              <a:spcAft>
                <a:spcPts val="1200"/>
              </a:spcAft>
            </a:pPr>
            <a:r>
              <a:rPr lang="en-US" sz="1800" i="1" dirty="0">
                <a:solidFill>
                  <a:schemeClr val="tx1"/>
                </a:solidFill>
                <a:ea typeface="Calibri" panose="020F0502020204030204" pitchFamily="34" charset="0"/>
                <a:cs typeface="Calibri Light"/>
              </a:rPr>
              <a:t>Widespread aging HVAC, building envelope, IAQ flaws</a:t>
            </a:r>
          </a:p>
          <a:p>
            <a:pPr lvl="1" indent="-342900">
              <a:spcBef>
                <a:spcPts val="0"/>
              </a:spcBef>
              <a:spcAft>
                <a:spcPts val="1200"/>
              </a:spcAft>
            </a:pPr>
            <a:r>
              <a:rPr lang="en-US" sz="1800" i="1" dirty="0">
                <a:solidFill>
                  <a:schemeClr val="tx1"/>
                </a:solidFill>
                <a:ea typeface="Calibri" panose="020F0502020204030204" pitchFamily="34" charset="0"/>
                <a:cs typeface="Calibri Light"/>
              </a:rPr>
              <a:t>Opportunity for tangible local engagement to promote workforce, quality job, DEIA and Justice40 goals</a:t>
            </a:r>
          </a:p>
          <a:p>
            <a:pPr lvl="1" indent="-342900">
              <a:spcBef>
                <a:spcPts val="0"/>
              </a:spcBef>
              <a:spcAft>
                <a:spcPts val="1200"/>
              </a:spcAft>
            </a:pPr>
            <a:endParaRPr lang="en-US" sz="1800" i="1" dirty="0">
              <a:solidFill>
                <a:schemeClr val="tx1"/>
              </a:solidFill>
              <a:ea typeface="Calibri" panose="020F0502020204030204" pitchFamily="34" charset="0"/>
              <a:cs typeface="Calibri Light"/>
            </a:endParaRPr>
          </a:p>
          <a:p>
            <a:pPr lvl="1" indent="-342900">
              <a:spcBef>
                <a:spcPts val="0"/>
              </a:spcBef>
              <a:spcAft>
                <a:spcPts val="1200"/>
              </a:spcAft>
            </a:pPr>
            <a:endParaRPr lang="en-US" sz="2000" i="1" dirty="0">
              <a:solidFill>
                <a:schemeClr val="tx1"/>
              </a:solidFill>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85265" y="897334"/>
            <a:ext cx="5415520" cy="2492990"/>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342900" marR="0" lvl="0" indent="-342900">
              <a:spcBef>
                <a:spcPts val="0"/>
              </a:spcBef>
              <a:spcAft>
                <a:spcPts val="0"/>
              </a:spcAft>
              <a:buFont typeface="Symbol" panose="05050102010706020507" pitchFamily="18" charset="2"/>
              <a:buChar char=""/>
            </a:pPr>
            <a:r>
              <a:rPr lang="en-US" b="1" i="1" dirty="0">
                <a:ea typeface="Calibri" panose="020F0502020204030204" pitchFamily="34" charset="0"/>
                <a:cs typeface="Calibri Light"/>
              </a:rPr>
              <a:t>Provide LEAs with in-depth expertise on energy solutions and financial strategies from a NAESCO- accredited energy services company (ESCO)</a:t>
            </a:r>
          </a:p>
          <a:p>
            <a:pPr marL="342900" marR="0" lvl="0" indent="-342900">
              <a:spcBef>
                <a:spcPts val="0"/>
              </a:spcBef>
              <a:spcAft>
                <a:spcPts val="0"/>
              </a:spcAft>
              <a:buFont typeface="Symbol" panose="05050102010706020507" pitchFamily="18" charset="2"/>
              <a:buChar char=""/>
            </a:pPr>
            <a:r>
              <a:rPr lang="en-US" b="1" i="1" dirty="0">
                <a:ea typeface="Calibri" panose="020F0502020204030204" pitchFamily="34" charset="0"/>
                <a:cs typeface="Calibri Light"/>
              </a:rPr>
              <a:t>Design and develop energy plans that meet the needs of a new generation of school leaders</a:t>
            </a:r>
          </a:p>
          <a:p>
            <a:pPr marL="342900" marR="0" lvl="0" indent="-342900">
              <a:spcBef>
                <a:spcPts val="0"/>
              </a:spcBef>
              <a:spcAft>
                <a:spcPts val="0"/>
              </a:spcAft>
              <a:buFont typeface="Symbol" panose="05050102010706020507" pitchFamily="18" charset="2"/>
              <a:buChar char=""/>
            </a:pPr>
            <a:r>
              <a:rPr lang="en-US" b="1" i="1" dirty="0">
                <a:effectLst/>
                <a:ea typeface="Calibri" panose="020F0502020204030204" pitchFamily="34" charset="0"/>
              </a:rPr>
              <a:t>Engage stakeholders </a:t>
            </a:r>
            <a:r>
              <a:rPr lang="en-US" b="1" i="1" dirty="0">
                <a:ea typeface="Calibri" panose="020F0502020204030204" pitchFamily="34" charset="0"/>
              </a:rPr>
              <a:t>to emphasize local workforce and community investment</a:t>
            </a:r>
            <a:endParaRPr lang="en-US" b="1" i="1"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a:extLst>
              <a:ext uri="{FF2B5EF4-FFF2-40B4-BE49-F238E27FC236}">
                <a16:creationId xmlns:a16="http://schemas.microsoft.com/office/drawing/2014/main" id="{232779BD-A679-F629-706A-E9415BC3D2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8612" y="3426091"/>
            <a:ext cx="3870893" cy="2991144"/>
          </a:xfrm>
          <a:prstGeom prst="rect">
            <a:avLst/>
          </a:prstGeom>
          <a:ln w="38100" cap="sq">
            <a:solidFill>
              <a:srgbClr val="00A8DF"/>
            </a:solidFill>
            <a:prstDash val="solid"/>
            <a:miter lim="800000"/>
          </a:ln>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TotalTime>
  <Words>159</Words>
  <Application>Microsoft Office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Symbol</vt:lpstr>
      <vt:lpstr>Wingdings</vt:lpstr>
      <vt:lpstr>EERE PPT_widescreen</vt:lpstr>
      <vt:lpstr>1_EERE PPT</vt:lpstr>
      <vt:lpstr>think-cell Slide</vt:lpstr>
      <vt:lpstr>Energy Solutions Professionals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Tim O'Kane</cp:lastModifiedBy>
  <cp:revision>16</cp:revision>
  <dcterms:created xsi:type="dcterms:W3CDTF">2021-11-15T00:59:02Z</dcterms:created>
  <dcterms:modified xsi:type="dcterms:W3CDTF">2024-06-13T16:05:50Z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