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5" d="100"/>
          <a:sy n="155" d="100"/>
        </p:scale>
        <p:origin x="498" y="1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589349" y="2668050"/>
            <a:ext cx="5290820" cy="4023360"/>
          </a:xfrm>
          <a:custGeom>
            <a:avLst/>
            <a:gdLst/>
            <a:ahLst/>
            <a:cxnLst/>
            <a:rect l="l" t="t" r="r" b="b"/>
            <a:pathLst>
              <a:path w="5290820" h="4023359">
                <a:moveTo>
                  <a:pt x="4619986" y="4022999"/>
                </a:moveTo>
                <a:lnTo>
                  <a:pt x="670513" y="4022999"/>
                </a:lnTo>
                <a:lnTo>
                  <a:pt x="622627" y="4021316"/>
                </a:lnTo>
                <a:lnTo>
                  <a:pt x="575651" y="4016341"/>
                </a:lnTo>
                <a:lnTo>
                  <a:pt x="529696" y="4008188"/>
                </a:lnTo>
                <a:lnTo>
                  <a:pt x="484878" y="3996970"/>
                </a:lnTo>
                <a:lnTo>
                  <a:pt x="441308" y="3982802"/>
                </a:lnTo>
                <a:lnTo>
                  <a:pt x="399101" y="3965796"/>
                </a:lnTo>
                <a:lnTo>
                  <a:pt x="358370" y="3946065"/>
                </a:lnTo>
                <a:lnTo>
                  <a:pt x="319228" y="3923724"/>
                </a:lnTo>
                <a:lnTo>
                  <a:pt x="281790" y="3898886"/>
                </a:lnTo>
                <a:lnTo>
                  <a:pt x="246168" y="3871664"/>
                </a:lnTo>
                <a:lnTo>
                  <a:pt x="212475" y="3842172"/>
                </a:lnTo>
                <a:lnTo>
                  <a:pt x="180826" y="3810523"/>
                </a:lnTo>
                <a:lnTo>
                  <a:pt x="151334" y="3776831"/>
                </a:lnTo>
                <a:lnTo>
                  <a:pt x="124112" y="3741209"/>
                </a:lnTo>
                <a:lnTo>
                  <a:pt x="99274" y="3703770"/>
                </a:lnTo>
                <a:lnTo>
                  <a:pt x="76933" y="3664629"/>
                </a:lnTo>
                <a:lnTo>
                  <a:pt x="57203" y="3623898"/>
                </a:lnTo>
                <a:lnTo>
                  <a:pt x="40197" y="3581691"/>
                </a:lnTo>
                <a:lnTo>
                  <a:pt x="26028" y="3538121"/>
                </a:lnTo>
                <a:lnTo>
                  <a:pt x="14811" y="3493302"/>
                </a:lnTo>
                <a:lnTo>
                  <a:pt x="6658" y="3447348"/>
                </a:lnTo>
                <a:lnTo>
                  <a:pt x="1683" y="3400371"/>
                </a:lnTo>
                <a:lnTo>
                  <a:pt x="0" y="3352486"/>
                </a:lnTo>
                <a:lnTo>
                  <a:pt x="0" y="670513"/>
                </a:lnTo>
                <a:lnTo>
                  <a:pt x="1683" y="622628"/>
                </a:lnTo>
                <a:lnTo>
                  <a:pt x="6658" y="575651"/>
                </a:lnTo>
                <a:lnTo>
                  <a:pt x="14811" y="529697"/>
                </a:lnTo>
                <a:lnTo>
                  <a:pt x="26028" y="484878"/>
                </a:lnTo>
                <a:lnTo>
                  <a:pt x="40197" y="441308"/>
                </a:lnTo>
                <a:lnTo>
                  <a:pt x="57203" y="399101"/>
                </a:lnTo>
                <a:lnTo>
                  <a:pt x="76933" y="358370"/>
                </a:lnTo>
                <a:lnTo>
                  <a:pt x="99274" y="319228"/>
                </a:lnTo>
                <a:lnTo>
                  <a:pt x="124112" y="281790"/>
                </a:lnTo>
                <a:lnTo>
                  <a:pt x="151334" y="246168"/>
                </a:lnTo>
                <a:lnTo>
                  <a:pt x="180826" y="212475"/>
                </a:lnTo>
                <a:lnTo>
                  <a:pt x="212475" y="180826"/>
                </a:lnTo>
                <a:lnTo>
                  <a:pt x="246168" y="151334"/>
                </a:lnTo>
                <a:lnTo>
                  <a:pt x="281790" y="124112"/>
                </a:lnTo>
                <a:lnTo>
                  <a:pt x="319228" y="99274"/>
                </a:lnTo>
                <a:lnTo>
                  <a:pt x="358370" y="76933"/>
                </a:lnTo>
                <a:lnTo>
                  <a:pt x="399101" y="57203"/>
                </a:lnTo>
                <a:lnTo>
                  <a:pt x="441308" y="40197"/>
                </a:lnTo>
                <a:lnTo>
                  <a:pt x="484878" y="26028"/>
                </a:lnTo>
                <a:lnTo>
                  <a:pt x="529696" y="14811"/>
                </a:lnTo>
                <a:lnTo>
                  <a:pt x="575651" y="6658"/>
                </a:lnTo>
                <a:lnTo>
                  <a:pt x="622627" y="1683"/>
                </a:lnTo>
                <a:lnTo>
                  <a:pt x="670513" y="0"/>
                </a:lnTo>
                <a:lnTo>
                  <a:pt x="4619986" y="0"/>
                </a:lnTo>
                <a:lnTo>
                  <a:pt x="4668277" y="1739"/>
                </a:lnTo>
                <a:lnTo>
                  <a:pt x="4716037" y="6912"/>
                </a:lnTo>
                <a:lnTo>
                  <a:pt x="4763098" y="15448"/>
                </a:lnTo>
                <a:lnTo>
                  <a:pt x="4809290" y="27276"/>
                </a:lnTo>
                <a:lnTo>
                  <a:pt x="4854445" y="42327"/>
                </a:lnTo>
                <a:lnTo>
                  <a:pt x="4898393" y="60531"/>
                </a:lnTo>
                <a:lnTo>
                  <a:pt x="4940965" y="81817"/>
                </a:lnTo>
                <a:lnTo>
                  <a:pt x="4981992" y="106116"/>
                </a:lnTo>
                <a:lnTo>
                  <a:pt x="5021304" y="133358"/>
                </a:lnTo>
                <a:lnTo>
                  <a:pt x="5058734" y="163472"/>
                </a:lnTo>
                <a:lnTo>
                  <a:pt x="5094110" y="196388"/>
                </a:lnTo>
                <a:lnTo>
                  <a:pt x="5127027" y="231765"/>
                </a:lnTo>
                <a:lnTo>
                  <a:pt x="5157141" y="269195"/>
                </a:lnTo>
                <a:lnTo>
                  <a:pt x="5184382" y="308507"/>
                </a:lnTo>
                <a:lnTo>
                  <a:pt x="5208681" y="349534"/>
                </a:lnTo>
                <a:lnTo>
                  <a:pt x="5229968" y="392106"/>
                </a:lnTo>
                <a:lnTo>
                  <a:pt x="5248172" y="436054"/>
                </a:lnTo>
                <a:lnTo>
                  <a:pt x="5263223" y="481209"/>
                </a:lnTo>
                <a:lnTo>
                  <a:pt x="5275051" y="527401"/>
                </a:lnTo>
                <a:lnTo>
                  <a:pt x="5283587" y="574462"/>
                </a:lnTo>
                <a:lnTo>
                  <a:pt x="5288760" y="622222"/>
                </a:lnTo>
                <a:lnTo>
                  <a:pt x="5290499" y="670513"/>
                </a:lnTo>
                <a:lnTo>
                  <a:pt x="5290499" y="3352486"/>
                </a:lnTo>
                <a:lnTo>
                  <a:pt x="5288816" y="3400371"/>
                </a:lnTo>
                <a:lnTo>
                  <a:pt x="5283841" y="3447348"/>
                </a:lnTo>
                <a:lnTo>
                  <a:pt x="5275688" y="3493302"/>
                </a:lnTo>
                <a:lnTo>
                  <a:pt x="5264470" y="3538121"/>
                </a:lnTo>
                <a:lnTo>
                  <a:pt x="5250302" y="3581691"/>
                </a:lnTo>
                <a:lnTo>
                  <a:pt x="5233296" y="3623898"/>
                </a:lnTo>
                <a:lnTo>
                  <a:pt x="5213566" y="3664629"/>
                </a:lnTo>
                <a:lnTo>
                  <a:pt x="5191225" y="3703770"/>
                </a:lnTo>
                <a:lnTo>
                  <a:pt x="5166387" y="3741209"/>
                </a:lnTo>
                <a:lnTo>
                  <a:pt x="5139165" y="3776831"/>
                </a:lnTo>
                <a:lnTo>
                  <a:pt x="5109673" y="3810523"/>
                </a:lnTo>
                <a:lnTo>
                  <a:pt x="5078024" y="3842172"/>
                </a:lnTo>
                <a:lnTo>
                  <a:pt x="5044331" y="3871664"/>
                </a:lnTo>
                <a:lnTo>
                  <a:pt x="5008709" y="3898886"/>
                </a:lnTo>
                <a:lnTo>
                  <a:pt x="4971271" y="3923724"/>
                </a:lnTo>
                <a:lnTo>
                  <a:pt x="4932129" y="3946065"/>
                </a:lnTo>
                <a:lnTo>
                  <a:pt x="4891398" y="3965796"/>
                </a:lnTo>
                <a:lnTo>
                  <a:pt x="4849191" y="3982802"/>
                </a:lnTo>
                <a:lnTo>
                  <a:pt x="4805621" y="3996970"/>
                </a:lnTo>
                <a:lnTo>
                  <a:pt x="4760802" y="4008188"/>
                </a:lnTo>
                <a:lnTo>
                  <a:pt x="4714848" y="4016341"/>
                </a:lnTo>
                <a:lnTo>
                  <a:pt x="4667872" y="4021316"/>
                </a:lnTo>
                <a:lnTo>
                  <a:pt x="4619986" y="4022999"/>
                </a:lnTo>
                <a:close/>
              </a:path>
            </a:pathLst>
          </a:custGeom>
          <a:solidFill>
            <a:srgbClr val="9FC5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589349" y="2668050"/>
            <a:ext cx="5290820" cy="4023360"/>
          </a:xfrm>
          <a:custGeom>
            <a:avLst/>
            <a:gdLst/>
            <a:ahLst/>
            <a:cxnLst/>
            <a:rect l="l" t="t" r="r" b="b"/>
            <a:pathLst>
              <a:path w="5290820" h="4023359">
                <a:moveTo>
                  <a:pt x="0" y="670513"/>
                </a:moveTo>
                <a:lnTo>
                  <a:pt x="1683" y="622628"/>
                </a:lnTo>
                <a:lnTo>
                  <a:pt x="6658" y="575651"/>
                </a:lnTo>
                <a:lnTo>
                  <a:pt x="14811" y="529697"/>
                </a:lnTo>
                <a:lnTo>
                  <a:pt x="26028" y="484878"/>
                </a:lnTo>
                <a:lnTo>
                  <a:pt x="40197" y="441308"/>
                </a:lnTo>
                <a:lnTo>
                  <a:pt x="57203" y="399101"/>
                </a:lnTo>
                <a:lnTo>
                  <a:pt x="76933" y="358370"/>
                </a:lnTo>
                <a:lnTo>
                  <a:pt x="99274" y="319228"/>
                </a:lnTo>
                <a:lnTo>
                  <a:pt x="124112" y="281790"/>
                </a:lnTo>
                <a:lnTo>
                  <a:pt x="151334" y="246168"/>
                </a:lnTo>
                <a:lnTo>
                  <a:pt x="180826" y="212475"/>
                </a:lnTo>
                <a:lnTo>
                  <a:pt x="212475" y="180826"/>
                </a:lnTo>
                <a:lnTo>
                  <a:pt x="246168" y="151334"/>
                </a:lnTo>
                <a:lnTo>
                  <a:pt x="281790" y="124112"/>
                </a:lnTo>
                <a:lnTo>
                  <a:pt x="319228" y="99274"/>
                </a:lnTo>
                <a:lnTo>
                  <a:pt x="358370" y="76933"/>
                </a:lnTo>
                <a:lnTo>
                  <a:pt x="399101" y="57203"/>
                </a:lnTo>
                <a:lnTo>
                  <a:pt x="441308" y="40197"/>
                </a:lnTo>
                <a:lnTo>
                  <a:pt x="484878" y="26028"/>
                </a:lnTo>
                <a:lnTo>
                  <a:pt x="529696" y="14811"/>
                </a:lnTo>
                <a:lnTo>
                  <a:pt x="575651" y="6658"/>
                </a:lnTo>
                <a:lnTo>
                  <a:pt x="622627" y="1683"/>
                </a:lnTo>
                <a:lnTo>
                  <a:pt x="670513" y="0"/>
                </a:lnTo>
                <a:lnTo>
                  <a:pt x="4619986" y="0"/>
                </a:lnTo>
                <a:lnTo>
                  <a:pt x="4668277" y="1739"/>
                </a:lnTo>
                <a:lnTo>
                  <a:pt x="4716037" y="6912"/>
                </a:lnTo>
                <a:lnTo>
                  <a:pt x="4763098" y="15448"/>
                </a:lnTo>
                <a:lnTo>
                  <a:pt x="4809291" y="27276"/>
                </a:lnTo>
                <a:lnTo>
                  <a:pt x="4854445" y="42327"/>
                </a:lnTo>
                <a:lnTo>
                  <a:pt x="4898393" y="60531"/>
                </a:lnTo>
                <a:lnTo>
                  <a:pt x="4940965" y="81817"/>
                </a:lnTo>
                <a:lnTo>
                  <a:pt x="4981992" y="106116"/>
                </a:lnTo>
                <a:lnTo>
                  <a:pt x="5021304" y="133358"/>
                </a:lnTo>
                <a:lnTo>
                  <a:pt x="5058734" y="163472"/>
                </a:lnTo>
                <a:lnTo>
                  <a:pt x="5094110" y="196388"/>
                </a:lnTo>
                <a:lnTo>
                  <a:pt x="5127027" y="231765"/>
                </a:lnTo>
                <a:lnTo>
                  <a:pt x="5157141" y="269195"/>
                </a:lnTo>
                <a:lnTo>
                  <a:pt x="5184382" y="308507"/>
                </a:lnTo>
                <a:lnTo>
                  <a:pt x="5208681" y="349534"/>
                </a:lnTo>
                <a:lnTo>
                  <a:pt x="5229968" y="392106"/>
                </a:lnTo>
                <a:lnTo>
                  <a:pt x="5248172" y="436054"/>
                </a:lnTo>
                <a:lnTo>
                  <a:pt x="5263223" y="481209"/>
                </a:lnTo>
                <a:lnTo>
                  <a:pt x="5275051" y="527401"/>
                </a:lnTo>
                <a:lnTo>
                  <a:pt x="5283587" y="574462"/>
                </a:lnTo>
                <a:lnTo>
                  <a:pt x="5288760" y="622222"/>
                </a:lnTo>
                <a:lnTo>
                  <a:pt x="5290499" y="670513"/>
                </a:lnTo>
                <a:lnTo>
                  <a:pt x="5290499" y="3352486"/>
                </a:lnTo>
                <a:lnTo>
                  <a:pt x="5288816" y="3400371"/>
                </a:lnTo>
                <a:lnTo>
                  <a:pt x="5283841" y="3447348"/>
                </a:lnTo>
                <a:lnTo>
                  <a:pt x="5275688" y="3493302"/>
                </a:lnTo>
                <a:lnTo>
                  <a:pt x="5264471" y="3538121"/>
                </a:lnTo>
                <a:lnTo>
                  <a:pt x="5250302" y="3581691"/>
                </a:lnTo>
                <a:lnTo>
                  <a:pt x="5233296" y="3623898"/>
                </a:lnTo>
                <a:lnTo>
                  <a:pt x="5213566" y="3664629"/>
                </a:lnTo>
                <a:lnTo>
                  <a:pt x="5191225" y="3703770"/>
                </a:lnTo>
                <a:lnTo>
                  <a:pt x="5166387" y="3741209"/>
                </a:lnTo>
                <a:lnTo>
                  <a:pt x="5139165" y="3776831"/>
                </a:lnTo>
                <a:lnTo>
                  <a:pt x="5109673" y="3810523"/>
                </a:lnTo>
                <a:lnTo>
                  <a:pt x="5078024" y="3842172"/>
                </a:lnTo>
                <a:lnTo>
                  <a:pt x="5044331" y="3871664"/>
                </a:lnTo>
                <a:lnTo>
                  <a:pt x="5008709" y="3898886"/>
                </a:lnTo>
                <a:lnTo>
                  <a:pt x="4971271" y="3923724"/>
                </a:lnTo>
                <a:lnTo>
                  <a:pt x="4932129" y="3946065"/>
                </a:lnTo>
                <a:lnTo>
                  <a:pt x="4891398" y="3965796"/>
                </a:lnTo>
                <a:lnTo>
                  <a:pt x="4849191" y="3982802"/>
                </a:lnTo>
                <a:lnTo>
                  <a:pt x="4805621" y="3996970"/>
                </a:lnTo>
                <a:lnTo>
                  <a:pt x="4760802" y="4008188"/>
                </a:lnTo>
                <a:lnTo>
                  <a:pt x="4714848" y="4016341"/>
                </a:lnTo>
                <a:lnTo>
                  <a:pt x="4667872" y="4021316"/>
                </a:lnTo>
                <a:lnTo>
                  <a:pt x="4619986" y="4022999"/>
                </a:lnTo>
                <a:lnTo>
                  <a:pt x="670513" y="4022999"/>
                </a:lnTo>
                <a:lnTo>
                  <a:pt x="622627" y="4021316"/>
                </a:lnTo>
                <a:lnTo>
                  <a:pt x="575651" y="4016341"/>
                </a:lnTo>
                <a:lnTo>
                  <a:pt x="529696" y="4008188"/>
                </a:lnTo>
                <a:lnTo>
                  <a:pt x="484878" y="3996970"/>
                </a:lnTo>
                <a:lnTo>
                  <a:pt x="441308" y="3982802"/>
                </a:lnTo>
                <a:lnTo>
                  <a:pt x="399101" y="3965796"/>
                </a:lnTo>
                <a:lnTo>
                  <a:pt x="358370" y="3946065"/>
                </a:lnTo>
                <a:lnTo>
                  <a:pt x="319228" y="3923724"/>
                </a:lnTo>
                <a:lnTo>
                  <a:pt x="281790" y="3898886"/>
                </a:lnTo>
                <a:lnTo>
                  <a:pt x="246168" y="3871664"/>
                </a:lnTo>
                <a:lnTo>
                  <a:pt x="212475" y="3842172"/>
                </a:lnTo>
                <a:lnTo>
                  <a:pt x="180826" y="3810523"/>
                </a:lnTo>
                <a:lnTo>
                  <a:pt x="151334" y="3776831"/>
                </a:lnTo>
                <a:lnTo>
                  <a:pt x="124112" y="3741209"/>
                </a:lnTo>
                <a:lnTo>
                  <a:pt x="99274" y="3703770"/>
                </a:lnTo>
                <a:lnTo>
                  <a:pt x="76933" y="3664629"/>
                </a:lnTo>
                <a:lnTo>
                  <a:pt x="57203" y="3623898"/>
                </a:lnTo>
                <a:lnTo>
                  <a:pt x="40197" y="3581691"/>
                </a:lnTo>
                <a:lnTo>
                  <a:pt x="26028" y="3538121"/>
                </a:lnTo>
                <a:lnTo>
                  <a:pt x="14811" y="3493302"/>
                </a:lnTo>
                <a:lnTo>
                  <a:pt x="6658" y="3447348"/>
                </a:lnTo>
                <a:lnTo>
                  <a:pt x="1683" y="3400371"/>
                </a:lnTo>
                <a:lnTo>
                  <a:pt x="0" y="3352486"/>
                </a:lnTo>
                <a:lnTo>
                  <a:pt x="0" y="670513"/>
                </a:lnTo>
                <a:close/>
              </a:path>
            </a:pathLst>
          </a:custGeom>
          <a:ln w="12699">
            <a:solidFill>
              <a:srgbClr val="3153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908" y="34954"/>
            <a:ext cx="12122183" cy="4991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99071" y="2880693"/>
            <a:ext cx="366585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Anticipated Projects and</a:t>
            </a:r>
            <a:r>
              <a:rPr sz="1800" b="1" spc="-8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Benefits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507" y="109505"/>
            <a:ext cx="1247774" cy="428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544971" y="34954"/>
            <a:ext cx="10612120" cy="499109"/>
          </a:xfrm>
          <a:prstGeom prst="rect">
            <a:avLst/>
          </a:prstGeom>
          <a:solidFill>
            <a:srgbClr val="4472C4"/>
          </a:solidFill>
          <a:ln w="12699">
            <a:solidFill>
              <a:srgbClr val="31538F"/>
            </a:solidFill>
          </a:ln>
        </p:spPr>
        <p:txBody>
          <a:bodyPr vert="horz" wrap="square" lIns="0" tIns="102870" rIns="0" bIns="0" rtlCol="0">
            <a:spAutoFit/>
          </a:bodyPr>
          <a:lstStyle/>
          <a:p>
            <a:pPr marL="85725">
              <a:lnSpc>
                <a:spcPct val="100000"/>
              </a:lnSpc>
              <a:spcBef>
                <a:spcPts val="810"/>
              </a:spcBef>
            </a:pPr>
            <a:r>
              <a:rPr spc="-5" dirty="0"/>
              <a:t>Lansing School</a:t>
            </a:r>
            <a:r>
              <a:rPr spc="-15" dirty="0"/>
              <a:t> </a:t>
            </a:r>
            <a:r>
              <a:rPr spc="-5" dirty="0"/>
              <a:t>District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90779" y="6636845"/>
            <a:ext cx="3469004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33575" algn="l"/>
              </a:tabLst>
            </a:pPr>
            <a:r>
              <a:rPr sz="1000" spc="-5" dirty="0">
                <a:latin typeface="Arial"/>
                <a:cs typeface="Arial"/>
              </a:rPr>
              <a:t>Renew </a:t>
            </a:r>
            <a:r>
              <a:rPr sz="1000" spc="-10" dirty="0">
                <a:latin typeface="Arial"/>
                <a:cs typeface="Arial"/>
              </a:rPr>
              <a:t>America’s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Schools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2024	U.S. Department of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Energy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5795" y="1124274"/>
            <a:ext cx="1746885" cy="228600"/>
          </a:xfrm>
          <a:prstGeom prst="rect">
            <a:avLst/>
          </a:prstGeom>
          <a:solidFill>
            <a:srgbClr val="CEE1F3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39"/>
              </a:lnSpc>
            </a:pPr>
            <a:r>
              <a:rPr sz="1500" b="1" spc="-5" dirty="0">
                <a:latin typeface="Arial"/>
                <a:cs typeface="Arial"/>
              </a:rPr>
              <a:t>Project</a:t>
            </a:r>
            <a:r>
              <a:rPr sz="1500" b="1" spc="-85" dirty="0">
                <a:latin typeface="Arial"/>
                <a:cs typeface="Arial"/>
              </a:rPr>
              <a:t> </a:t>
            </a:r>
            <a:r>
              <a:rPr sz="1500" b="1" spc="-5" dirty="0">
                <a:latin typeface="Arial"/>
                <a:cs typeface="Arial"/>
              </a:rPr>
              <a:t>Description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3572" y="1420709"/>
            <a:ext cx="5753735" cy="1732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Lansing School District is </a:t>
            </a:r>
            <a:r>
              <a:rPr sz="1400" dirty="0">
                <a:latin typeface="Arial"/>
                <a:cs typeface="Arial"/>
              </a:rPr>
              <a:t>a mid-size, </a:t>
            </a:r>
            <a:r>
              <a:rPr sz="1400" spc="-5" dirty="0">
                <a:latin typeface="Arial"/>
                <a:cs typeface="Arial"/>
              </a:rPr>
              <a:t>urban </a:t>
            </a:r>
            <a:r>
              <a:rPr sz="1400" dirty="0">
                <a:latin typeface="Arial"/>
                <a:cs typeface="Arial"/>
              </a:rPr>
              <a:t>school </a:t>
            </a:r>
            <a:r>
              <a:rPr sz="1400" spc="-5" dirty="0">
                <a:latin typeface="Arial"/>
                <a:cs typeface="Arial"/>
              </a:rPr>
              <a:t>district, </a:t>
            </a:r>
            <a:r>
              <a:rPr sz="1400" dirty="0">
                <a:latin typeface="Arial"/>
                <a:cs typeface="Arial"/>
              </a:rPr>
              <a:t>serving </a:t>
            </a:r>
            <a:r>
              <a:rPr sz="1400" spc="-5" dirty="0">
                <a:latin typeface="Arial"/>
                <a:cs typeface="Arial"/>
              </a:rPr>
              <a:t>over  </a:t>
            </a:r>
            <a:r>
              <a:rPr sz="1400" spc="-25" dirty="0">
                <a:latin typeface="Arial"/>
                <a:cs typeface="Arial"/>
              </a:rPr>
              <a:t>11,000 </a:t>
            </a:r>
            <a:r>
              <a:rPr sz="1400" dirty="0">
                <a:latin typeface="Arial"/>
                <a:cs typeface="Arial"/>
              </a:rPr>
              <a:t>students </a:t>
            </a:r>
            <a:r>
              <a:rPr sz="1400" spc="-5" dirty="0">
                <a:latin typeface="Arial"/>
                <a:cs typeface="Arial"/>
              </a:rPr>
              <a:t>across 25 </a:t>
            </a:r>
            <a:r>
              <a:rPr sz="1400" dirty="0">
                <a:latin typeface="Arial"/>
                <a:cs typeface="Arial"/>
              </a:rPr>
              <a:t>schools. </a:t>
            </a:r>
            <a:r>
              <a:rPr sz="1400" spc="-5" dirty="0">
                <a:latin typeface="Arial"/>
                <a:cs typeface="Arial"/>
              </a:rPr>
              <a:t>Lansing </a:t>
            </a:r>
            <a:r>
              <a:rPr sz="1400" dirty="0">
                <a:latin typeface="Arial"/>
                <a:cs typeface="Arial"/>
              </a:rPr>
              <a:t>school </a:t>
            </a:r>
            <a:r>
              <a:rPr sz="1400" spc="-5" dirty="0">
                <a:latin typeface="Arial"/>
                <a:cs typeface="Arial"/>
              </a:rPr>
              <a:t>district experiences </a:t>
            </a:r>
            <a:r>
              <a:rPr sz="1400" dirty="0">
                <a:latin typeface="Arial"/>
                <a:cs typeface="Arial"/>
              </a:rPr>
              <a:t>a  severe </a:t>
            </a:r>
            <a:r>
              <a:rPr sz="1400" spc="-5" dirty="0">
                <a:latin typeface="Arial"/>
                <a:cs typeface="Arial"/>
              </a:rPr>
              <a:t>gap in funding necessary to address aging facilities. The district  </a:t>
            </a:r>
            <a:r>
              <a:rPr sz="1400" dirty="0">
                <a:latin typeface="Arial"/>
                <a:cs typeface="Arial"/>
              </a:rPr>
              <a:t>seeks </a:t>
            </a:r>
            <a:r>
              <a:rPr sz="1400" spc="-5" dirty="0">
                <a:latin typeface="Arial"/>
                <a:cs typeface="Arial"/>
              </a:rPr>
              <a:t>funds to identify and implement </a:t>
            </a:r>
            <a:r>
              <a:rPr sz="1400" dirty="0">
                <a:latin typeface="Arial"/>
                <a:cs typeface="Arial"/>
              </a:rPr>
              <a:t>critical </a:t>
            </a:r>
            <a:r>
              <a:rPr sz="1400" spc="-5" dirty="0">
                <a:latin typeface="Arial"/>
                <a:cs typeface="Arial"/>
              </a:rPr>
              <a:t>energy </a:t>
            </a:r>
            <a:r>
              <a:rPr sz="1400" spc="-10" dirty="0">
                <a:latin typeface="Arial"/>
                <a:cs typeface="Arial"/>
              </a:rPr>
              <a:t>efficiency </a:t>
            </a:r>
            <a:r>
              <a:rPr sz="1400" spc="-5" dirty="0">
                <a:latin typeface="Arial"/>
                <a:cs typeface="Arial"/>
              </a:rPr>
              <a:t>and  </a:t>
            </a:r>
            <a:r>
              <a:rPr sz="1400" dirty="0">
                <a:latin typeface="Arial"/>
                <a:cs typeface="Arial"/>
              </a:rPr>
              <a:t>renewable </a:t>
            </a:r>
            <a:r>
              <a:rPr sz="1400" spc="-5" dirty="0">
                <a:latin typeface="Arial"/>
                <a:cs typeface="Arial"/>
              </a:rPr>
              <a:t>energy projects to improve air </a:t>
            </a:r>
            <a:r>
              <a:rPr sz="1400" spc="-20" dirty="0">
                <a:latin typeface="Arial"/>
                <a:cs typeface="Arial"/>
              </a:rPr>
              <a:t>quality, </a:t>
            </a:r>
            <a:r>
              <a:rPr sz="1400" dirty="0">
                <a:latin typeface="Arial"/>
                <a:cs typeface="Arial"/>
              </a:rPr>
              <a:t>reduce </a:t>
            </a:r>
            <a:r>
              <a:rPr sz="1400" spc="-5" dirty="0">
                <a:latin typeface="Arial"/>
                <a:cs typeface="Arial"/>
              </a:rPr>
              <a:t>greenhouse gas  emissions, </a:t>
            </a:r>
            <a:r>
              <a:rPr sz="1400" dirty="0">
                <a:latin typeface="Arial"/>
                <a:cs typeface="Arial"/>
              </a:rPr>
              <a:t>reduce </a:t>
            </a:r>
            <a:r>
              <a:rPr sz="1400" spc="-5" dirty="0">
                <a:latin typeface="Arial"/>
                <a:cs typeface="Arial"/>
              </a:rPr>
              <a:t>energy demands on the local energy grid, transition to  </a:t>
            </a:r>
            <a:r>
              <a:rPr sz="1400" dirty="0">
                <a:latin typeface="Arial"/>
                <a:cs typeface="Arial"/>
              </a:rPr>
              <a:t>clean </a:t>
            </a:r>
            <a:r>
              <a:rPr sz="1400" spc="-5" dirty="0">
                <a:latin typeface="Arial"/>
                <a:cs typeface="Arial"/>
              </a:rPr>
              <a:t>and </a:t>
            </a:r>
            <a:r>
              <a:rPr sz="1400" dirty="0">
                <a:latin typeface="Arial"/>
                <a:cs typeface="Arial"/>
              </a:rPr>
              <a:t>renewable </a:t>
            </a:r>
            <a:r>
              <a:rPr sz="1400" spc="-5" dirty="0">
                <a:latin typeface="Arial"/>
                <a:cs typeface="Arial"/>
              </a:rPr>
              <a:t>energy </a:t>
            </a:r>
            <a:r>
              <a:rPr sz="1400" dirty="0">
                <a:latin typeface="Arial"/>
                <a:cs typeface="Arial"/>
              </a:rPr>
              <a:t>sources, cut </a:t>
            </a:r>
            <a:r>
              <a:rPr sz="1400" spc="-5" dirty="0">
                <a:latin typeface="Arial"/>
                <a:cs typeface="Arial"/>
              </a:rPr>
              <a:t>operating </a:t>
            </a:r>
            <a:r>
              <a:rPr sz="1400" dirty="0">
                <a:latin typeface="Arial"/>
                <a:cs typeface="Arial"/>
              </a:rPr>
              <a:t>costs, </a:t>
            </a:r>
            <a:r>
              <a:rPr sz="1400" spc="-5" dirty="0">
                <a:latin typeface="Arial"/>
                <a:cs typeface="Arial"/>
              </a:rPr>
              <a:t>and provide  </a:t>
            </a:r>
            <a:r>
              <a:rPr sz="1400" dirty="0">
                <a:latin typeface="Arial"/>
                <a:cs typeface="Arial"/>
              </a:rPr>
              <a:t>students </a:t>
            </a:r>
            <a:r>
              <a:rPr sz="1400" spc="-5" dirty="0">
                <a:latin typeface="Arial"/>
                <a:cs typeface="Arial"/>
              </a:rPr>
              <a:t>with opportunities to pursue well paying green </a:t>
            </a:r>
            <a:r>
              <a:rPr sz="1400" dirty="0">
                <a:latin typeface="Arial"/>
                <a:cs typeface="Arial"/>
              </a:rPr>
              <a:t>career</a:t>
            </a:r>
            <a:r>
              <a:rPr sz="1400" spc="-7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pathways.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87422" y="1101833"/>
            <a:ext cx="1228725" cy="228600"/>
          </a:xfrm>
          <a:prstGeom prst="rect">
            <a:avLst/>
          </a:prstGeom>
          <a:solidFill>
            <a:srgbClr val="CEE1F3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39"/>
              </a:lnSpc>
            </a:pPr>
            <a:r>
              <a:rPr sz="1500" b="1" spc="-5" dirty="0">
                <a:latin typeface="Arial"/>
                <a:cs typeface="Arial"/>
              </a:rPr>
              <a:t>Project</a:t>
            </a:r>
            <a:r>
              <a:rPr sz="1500" b="1" spc="-90" dirty="0">
                <a:latin typeface="Arial"/>
                <a:cs typeface="Arial"/>
              </a:rPr>
              <a:t> </a:t>
            </a:r>
            <a:r>
              <a:rPr sz="1500" b="1" spc="-5" dirty="0">
                <a:latin typeface="Arial"/>
                <a:cs typeface="Arial"/>
              </a:rPr>
              <a:t>Goals</a:t>
            </a:r>
            <a:endParaRPr sz="150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6825397" y="3354905"/>
          <a:ext cx="4862194" cy="2781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3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84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2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79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pPr marL="114935" marR="106680" indent="18986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5" dirty="0">
                          <a:latin typeface="Arial"/>
                          <a:cs typeface="Arial"/>
                        </a:rPr>
                        <a:t>Project  Components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328295" marR="320675" indent="2286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5" dirty="0">
                          <a:latin typeface="Arial"/>
                          <a:cs typeface="Arial"/>
                        </a:rPr>
                        <a:t>Climate  Benefits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186690" marR="179070" indent="-190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100" b="1" spc="-5" dirty="0">
                          <a:latin typeface="Arial"/>
                          <a:cs typeface="Arial"/>
                        </a:rPr>
                        <a:t>Student 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&amp;  </a:t>
                      </a:r>
                      <a:r>
                        <a:rPr sz="1100" b="1" spc="-5" dirty="0">
                          <a:latin typeface="Arial"/>
                          <a:cs typeface="Arial"/>
                        </a:rPr>
                        <a:t>Comm.</a:t>
                      </a:r>
                      <a:r>
                        <a:rPr sz="11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5" dirty="0">
                          <a:latin typeface="Arial"/>
                          <a:cs typeface="Arial"/>
                        </a:rPr>
                        <a:t>Health  Benefits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353060" marR="269875" indent="-7747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5" dirty="0">
                          <a:latin typeface="Arial"/>
                          <a:cs typeface="Arial"/>
                        </a:rPr>
                        <a:t>Innovation  Benefits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0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900" spc="-25" dirty="0">
                          <a:latin typeface="Arial"/>
                          <a:cs typeface="Arial"/>
                        </a:rPr>
                        <a:t>HVAC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900" spc="-5" dirty="0">
                          <a:latin typeface="Arial"/>
                          <a:cs typeface="Arial"/>
                        </a:rPr>
                        <a:t>Replacements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175260" marR="167640" indent="-25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Eliminate fossil  fuel heating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source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and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reduced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emissions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162560" marR="154940" indent="-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Improved indoor air  quality to help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student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learning and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combat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extreme asthma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rates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112395" marR="10477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Case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study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building  electrification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in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the northern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region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4">
                <a:tc>
                  <a:txBody>
                    <a:bodyPr/>
                    <a:lstStyle/>
                    <a:p>
                      <a:pPr marL="85725" marR="41592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900" spc="-5" dirty="0">
                          <a:latin typeface="Arial"/>
                          <a:cs typeface="Arial"/>
                        </a:rPr>
                        <a:t>Energy  E</a:t>
                      </a:r>
                      <a:r>
                        <a:rPr sz="900" spc="-2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900" spc="-5" dirty="0">
                          <a:latin typeface="Arial"/>
                          <a:cs typeface="Arial"/>
                        </a:rPr>
                        <a:t>ficiencies  Upgrades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316230" marR="307975" indent="1651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Decrease in 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consumption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11760" marR="102870" indent="-190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Improved lighting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&amp;  classroom climate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support student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learning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32080" marR="124460" indent="-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Use flexible demand 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model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to optimize  grid/onsite energy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mix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449">
                <a:tc>
                  <a:txBody>
                    <a:bodyPr/>
                    <a:lstStyle/>
                    <a:p>
                      <a:pPr marL="85725" marR="12065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900" spc="-5" dirty="0">
                          <a:latin typeface="Arial"/>
                          <a:cs typeface="Arial"/>
                        </a:rPr>
                        <a:t>Renewable</a:t>
                      </a:r>
                      <a:r>
                        <a:rPr sz="9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5" dirty="0">
                          <a:latin typeface="Arial"/>
                          <a:cs typeface="Arial"/>
                        </a:rPr>
                        <a:t>Solar  Energy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87630" marR="80645" indent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Contribute to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clean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energy grid and 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reduction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of fossil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fuels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83820" indent="-190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Improved indoor air  quality and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more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resilient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buildings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82550" indent="-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District's first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rooftop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array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&amp; catalyst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CTE  programming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DE4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49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900" spc="-5" dirty="0">
                          <a:latin typeface="Arial"/>
                          <a:cs typeface="Arial"/>
                        </a:rPr>
                        <a:t>EV</a:t>
                      </a:r>
                      <a:r>
                        <a:rPr sz="9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5" dirty="0">
                          <a:latin typeface="Arial"/>
                          <a:cs typeface="Arial"/>
                        </a:rPr>
                        <a:t>Charging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206375" marR="20066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Support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transition  to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clean-energy  vehicles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70815" marR="164465" indent="9017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Reduces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regional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fossil fuel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combustion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Catalyst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for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Bus-as-battery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program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249149" y="655522"/>
            <a:ext cx="318262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Project </a:t>
            </a:r>
            <a:r>
              <a:rPr sz="1600" b="1" spc="-10" dirty="0">
                <a:latin typeface="Arial"/>
                <a:cs typeface="Arial"/>
              </a:rPr>
              <a:t>Title: </a:t>
            </a:r>
            <a:r>
              <a:rPr sz="1600" b="1" spc="-5" dirty="0">
                <a:latin typeface="Arial"/>
                <a:cs typeface="Arial"/>
              </a:rPr>
              <a:t>Lansing</a:t>
            </a:r>
            <a:r>
              <a:rPr sz="1600" b="1" spc="-55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FORWARD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3475" y="3298225"/>
            <a:ext cx="2932430" cy="228600"/>
          </a:xfrm>
          <a:prstGeom prst="rect">
            <a:avLst/>
          </a:prstGeom>
          <a:solidFill>
            <a:srgbClr val="CEE1F3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39"/>
              </a:lnSpc>
            </a:pPr>
            <a:r>
              <a:rPr sz="1500" b="1" spc="-5" dirty="0">
                <a:latin typeface="Arial"/>
                <a:cs typeface="Arial"/>
              </a:rPr>
              <a:t>Community and Facilities</a:t>
            </a:r>
            <a:r>
              <a:rPr sz="1500" b="1" spc="-50" dirty="0">
                <a:latin typeface="Arial"/>
                <a:cs typeface="Arial"/>
              </a:rPr>
              <a:t> </a:t>
            </a:r>
            <a:r>
              <a:rPr sz="1500" b="1" spc="-5" dirty="0">
                <a:latin typeface="Arial"/>
                <a:cs typeface="Arial"/>
              </a:rPr>
              <a:t>Needs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775" y="3613693"/>
            <a:ext cx="545528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Lansing School District has identified </a:t>
            </a:r>
            <a:r>
              <a:rPr sz="1400" dirty="0">
                <a:latin typeface="Arial"/>
                <a:cs typeface="Arial"/>
              </a:rPr>
              <a:t>a consortium </a:t>
            </a:r>
            <a:r>
              <a:rPr sz="1400" spc="-5" dirty="0">
                <a:latin typeface="Arial"/>
                <a:cs typeface="Arial"/>
              </a:rPr>
              <a:t>of 13 </a:t>
            </a:r>
            <a:r>
              <a:rPr sz="1400" dirty="0">
                <a:latin typeface="Arial"/>
                <a:cs typeface="Arial"/>
              </a:rPr>
              <a:t>schools </a:t>
            </a:r>
            <a:r>
              <a:rPr sz="1400" spc="-5" dirty="0">
                <a:latin typeface="Arial"/>
                <a:cs typeface="Arial"/>
              </a:rPr>
              <a:t>with  </a:t>
            </a:r>
            <a:r>
              <a:rPr sz="1400" dirty="0">
                <a:latin typeface="Arial"/>
                <a:cs typeface="Arial"/>
              </a:rPr>
              <a:t>significant </a:t>
            </a:r>
            <a:r>
              <a:rPr sz="1400" spc="-5" dirty="0">
                <a:latin typeface="Arial"/>
                <a:cs typeface="Arial"/>
              </a:rPr>
              <a:t>facility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needs: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2043" y="4040413"/>
            <a:ext cx="5462905" cy="1305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8615" indent="-336550">
              <a:lnSpc>
                <a:spcPct val="100000"/>
              </a:lnSpc>
              <a:spcBef>
                <a:spcPts val="100"/>
              </a:spcBef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Average </a:t>
            </a:r>
            <a:r>
              <a:rPr sz="1400" spc="-30" dirty="0">
                <a:latin typeface="Arial"/>
                <a:cs typeface="Arial"/>
              </a:rPr>
              <a:t>QBAT </a:t>
            </a:r>
            <a:r>
              <a:rPr sz="1400" dirty="0">
                <a:latin typeface="Arial"/>
                <a:cs typeface="Arial"/>
              </a:rPr>
              <a:t>rating </a:t>
            </a:r>
            <a:r>
              <a:rPr sz="1400" spc="-5" dirty="0">
                <a:latin typeface="Arial"/>
                <a:cs typeface="Arial"/>
              </a:rPr>
              <a:t>of 3.67 out of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10</a:t>
            </a:r>
            <a:endParaRPr sz="1400">
              <a:latin typeface="Arial"/>
              <a:cs typeface="Arial"/>
            </a:endParaRPr>
          </a:p>
          <a:p>
            <a:pPr marL="348615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dirty="0">
                <a:latin typeface="Arial"/>
                <a:cs typeface="Arial"/>
              </a:rPr>
              <a:t>Most critical </a:t>
            </a:r>
            <a:r>
              <a:rPr sz="1400" spc="-5" dirty="0">
                <a:latin typeface="Arial"/>
                <a:cs typeface="Arial"/>
              </a:rPr>
              <a:t>upgrade is the </a:t>
            </a:r>
            <a:r>
              <a:rPr sz="1400" dirty="0">
                <a:latin typeface="Arial"/>
                <a:cs typeface="Arial"/>
              </a:rPr>
              <a:t>replacement </a:t>
            </a:r>
            <a:r>
              <a:rPr sz="1400" spc="-5" dirty="0">
                <a:latin typeface="Arial"/>
                <a:cs typeface="Arial"/>
              </a:rPr>
              <a:t>of older </a:t>
            </a:r>
            <a:r>
              <a:rPr sz="1400" spc="-30" dirty="0">
                <a:latin typeface="Arial"/>
                <a:cs typeface="Arial"/>
              </a:rPr>
              <a:t>HVAC</a:t>
            </a:r>
            <a:r>
              <a:rPr sz="1400" spc="-8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systems</a:t>
            </a:r>
            <a:endParaRPr sz="1400">
              <a:latin typeface="Arial"/>
              <a:cs typeface="Arial"/>
            </a:endParaRPr>
          </a:p>
          <a:p>
            <a:pPr marL="348615" marR="5080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Potential annual </a:t>
            </a:r>
            <a:r>
              <a:rPr sz="1400" dirty="0">
                <a:latin typeface="Arial"/>
                <a:cs typeface="Arial"/>
              </a:rPr>
              <a:t>site </a:t>
            </a:r>
            <a:r>
              <a:rPr sz="1400" spc="-5" dirty="0">
                <a:latin typeface="Arial"/>
                <a:cs typeface="Arial"/>
              </a:rPr>
              <a:t>energy </a:t>
            </a:r>
            <a:r>
              <a:rPr sz="1400" dirty="0">
                <a:latin typeface="Arial"/>
                <a:cs typeface="Arial"/>
              </a:rPr>
              <a:t>savings </a:t>
            </a:r>
            <a:r>
              <a:rPr sz="1400" spc="-5" dirty="0">
                <a:latin typeface="Arial"/>
                <a:cs typeface="Arial"/>
              </a:rPr>
              <a:t>avg </a:t>
            </a:r>
            <a:r>
              <a:rPr sz="1400" spc="-20" dirty="0">
                <a:latin typeface="Arial"/>
                <a:cs typeface="Arial"/>
              </a:rPr>
              <a:t>37.11%, </a:t>
            </a:r>
            <a:r>
              <a:rPr sz="1400" dirty="0">
                <a:latin typeface="Arial"/>
                <a:cs typeface="Arial"/>
              </a:rPr>
              <a:t>some </a:t>
            </a:r>
            <a:r>
              <a:rPr sz="1400" spc="-5" dirty="0">
                <a:latin typeface="Arial"/>
                <a:cs typeface="Arial"/>
              </a:rPr>
              <a:t>buildings  potential up to 59%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savings</a:t>
            </a:r>
            <a:endParaRPr sz="1400">
              <a:latin typeface="Arial"/>
              <a:cs typeface="Arial"/>
            </a:endParaRPr>
          </a:p>
          <a:p>
            <a:pPr marL="348615" marR="107950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dirty="0">
                <a:latin typeface="Arial"/>
                <a:cs typeface="Arial"/>
              </a:rPr>
              <a:t>Multiple </a:t>
            </a:r>
            <a:r>
              <a:rPr sz="1400" spc="-5" dirty="0">
                <a:latin typeface="Arial"/>
                <a:cs typeface="Arial"/>
              </a:rPr>
              <a:t>buildings </a:t>
            </a:r>
            <a:r>
              <a:rPr sz="1400" dirty="0">
                <a:latin typeface="Arial"/>
                <a:cs typeface="Arial"/>
              </a:rPr>
              <a:t>require “make-ready” </a:t>
            </a:r>
            <a:r>
              <a:rPr sz="1400" spc="-5" dirty="0">
                <a:latin typeface="Arial"/>
                <a:cs typeface="Arial"/>
              </a:rPr>
              <a:t>upgrades to </a:t>
            </a:r>
            <a:r>
              <a:rPr sz="1400" dirty="0">
                <a:latin typeface="Arial"/>
                <a:cs typeface="Arial"/>
              </a:rPr>
              <a:t>roofing </a:t>
            </a:r>
            <a:r>
              <a:rPr sz="1400" spc="-5" dirty="0">
                <a:latin typeface="Arial"/>
                <a:cs typeface="Arial"/>
              </a:rPr>
              <a:t>and  electrical </a:t>
            </a:r>
            <a:r>
              <a:rPr sz="1400" dirty="0">
                <a:latin typeface="Arial"/>
                <a:cs typeface="Arial"/>
              </a:rPr>
              <a:t>systems </a:t>
            </a:r>
            <a:r>
              <a:rPr sz="1400" spc="-5" dirty="0">
                <a:latin typeface="Arial"/>
                <a:cs typeface="Arial"/>
              </a:rPr>
              <a:t>to </a:t>
            </a:r>
            <a:r>
              <a:rPr sz="1400" dirty="0">
                <a:latin typeface="Arial"/>
                <a:cs typeface="Arial"/>
              </a:rPr>
              <a:t>support renewable </a:t>
            </a:r>
            <a:r>
              <a:rPr sz="1400" spc="-5" dirty="0">
                <a:latin typeface="Arial"/>
                <a:cs typeface="Arial"/>
              </a:rPr>
              <a:t>energy</a:t>
            </a:r>
            <a:r>
              <a:rPr sz="1400" spc="-6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installations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0775" y="5396772"/>
            <a:ext cx="361061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All 13 </a:t>
            </a:r>
            <a:r>
              <a:rPr sz="1400" dirty="0">
                <a:latin typeface="Arial"/>
                <a:cs typeface="Arial"/>
              </a:rPr>
              <a:t>schools </a:t>
            </a:r>
            <a:r>
              <a:rPr sz="1400" spc="-5" dirty="0">
                <a:latin typeface="Arial"/>
                <a:cs typeface="Arial"/>
              </a:rPr>
              <a:t>needing energy</a:t>
            </a:r>
            <a:r>
              <a:rPr sz="1400" spc="-8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improvements: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12043" y="5610132"/>
            <a:ext cx="470789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8615" indent="-336550">
              <a:lnSpc>
                <a:spcPct val="100000"/>
              </a:lnSpc>
              <a:spcBef>
                <a:spcPts val="100"/>
              </a:spcBef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are located in heavily burdened, DAC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communities</a:t>
            </a:r>
            <a:endParaRPr sz="1400">
              <a:latin typeface="Arial"/>
              <a:cs typeface="Arial"/>
            </a:endParaRPr>
          </a:p>
          <a:p>
            <a:pPr marL="348615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have avg FRPL </a:t>
            </a:r>
            <a:r>
              <a:rPr sz="1400" dirty="0">
                <a:latin typeface="Arial"/>
                <a:cs typeface="Arial"/>
              </a:rPr>
              <a:t>rate </a:t>
            </a:r>
            <a:r>
              <a:rPr sz="1400" spc="-5" dirty="0">
                <a:latin typeface="Arial"/>
                <a:cs typeface="Arial"/>
              </a:rPr>
              <a:t>of</a:t>
            </a:r>
            <a:r>
              <a:rPr sz="1400" spc="-7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90.9%</a:t>
            </a:r>
            <a:endParaRPr sz="1400">
              <a:latin typeface="Arial"/>
              <a:cs typeface="Arial"/>
            </a:endParaRPr>
          </a:p>
          <a:p>
            <a:pPr marL="348615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have asthma </a:t>
            </a:r>
            <a:r>
              <a:rPr sz="1400" dirty="0">
                <a:latin typeface="Arial"/>
                <a:cs typeface="Arial"/>
              </a:rPr>
              <a:t>rates </a:t>
            </a:r>
            <a:r>
              <a:rPr sz="1400" spc="-5" dirty="0">
                <a:latin typeface="Arial"/>
                <a:cs typeface="Arial"/>
              </a:rPr>
              <a:t>avg in the 92nd percentile</a:t>
            </a:r>
            <a:r>
              <a:rPr sz="1400" spc="-6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nationally</a:t>
            </a:r>
            <a:endParaRPr sz="1400">
              <a:latin typeface="Arial"/>
              <a:cs typeface="Arial"/>
            </a:endParaRPr>
          </a:p>
          <a:p>
            <a:pPr marL="348615" indent="-336550">
              <a:lnSpc>
                <a:spcPct val="100000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latin typeface="Arial"/>
                <a:cs typeface="Arial"/>
              </a:rPr>
              <a:t>experience </a:t>
            </a:r>
            <a:r>
              <a:rPr sz="1400" dirty="0">
                <a:latin typeface="Arial"/>
                <a:cs typeface="Arial"/>
              </a:rPr>
              <a:t>significant </a:t>
            </a:r>
            <a:r>
              <a:rPr sz="1400" spc="-5" dirty="0">
                <a:latin typeface="Arial"/>
                <a:cs typeface="Arial"/>
              </a:rPr>
              <a:t>legacy pollution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hazards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41104" y="1417878"/>
            <a:ext cx="4145279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5745" indent="-233679">
              <a:lnSpc>
                <a:spcPct val="100000"/>
              </a:lnSpc>
              <a:spcBef>
                <a:spcPts val="100"/>
              </a:spcBef>
              <a:buChar char="•"/>
              <a:tabLst>
                <a:tab pos="245745" algn="l"/>
                <a:tab pos="246379" algn="l"/>
              </a:tabLst>
            </a:pPr>
            <a:r>
              <a:rPr sz="1400" spc="-5" dirty="0">
                <a:latin typeface="Arial"/>
                <a:cs typeface="Arial"/>
              </a:rPr>
              <a:t>Improve IAQ for Healthier Learning</a:t>
            </a:r>
            <a:r>
              <a:rPr sz="1400" spc="-7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Environments</a:t>
            </a:r>
            <a:endParaRPr sz="1400">
              <a:latin typeface="Arial"/>
              <a:cs typeface="Arial"/>
            </a:endParaRPr>
          </a:p>
          <a:p>
            <a:pPr marL="245745" indent="-233679">
              <a:lnSpc>
                <a:spcPct val="100000"/>
              </a:lnSpc>
              <a:buChar char="•"/>
              <a:tabLst>
                <a:tab pos="245745" algn="l"/>
                <a:tab pos="246379" algn="l"/>
              </a:tabLst>
            </a:pPr>
            <a:r>
              <a:rPr sz="1400" spc="-5" dirty="0">
                <a:latin typeface="Arial"/>
                <a:cs typeface="Arial"/>
              </a:rPr>
              <a:t>Lower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Emissions</a:t>
            </a:r>
            <a:endParaRPr sz="1400">
              <a:latin typeface="Arial"/>
              <a:cs typeface="Arial"/>
            </a:endParaRPr>
          </a:p>
          <a:p>
            <a:pPr marL="245745" indent="-233679">
              <a:lnSpc>
                <a:spcPct val="100000"/>
              </a:lnSpc>
              <a:buChar char="•"/>
              <a:tabLst>
                <a:tab pos="245745" algn="l"/>
                <a:tab pos="246379" algn="l"/>
              </a:tabLst>
            </a:pPr>
            <a:r>
              <a:rPr sz="1400" spc="-5" dirty="0">
                <a:latin typeface="Arial"/>
                <a:cs typeface="Arial"/>
              </a:rPr>
              <a:t>Lower Energy Demands/Clean Local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Grid</a:t>
            </a:r>
            <a:endParaRPr sz="1400">
              <a:latin typeface="Arial"/>
              <a:cs typeface="Arial"/>
            </a:endParaRPr>
          </a:p>
          <a:p>
            <a:pPr marL="245745" indent="-233679">
              <a:lnSpc>
                <a:spcPct val="100000"/>
              </a:lnSpc>
              <a:buChar char="•"/>
              <a:tabLst>
                <a:tab pos="245745" algn="l"/>
                <a:tab pos="246379" algn="l"/>
              </a:tabLst>
            </a:pPr>
            <a:r>
              <a:rPr sz="1400" spc="-5" dirty="0">
                <a:latin typeface="Arial"/>
                <a:cs typeface="Arial"/>
              </a:rPr>
              <a:t>Increase Use of Renewable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Energy</a:t>
            </a:r>
            <a:endParaRPr sz="1400">
              <a:latin typeface="Arial"/>
              <a:cs typeface="Arial"/>
            </a:endParaRPr>
          </a:p>
          <a:p>
            <a:pPr marL="245745" indent="-233679">
              <a:lnSpc>
                <a:spcPct val="100000"/>
              </a:lnSpc>
              <a:buChar char="•"/>
              <a:tabLst>
                <a:tab pos="245745" algn="l"/>
                <a:tab pos="246379" algn="l"/>
              </a:tabLst>
            </a:pPr>
            <a:r>
              <a:rPr sz="1400" spc="-5" dirty="0">
                <a:latin typeface="Arial"/>
                <a:cs typeface="Arial"/>
              </a:rPr>
              <a:t>Expand Green Career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Pathways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361</Words>
  <Application>Microsoft Office PowerPoint</Application>
  <PresentationFormat>Widescreen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Lansing School District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LSD RAS Slide Option 1.pptx</dc:title>
  <dc:creator>Nikki Mczee</dc:creator>
  <cp:lastModifiedBy>Nikki Mczee</cp:lastModifiedBy>
  <cp:revision>1</cp:revision>
  <dcterms:created xsi:type="dcterms:W3CDTF">2024-06-13T16:52:23Z</dcterms:created>
  <dcterms:modified xsi:type="dcterms:W3CDTF">2024-06-13T16:52:40Z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