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6"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9" roundtripDataSignature="AMtx7mhrmwwjTz+pBjwGd6TzfwubXClg+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3"/>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4"/>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4"/>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4"/>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5"/>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rm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6"/>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6"/>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7"/>
          <p:cNvSpPr/>
          <p:nvPr>
            <p:ph idx="2" type="pic"/>
          </p:nvPr>
        </p:nvSpPr>
        <p:spPr>
          <a:xfrm>
            <a:off x="117950" y="1065321"/>
            <a:ext cx="5386206" cy="5273336"/>
          </a:xfrm>
          <a:prstGeom prst="rect">
            <a:avLst/>
          </a:prstGeom>
          <a:solidFill>
            <a:srgbClr val="F2F2F2"/>
          </a:solidFill>
          <a:ln>
            <a:noFill/>
          </a:ln>
        </p:spPr>
      </p:sp>
      <p:sp>
        <p:nvSpPr>
          <p:cNvPr id="39" name="Google Shape;39;p7"/>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8"/>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8"/>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8"/>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8"/>
          <p:cNvSpPr/>
          <p:nvPr>
            <p:ph idx="2" type="pic"/>
          </p:nvPr>
        </p:nvSpPr>
        <p:spPr>
          <a:xfrm>
            <a:off x="9715595" y="6356350"/>
            <a:ext cx="2196582" cy="385930"/>
          </a:xfrm>
          <a:prstGeom prst="rect">
            <a:avLst/>
          </a:prstGeom>
          <a:noFill/>
          <a:ln>
            <a:noFill/>
          </a:ln>
        </p:spPr>
      </p:sp>
      <p:sp>
        <p:nvSpPr>
          <p:cNvPr id="45" name="Google Shape;45;p8"/>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9"/>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1"/>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1"/>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1"/>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1"/>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1"/>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2"/>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2"/>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2"/>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2"/>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0"/>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10"/>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10"/>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10"/>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10"/>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10"/>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10"/>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10"/>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7"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Anchorage School District</a:t>
            </a:r>
            <a:endParaRPr/>
          </a:p>
        </p:txBody>
      </p:sp>
      <p:sp>
        <p:nvSpPr>
          <p:cNvPr id="71" name="Google Shape;71;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 name="Google Shape;72;p1"/>
          <p:cNvSpPr txBox="1"/>
          <p:nvPr/>
        </p:nvSpPr>
        <p:spPr>
          <a:xfrm>
            <a:off x="281980" y="897334"/>
            <a:ext cx="6599376" cy="54811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2400"/>
              <a:buFont typeface="Arial"/>
              <a:buNone/>
            </a:pPr>
            <a:r>
              <a:rPr b="1" lang="en-US" sz="2400">
                <a:solidFill>
                  <a:schemeClr val="dk1"/>
                </a:solidFill>
                <a:latin typeface="Calibri"/>
                <a:ea typeface="Calibri"/>
                <a:cs typeface="Calibri"/>
                <a:sym typeface="Calibri"/>
              </a:rPr>
              <a:t>Improving Energy Efficiency in Alaska </a:t>
            </a:r>
            <a:endParaRPr b="1" i="0" sz="24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Project Description</a:t>
            </a:r>
            <a:endParaRPr/>
          </a:p>
          <a:p>
            <a:pPr indent="0" lvl="1" marL="400050" marR="0" rtl="0" algn="l">
              <a:spcBef>
                <a:spcPts val="1200"/>
              </a:spcBef>
              <a:spcAft>
                <a:spcPts val="0"/>
              </a:spcAft>
              <a:buClr>
                <a:schemeClr val="dk1"/>
              </a:buClr>
              <a:buSzPts val="2000"/>
              <a:buFont typeface="Arial"/>
              <a:buNone/>
            </a:pPr>
            <a:r>
              <a:rPr i="1" lang="en-US" sz="1900">
                <a:solidFill>
                  <a:schemeClr val="dk1"/>
                </a:solidFill>
                <a:latin typeface="Calibri"/>
                <a:ea typeface="Calibri"/>
                <a:cs typeface="Calibri"/>
                <a:sym typeface="Calibri"/>
              </a:rPr>
              <a:t>Anchorage School District proposes a comprehensive energy efficiency audit of 18 schools across one of the most geographically and culturally diverse school districts in the country.  </a:t>
            </a:r>
            <a:endParaRPr b="1" i="0" sz="20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Summary of Need (Community, Facility)</a:t>
            </a:r>
            <a:endParaRPr b="0" i="0" sz="24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i="1" lang="en-US" sz="1900">
                <a:solidFill>
                  <a:schemeClr val="dk1"/>
                </a:solidFill>
                <a:latin typeface="Calibri"/>
                <a:ea typeface="Calibri"/>
                <a:cs typeface="Calibri"/>
                <a:sym typeface="Calibri"/>
              </a:rPr>
              <a:t>With 91 facilities, including schools and support buildings, and an average building age of 37 years, ASD manages a vast physical plant worth approximately $2 billion. ASD faces a deferred unfunded sustainment backlog of ~$1.073B, resulting in an FCI of ~0.46. Best practices suggest reinvesting 4% of the Current Replacement Value (CRV) annually into capital projects, equating to $80M/year for ASD.</a:t>
            </a:r>
            <a:endParaRPr b="0" i="1" sz="1900" u="none" cap="none" strike="noStrike">
              <a:solidFill>
                <a:schemeClr val="dk1"/>
              </a:solidFill>
              <a:latin typeface="Calibri"/>
              <a:ea typeface="Calibri"/>
              <a:cs typeface="Calibri"/>
              <a:sym typeface="Calibri"/>
            </a:endParaRPr>
          </a:p>
        </p:txBody>
      </p:sp>
      <p:sp>
        <p:nvSpPr>
          <p:cNvPr id="73" name="Google Shape;73;p1"/>
          <p:cNvSpPr txBox="1"/>
          <p:nvPr/>
        </p:nvSpPr>
        <p:spPr>
          <a:xfrm>
            <a:off x="6881352" y="1117324"/>
            <a:ext cx="5321400" cy="2308800"/>
          </a:xfrm>
          <a:prstGeom prst="rect">
            <a:avLst/>
          </a:prstGeom>
          <a:noFill/>
          <a:ln>
            <a:noFill/>
          </a:ln>
        </p:spPr>
        <p:txBody>
          <a:bodyPr anchorCtr="0" anchor="t" bIns="45700" lIns="91425" spcFirstLastPara="1" rIns="91425" wrap="square" tIns="45700">
            <a:spAutoFit/>
          </a:bodyPr>
          <a:lstStyle/>
          <a:p>
            <a:pPr indent="0" lvl="1" marL="400050" marR="0" rtl="0" algn="l">
              <a:spcBef>
                <a:spcPts val="0"/>
              </a:spcBef>
              <a:spcAft>
                <a:spcPts val="0"/>
              </a:spcAft>
              <a:buNone/>
            </a:pPr>
            <a:r>
              <a:rPr b="1" i="0" lang="en-US" sz="2000" u="none" cap="none" strike="noStrike">
                <a:solidFill>
                  <a:schemeClr val="dk1"/>
                </a:solidFill>
                <a:latin typeface="Calibri"/>
                <a:ea typeface="Calibri"/>
                <a:cs typeface="Calibri"/>
                <a:sym typeface="Calibri"/>
              </a:rPr>
              <a:t>Project Goals</a:t>
            </a:r>
            <a:endParaRPr b="1" i="0" sz="20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None/>
            </a:pPr>
            <a:r>
              <a:rPr i="1" lang="en-US" sz="1900">
                <a:solidFill>
                  <a:schemeClr val="dk1"/>
                </a:solidFill>
                <a:latin typeface="Calibri"/>
                <a:ea typeface="Calibri"/>
                <a:cs typeface="Calibri"/>
                <a:sym typeface="Calibri"/>
              </a:rPr>
              <a:t>The project is designed to mitigate significant public health risks posed by indoor environmental contaminants commonly found in homes, schools, offices, and nonindustrial commercial buildings, where Americans spend up to 90 percent of their time.</a:t>
            </a:r>
            <a:endParaRPr b="0" i="0" sz="1700" u="none" cap="none" strike="noStrike">
              <a:solidFill>
                <a:schemeClr val="dk1"/>
              </a:solidFill>
              <a:latin typeface="Libre Franklin"/>
              <a:ea typeface="Libre Franklin"/>
              <a:cs typeface="Libre Franklin"/>
              <a:sym typeface="Libre Franklin"/>
            </a:endParaRPr>
          </a:p>
        </p:txBody>
      </p:sp>
      <p:sp>
        <p:nvSpPr>
          <p:cNvPr id="74" name="Google Shape;74;p1"/>
          <p:cNvSpPr txBox="1"/>
          <p:nvPr/>
        </p:nvSpPr>
        <p:spPr>
          <a:xfrm>
            <a:off x="8531442" y="199023"/>
            <a:ext cx="3582752" cy="338554"/>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600" u="none" cap="none" strike="noStrike">
                <a:solidFill>
                  <a:schemeClr val="dk1"/>
                </a:solidFill>
                <a:latin typeface="Libre Franklin Medium"/>
                <a:ea typeface="Libre Franklin Medium"/>
                <a:cs typeface="Libre Franklin Medium"/>
                <a:sym typeface="Libre Franklin Medium"/>
              </a:rPr>
              <a:t>2024 Renew America's Schools Prize</a:t>
            </a:r>
            <a:endParaRPr b="0" i="0" sz="1600" u="none" cap="none" strike="noStrike">
              <a:solidFill>
                <a:schemeClr val="dk1"/>
              </a:solidFill>
              <a:latin typeface="Libre Franklin"/>
              <a:ea typeface="Libre Franklin"/>
              <a:cs typeface="Libre Franklin"/>
              <a:sym typeface="Libre Franklin"/>
            </a:endParaRPr>
          </a:p>
        </p:txBody>
      </p:sp>
      <p:sp>
        <p:nvSpPr>
          <p:cNvPr id="75" name="Google Shape;75;p1"/>
          <p:cNvSpPr/>
          <p:nvPr/>
        </p:nvSpPr>
        <p:spPr>
          <a:xfrm>
            <a:off x="7754871" y="3429000"/>
            <a:ext cx="4213168" cy="2949522"/>
          </a:xfrm>
          <a:prstGeom prst="roundRect">
            <a:avLst>
              <a:gd fmla="val 16667" name="adj"/>
            </a:avLst>
          </a:prstGeom>
          <a:gradFill>
            <a:gsLst>
              <a:gs pos="0">
                <a:srgbClr val="84E1FF"/>
              </a:gs>
              <a:gs pos="35000">
                <a:srgbClr val="A9E6FF"/>
              </a:gs>
              <a:gs pos="100000">
                <a:srgbClr val="DBF4FF"/>
              </a:gs>
            </a:gsLst>
            <a:lin ang="16200000" scaled="0"/>
          </a:gradFill>
          <a:ln cap="flat" cmpd="sng" w="9525">
            <a:solidFill>
              <a:srgbClr val="00A6DE"/>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a:p>
        </p:txBody>
      </p:sp>
      <p:pic>
        <p:nvPicPr>
          <p:cNvPr id="76" name="Google Shape;76;p1"/>
          <p:cNvPicPr preferRelativeResize="0"/>
          <p:nvPr/>
        </p:nvPicPr>
        <p:blipFill rotWithShape="1">
          <a:blip r:embed="rId3">
            <a:alphaModFix/>
          </a:blip>
          <a:srcRect b="22644" l="22601" r="49034" t="39461"/>
          <a:stretch/>
        </p:blipFill>
        <p:spPr>
          <a:xfrm>
            <a:off x="8186600" y="3604450"/>
            <a:ext cx="3458324" cy="259862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2021-11-15T00:59:02Z</dcterms:created>
  <dc:creator>Carolyn Snyder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