
<file path=[Content_Types].xml><?xml version="1.0" encoding="utf-8"?>
<Types xmlns="http://schemas.openxmlformats.org/package/2006/content-types">
  <Default Extension="bin" ContentType="application/vnd.openxmlformats-officedocument.oleObject"/>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36F211-CCBD-437B-AB3E-48AD0EA70224}" v="5" dt="2024-06-12T22:25:47.353"/>
    <p1510:client id="{CA0922DB-F693-C25E-55CE-CF9079504994}" v="4" dt="2024-06-12T21:34:37.405"/>
    <p1510:client id="{D717D56C-4014-47F6-971E-687749552A46}" v="2" dt="2024-06-12T21:05:23.7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0" d="100"/>
          <a:sy n="100" d="100"/>
        </p:scale>
        <p:origin x="678" y="3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5" Type="http://schemas.microsoft.com/office/2018/10/relationships/authors" Target="authors.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nder, Norra" userId="d1305a6e-aa41-4a8a-b73b-d03b9c5f84a3" providerId="ADAL" clId="{4136F211-CCBD-437B-AB3E-48AD0EA70224}"/>
    <pc:docChg chg="undo custSel modSld">
      <pc:chgData name="Onder, Norra" userId="d1305a6e-aa41-4a8a-b73b-d03b9c5f84a3" providerId="ADAL" clId="{4136F211-CCBD-437B-AB3E-48AD0EA70224}" dt="2024-06-12T22:32:10.800" v="144" actId="11529"/>
      <pc:docMkLst>
        <pc:docMk/>
      </pc:docMkLst>
      <pc:sldChg chg="addSp delSp modSp mod">
        <pc:chgData name="Onder, Norra" userId="d1305a6e-aa41-4a8a-b73b-d03b9c5f84a3" providerId="ADAL" clId="{4136F211-CCBD-437B-AB3E-48AD0EA70224}" dt="2024-06-12T22:32:10.800" v="144" actId="11529"/>
        <pc:sldMkLst>
          <pc:docMk/>
          <pc:sldMk cId="2993845544" sldId="1347"/>
        </pc:sldMkLst>
        <pc:spChg chg="mod">
          <ac:chgData name="Onder, Norra" userId="d1305a6e-aa41-4a8a-b73b-d03b9c5f84a3" providerId="ADAL" clId="{4136F211-CCBD-437B-AB3E-48AD0EA70224}" dt="2024-06-12T22:25:47.353" v="132" actId="207"/>
          <ac:spMkLst>
            <pc:docMk/>
            <pc:sldMk cId="2993845544" sldId="1347"/>
            <ac:spMk id="5" creationId="{FD6A7447-7F92-7A83-E3E9-1913ABBB139A}"/>
          </ac:spMkLst>
        </pc:spChg>
        <pc:spChg chg="mod">
          <ac:chgData name="Onder, Norra" userId="d1305a6e-aa41-4a8a-b73b-d03b9c5f84a3" providerId="ADAL" clId="{4136F211-CCBD-437B-AB3E-48AD0EA70224}" dt="2024-06-12T21:49:54.295" v="115" actId="948"/>
          <ac:spMkLst>
            <pc:docMk/>
            <pc:sldMk cId="2993845544" sldId="1347"/>
            <ac:spMk id="9" creationId="{0D84AE83-87C9-A289-9762-9F2E30608687}"/>
          </ac:spMkLst>
        </pc:spChg>
        <pc:spChg chg="add del mod">
          <ac:chgData name="Onder, Norra" userId="d1305a6e-aa41-4a8a-b73b-d03b9c5f84a3" providerId="ADAL" clId="{4136F211-CCBD-437B-AB3E-48AD0EA70224}" dt="2024-06-12T22:32:10.800" v="144" actId="11529"/>
          <ac:spMkLst>
            <pc:docMk/>
            <pc:sldMk cId="2993845544" sldId="1347"/>
            <ac:spMk id="11" creationId="{768D5FE8-B23F-D4A8-596D-80AA10E71B02}"/>
          </ac:spMkLst>
        </pc:spChg>
        <pc:grpChg chg="add mod">
          <ac:chgData name="Onder, Norra" userId="d1305a6e-aa41-4a8a-b73b-d03b9c5f84a3" providerId="ADAL" clId="{4136F211-CCBD-437B-AB3E-48AD0EA70224}" dt="2024-06-12T22:30:32.561" v="137" actId="1076"/>
          <ac:grpSpMkLst>
            <pc:docMk/>
            <pc:sldMk cId="2993845544" sldId="1347"/>
            <ac:grpSpMk id="8" creationId="{9E8FCFFB-7F4D-2C8C-ABBA-6333D226288B}"/>
          </ac:grpSpMkLst>
        </pc:grpChg>
        <pc:picChg chg="mod">
          <ac:chgData name="Onder, Norra" userId="d1305a6e-aa41-4a8a-b73b-d03b9c5f84a3" providerId="ADAL" clId="{4136F211-CCBD-437B-AB3E-48AD0EA70224}" dt="2024-06-12T21:38:56.979" v="10" actId="164"/>
          <ac:picMkLst>
            <pc:docMk/>
            <pc:sldMk cId="2993845544" sldId="1347"/>
            <ac:picMk id="6" creationId="{8955A758-7161-F94D-8B7A-581C4BA6C61F}"/>
          </ac:picMkLst>
        </pc:picChg>
        <pc:picChg chg="mod">
          <ac:chgData name="Onder, Norra" userId="d1305a6e-aa41-4a8a-b73b-d03b9c5f84a3" providerId="ADAL" clId="{4136F211-CCBD-437B-AB3E-48AD0EA70224}" dt="2024-06-12T21:39:02.188" v="12" actId="1076"/>
          <ac:picMkLst>
            <pc:docMk/>
            <pc:sldMk cId="2993845544" sldId="1347"/>
            <ac:picMk id="15" creationId="{4CF31E99-47DD-4273-74B8-5E7237B6E228}"/>
          </ac:picMkLst>
        </pc:picChg>
      </pc:sldChg>
    </pc:docChg>
  </pc:docChgLst>
  <pc:docChgLst>
    <pc:chgData name="Penn, Mary" userId="a1268f49-f65b-4ea4-bb62-b3dd6f5d3322" providerId="ADAL" clId="{D717D56C-4014-47F6-971E-687749552A46}"/>
    <pc:docChg chg="undo custSel modSld">
      <pc:chgData name="Penn, Mary" userId="a1268f49-f65b-4ea4-bb62-b3dd6f5d3322" providerId="ADAL" clId="{D717D56C-4014-47F6-971E-687749552A46}" dt="2024-06-12T23:55:42.552" v="628" actId="20577"/>
      <pc:docMkLst>
        <pc:docMk/>
      </pc:docMkLst>
      <pc:sldChg chg="addSp delSp modSp mod">
        <pc:chgData name="Penn, Mary" userId="a1268f49-f65b-4ea4-bb62-b3dd6f5d3322" providerId="ADAL" clId="{D717D56C-4014-47F6-971E-687749552A46}" dt="2024-06-12T23:55:42.552" v="628" actId="20577"/>
        <pc:sldMkLst>
          <pc:docMk/>
          <pc:sldMk cId="2993845544" sldId="1347"/>
        </pc:sldMkLst>
        <pc:spChg chg="mod">
          <ac:chgData name="Penn, Mary" userId="a1268f49-f65b-4ea4-bb62-b3dd6f5d3322" providerId="ADAL" clId="{D717D56C-4014-47F6-971E-687749552A46}" dt="2024-06-12T20:39:50.716" v="3" actId="14100"/>
          <ac:spMkLst>
            <pc:docMk/>
            <pc:sldMk cId="2993845544" sldId="1347"/>
            <ac:spMk id="2" creationId="{7D098EED-AB67-1F63-5A6B-C14ADDD86FA3}"/>
          </ac:spMkLst>
        </pc:spChg>
        <pc:spChg chg="add mod">
          <ac:chgData name="Penn, Mary" userId="a1268f49-f65b-4ea4-bb62-b3dd6f5d3322" providerId="ADAL" clId="{D717D56C-4014-47F6-971E-687749552A46}" dt="2024-06-12T20:39:42.890" v="2"/>
          <ac:spMkLst>
            <pc:docMk/>
            <pc:sldMk cId="2993845544" sldId="1347"/>
            <ac:spMk id="4" creationId="{A2F9CB00-66EF-84E0-0F99-AFA00FB63ABE}"/>
          </ac:spMkLst>
        </pc:spChg>
        <pc:spChg chg="mod">
          <ac:chgData name="Penn, Mary" userId="a1268f49-f65b-4ea4-bb62-b3dd6f5d3322" providerId="ADAL" clId="{D717D56C-4014-47F6-971E-687749552A46}" dt="2024-06-12T23:55:42.552" v="628" actId="20577"/>
          <ac:spMkLst>
            <pc:docMk/>
            <pc:sldMk cId="2993845544" sldId="1347"/>
            <ac:spMk id="5" creationId="{FD6A7447-7F92-7A83-E3E9-1913ABBB139A}"/>
          </ac:spMkLst>
        </pc:spChg>
        <pc:spChg chg="del mod">
          <ac:chgData name="Penn, Mary" userId="a1268f49-f65b-4ea4-bb62-b3dd6f5d3322" providerId="ADAL" clId="{D717D56C-4014-47F6-971E-687749552A46}" dt="2024-06-12T21:08:18.299" v="627" actId="478"/>
          <ac:spMkLst>
            <pc:docMk/>
            <pc:sldMk cId="2993845544" sldId="1347"/>
            <ac:spMk id="8" creationId="{8F220870-1FDC-9E06-E7E7-908D03FE6A3F}"/>
          </ac:spMkLst>
        </pc:spChg>
        <pc:spChg chg="add mod">
          <ac:chgData name="Penn, Mary" userId="a1268f49-f65b-4ea4-bb62-b3dd6f5d3322" providerId="ADAL" clId="{D717D56C-4014-47F6-971E-687749552A46}" dt="2024-06-12T21:08:13.767" v="626" actId="20577"/>
          <ac:spMkLst>
            <pc:docMk/>
            <pc:sldMk cId="2993845544" sldId="1347"/>
            <ac:spMk id="9" creationId="{0D84AE83-87C9-A289-9762-9F2E30608687}"/>
          </ac:spMkLst>
        </pc:spChg>
        <pc:picChg chg="mod">
          <ac:chgData name="Penn, Mary" userId="a1268f49-f65b-4ea4-bb62-b3dd6f5d3322" providerId="ADAL" clId="{D717D56C-4014-47F6-971E-687749552A46}" dt="2024-06-12T21:05:11.237" v="562" actId="14100"/>
          <ac:picMkLst>
            <pc:docMk/>
            <pc:sldMk cId="2993845544" sldId="1347"/>
            <ac:picMk id="6" creationId="{8955A758-7161-F94D-8B7A-581C4BA6C61F}"/>
          </ac:picMkLst>
        </pc:picChg>
        <pc:picChg chg="mod">
          <ac:chgData name="Penn, Mary" userId="a1268f49-f65b-4ea4-bb62-b3dd6f5d3322" providerId="ADAL" clId="{D717D56C-4014-47F6-971E-687749552A46}" dt="2024-06-12T21:05:18.590" v="564" actId="1076"/>
          <ac:picMkLst>
            <pc:docMk/>
            <pc:sldMk cId="2993845544" sldId="1347"/>
            <ac:picMk id="15" creationId="{4CF31E99-47DD-4273-74B8-5E7237B6E228}"/>
          </ac:picMkLst>
        </pc:picChg>
      </pc:sldChg>
    </pc:docChg>
  </pc:docChgLst>
  <pc:docChgLst>
    <pc:chgData name="Onder, Norra" userId="S::nonder@ameresco.com::d1305a6e-aa41-4a8a-b73b-d03b9c5f84a3" providerId="AD" clId="Web-{CA0922DB-F693-C25E-55CE-CF9079504994}"/>
    <pc:docChg chg="modSld">
      <pc:chgData name="Onder, Norra" userId="S::nonder@ameresco.com::d1305a6e-aa41-4a8a-b73b-d03b9c5f84a3" providerId="AD" clId="Web-{CA0922DB-F693-C25E-55CE-CF9079504994}" dt="2024-06-12T21:34:37.405" v="3" actId="14100"/>
      <pc:docMkLst>
        <pc:docMk/>
      </pc:docMkLst>
      <pc:sldChg chg="modSp">
        <pc:chgData name="Onder, Norra" userId="S::nonder@ameresco.com::d1305a6e-aa41-4a8a-b73b-d03b9c5f84a3" providerId="AD" clId="Web-{CA0922DB-F693-C25E-55CE-CF9079504994}" dt="2024-06-12T21:34:37.405" v="3" actId="14100"/>
        <pc:sldMkLst>
          <pc:docMk/>
          <pc:sldMk cId="2993845544" sldId="1347"/>
        </pc:sldMkLst>
        <pc:spChg chg="mod">
          <ac:chgData name="Onder, Norra" userId="S::nonder@ameresco.com::d1305a6e-aa41-4a8a-b73b-d03b9c5f84a3" providerId="AD" clId="Web-{CA0922DB-F693-C25E-55CE-CF9079504994}" dt="2024-06-12T21:34:27.482" v="1" actId="14100"/>
          <ac:spMkLst>
            <pc:docMk/>
            <pc:sldMk cId="2993845544" sldId="1347"/>
            <ac:spMk id="5" creationId="{FD6A7447-7F92-7A83-E3E9-1913ABBB139A}"/>
          </ac:spMkLst>
        </pc:spChg>
        <pc:spChg chg="mod">
          <ac:chgData name="Onder, Norra" userId="S::nonder@ameresco.com::d1305a6e-aa41-4a8a-b73b-d03b9c5f84a3" providerId="AD" clId="Web-{CA0922DB-F693-C25E-55CE-CF9079504994}" dt="2024-06-12T21:34:37.405" v="3" actId="14100"/>
          <ac:spMkLst>
            <pc:docMk/>
            <pc:sldMk cId="2993845544" sldId="1347"/>
            <ac:spMk id="9" creationId="{0D84AE83-87C9-A289-9762-9F2E3060868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a:xfrm>
            <a:off x="477615" y="-38100"/>
            <a:ext cx="11636069" cy="575677"/>
          </a:xfrm>
        </p:spPr>
        <p:txBody>
          <a:bodyPr/>
          <a:lstStyle/>
          <a:p>
            <a:r>
              <a:rPr lang="en-US"/>
              <a:t>Okeechobee Partners</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477365" y="1131796"/>
            <a:ext cx="6263678" cy="528576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600"/>
              </a:spcAft>
              <a:buNone/>
            </a:pPr>
            <a:r>
              <a:rPr lang="en-US" sz="1400" b="1" dirty="0">
                <a:solidFill>
                  <a:schemeClr val="accent5"/>
                </a:solidFill>
                <a:latin typeface="Times New Roman" panose="02020603050405020304" pitchFamily="18" charset="0"/>
                <a:cs typeface="Times New Roman" panose="02020603050405020304" pitchFamily="18" charset="0"/>
              </a:rPr>
              <a:t>Project Description</a:t>
            </a:r>
          </a:p>
          <a:p>
            <a:pPr marL="0" indent="0">
              <a:spcBef>
                <a:spcPts val="0"/>
              </a:spcBef>
              <a:spcAft>
                <a:spcPts val="600"/>
              </a:spcAft>
              <a:buNone/>
            </a:pPr>
            <a:r>
              <a:rPr lang="en-US" sz="1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The </a:t>
            </a:r>
            <a:r>
              <a:rPr lang="en-US" sz="1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Okeechobee Partners </a:t>
            </a:r>
            <a:r>
              <a:rPr lang="en-US" sz="1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(Hendry County School District and Glades County School District) are proposing a collaborative project to reduce energy usage and improve indoor air quality at 10 school buildings. Together – with partners in technical education, workforce and economic development, and energy efficiency contracting – we will improve the Districts’ ability to serve their students and communities. </a:t>
            </a:r>
          </a:p>
          <a:p>
            <a:pPr marL="0" indent="0">
              <a:spcBef>
                <a:spcPts val="0"/>
              </a:spcBef>
              <a:spcAft>
                <a:spcPts val="600"/>
              </a:spcAft>
              <a:buNone/>
            </a:pPr>
            <a:r>
              <a:rPr lang="en-US" sz="1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Opportunities for Energy and Cost Savings: </a:t>
            </a:r>
            <a:r>
              <a:rPr lang="en-US" sz="1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New HVAC equipment with higher efficiency ratings, updated controls to ensure equipment is functioning correctly, and geothermal and solar PV installations. These measures and others would improve thermal comfort control in classrooms leading to better student attendance, improved graduation rates, and higher standardized test scores. </a:t>
            </a:r>
          </a:p>
          <a:p>
            <a:pPr marL="0" indent="0">
              <a:spcBef>
                <a:spcPts val="0"/>
              </a:spcBef>
              <a:spcAft>
                <a:spcPts val="600"/>
              </a:spcAft>
              <a:buNone/>
            </a:pPr>
            <a:r>
              <a:rPr lang="en-US" sz="1400" b="1" dirty="0">
                <a:solidFill>
                  <a:schemeClr val="tx1"/>
                </a:solidFill>
                <a:latin typeface="Times New Roman" panose="02020603050405020304" pitchFamily="18" charset="0"/>
                <a:cs typeface="Times New Roman" panose="02020603050405020304" pitchFamily="18" charset="0"/>
              </a:rPr>
              <a:t>Summary of Need: </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10 school facilities serving over 8,200 students in </a:t>
            </a:r>
            <a:r>
              <a:rPr lang="en-US" sz="1400" dirty="0">
                <a:solidFill>
                  <a:schemeClr val="tx1"/>
                </a:solidFill>
                <a:latin typeface="Times New Roman" panose="02020603050405020304" pitchFamily="18" charset="0"/>
                <a:ea typeface="Calibri"/>
                <a:cs typeface="Times New Roman" panose="02020603050405020304" pitchFamily="18" charset="0"/>
              </a:rPr>
              <a:t>Disadvantaged Community zones and qualifying for schoolwide Title 1 funds. Community challenges include poor health outcomes, generational poverty, high unemployment and climate change.</a:t>
            </a:r>
          </a:p>
          <a:p>
            <a:pPr marL="0" indent="0">
              <a:spcBef>
                <a:spcPts val="0"/>
              </a:spcBef>
              <a:spcAft>
                <a:spcPts val="600"/>
              </a:spcAft>
              <a:buNone/>
            </a:pPr>
            <a:r>
              <a:rPr lang="en-US" sz="1400" b="1" dirty="0">
                <a:solidFill>
                  <a:schemeClr val="tx1"/>
                </a:solidFill>
                <a:latin typeface="Times New Roman" panose="02020603050405020304" pitchFamily="18" charset="0"/>
                <a:ea typeface="Calibri"/>
                <a:cs typeface="Times New Roman" panose="02020603050405020304" pitchFamily="18" charset="0"/>
              </a:rPr>
              <a:t>Critical Deferred Maintenance: </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The buildings have </a:t>
            </a:r>
            <a:r>
              <a:rPr lang="en-US" sz="1400" b="0" i="0" dirty="0">
                <a:solidFill>
                  <a:srgbClr val="000000"/>
                </a:solidFill>
                <a:effectLst/>
                <a:latin typeface="Times New Roman" panose="02020603050405020304" pitchFamily="18" charset="0"/>
                <a:cs typeface="Times New Roman" panose="02020603050405020304" pitchFamily="18" charset="0"/>
              </a:rPr>
              <a:t>failing HVAC equipment affecting thermal comfort and air quality, </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florescent lights,</a:t>
            </a:r>
            <a:r>
              <a:rPr lang="en-US" sz="1400" b="0" i="0" dirty="0">
                <a:solidFill>
                  <a:srgbClr val="000000"/>
                </a:solidFill>
                <a:effectLst/>
                <a:latin typeface="Times New Roman" panose="02020603050405020304" pitchFamily="18" charset="0"/>
                <a:cs typeface="Times New Roman" panose="02020603050405020304" pitchFamily="18" charset="0"/>
              </a:rPr>
              <a:t> leaking roofs, and </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missing or non-functioning building controls.</a:t>
            </a:r>
            <a:endParaRPr lang="en-US" sz="1400" b="0" i="0" dirty="0">
              <a:solidFill>
                <a:srgbClr val="000000"/>
              </a:solidFill>
              <a:effectLst/>
              <a:latin typeface="Times New Roman" panose="02020603050405020304" pitchFamily="18" charset="0"/>
              <a:cs typeface="Times New Roman" panose="02020603050405020304" pitchFamily="18" charset="0"/>
            </a:endParaRPr>
          </a:p>
          <a:p>
            <a:pPr marL="0" indent="0">
              <a:spcBef>
                <a:spcPts val="0"/>
              </a:spcBef>
              <a:spcAft>
                <a:spcPts val="600"/>
              </a:spcAft>
              <a:buNone/>
            </a:pPr>
            <a:r>
              <a:rPr lang="en-US" sz="1400" b="1" dirty="0">
                <a:solidFill>
                  <a:schemeClr val="tx1"/>
                </a:solidFill>
                <a:latin typeface="Times New Roman" panose="02020603050405020304" pitchFamily="18" charset="0"/>
                <a:ea typeface="Calibri"/>
                <a:cs typeface="Times New Roman" panose="02020603050405020304" pitchFamily="18" charset="0"/>
              </a:rPr>
              <a:t>Financial Distress: </a:t>
            </a:r>
            <a:r>
              <a:rPr lang="en-US" sz="1400" dirty="0">
                <a:solidFill>
                  <a:schemeClr val="tx1"/>
                </a:solidFill>
                <a:latin typeface="Times New Roman" panose="02020603050405020304" pitchFamily="18" charset="0"/>
                <a:ea typeface="Calibri"/>
                <a:cs typeface="Times New Roman" panose="02020603050405020304" pitchFamily="18" charset="0"/>
              </a:rPr>
              <a:t>$14M and $4M in unmet school infrastructure needs and deferred maintenance plague Hendry and Glades, respectively. Funds are difficult </a:t>
            </a:r>
            <a:br>
              <a:rPr lang="en-US" sz="1400" dirty="0">
                <a:solidFill>
                  <a:schemeClr val="tx1"/>
                </a:solidFill>
                <a:latin typeface="Times New Roman" panose="02020603050405020304" pitchFamily="18" charset="0"/>
                <a:ea typeface="Calibri"/>
                <a:cs typeface="Times New Roman" panose="02020603050405020304" pitchFamily="18" charset="0"/>
              </a:rPr>
            </a:br>
            <a:r>
              <a:rPr lang="en-US" sz="1400" dirty="0">
                <a:solidFill>
                  <a:schemeClr val="tx1"/>
                </a:solidFill>
                <a:latin typeface="Times New Roman" panose="02020603050405020304" pitchFamily="18" charset="0"/>
                <a:ea typeface="Calibri"/>
                <a:cs typeface="Times New Roman" panose="02020603050405020304" pitchFamily="18" charset="0"/>
              </a:rPr>
              <a:t>to come by with per-pupil spending far below the estimated required levels.</a:t>
            </a:r>
            <a:endParaRPr lang="en-US" sz="1400" i="0" dirty="0">
              <a:solidFill>
                <a:srgbClr val="000000"/>
              </a:solidFill>
              <a:effectLst/>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a:latin typeface="+mj-lt"/>
                <a:ea typeface="ＭＳ Ｐゴシック"/>
              </a:rPr>
              <a:t>2024 Renew America's Schools Prize</a:t>
            </a:r>
            <a:endParaRPr lang="en-US" sz="1600">
              <a:latin typeface="Franklin Gothic Book"/>
              <a:ea typeface="ＭＳ Ｐゴシック"/>
            </a:endParaRPr>
          </a:p>
        </p:txBody>
      </p:sp>
      <p:grpSp>
        <p:nvGrpSpPr>
          <p:cNvPr id="8" name="Group 7">
            <a:extLst>
              <a:ext uri="{FF2B5EF4-FFF2-40B4-BE49-F238E27FC236}">
                <a16:creationId xmlns:a16="http://schemas.microsoft.com/office/drawing/2014/main" id="{9E8FCFFB-7F4D-2C8C-ABBA-6333D226288B}"/>
              </a:ext>
            </a:extLst>
          </p:cNvPr>
          <p:cNvGrpSpPr/>
          <p:nvPr/>
        </p:nvGrpSpPr>
        <p:grpSpPr>
          <a:xfrm>
            <a:off x="7001534" y="4194165"/>
            <a:ext cx="4442072" cy="1968766"/>
            <a:chOff x="7001534" y="4194165"/>
            <a:chExt cx="4442072" cy="1968766"/>
          </a:xfrm>
        </p:grpSpPr>
        <p:pic>
          <p:nvPicPr>
            <p:cNvPr id="15" name="Picture 14" descr="A logo with a red and black text&#10;&#10;Description automatically generated">
              <a:extLst>
                <a:ext uri="{FF2B5EF4-FFF2-40B4-BE49-F238E27FC236}">
                  <a16:creationId xmlns:a16="http://schemas.microsoft.com/office/drawing/2014/main" id="{4CF31E99-47DD-4273-74B8-5E7237B6E228}"/>
                </a:ext>
              </a:extLst>
            </p:cNvPr>
            <p:cNvPicPr>
              <a:picLocks noChangeAspect="1"/>
            </p:cNvPicPr>
            <p:nvPr/>
          </p:nvPicPr>
          <p:blipFill rotWithShape="1">
            <a:blip r:embed="rId2">
              <a:extLst>
                <a:ext uri="{28A0092B-C50C-407E-A947-70E740481C1C}">
                  <a14:useLocalDpi xmlns:a14="http://schemas.microsoft.com/office/drawing/2010/main" val="0"/>
                </a:ext>
              </a:extLst>
            </a:blip>
            <a:srcRect l="20581" t="5087" r="21512"/>
            <a:stretch/>
          </p:blipFill>
          <p:spPr>
            <a:xfrm>
              <a:off x="9044714" y="4194165"/>
              <a:ext cx="2398892" cy="1965960"/>
            </a:xfrm>
            <a:prstGeom prst="rect">
              <a:avLst/>
            </a:prstGeom>
          </p:spPr>
        </p:pic>
        <p:pic>
          <p:nvPicPr>
            <p:cNvPr id="6" name="Picture 5" descr="A logo of a school district&#10;&#10;Description automatically generated">
              <a:extLst>
                <a:ext uri="{FF2B5EF4-FFF2-40B4-BE49-F238E27FC236}">
                  <a16:creationId xmlns:a16="http://schemas.microsoft.com/office/drawing/2014/main" id="{8955A758-7161-F94D-8B7A-581C4BA6C6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1534" y="4194165"/>
              <a:ext cx="1971001" cy="1968766"/>
            </a:xfrm>
            <a:prstGeom prst="rect">
              <a:avLst/>
            </a:prstGeom>
          </p:spPr>
        </p:pic>
      </p:grpSp>
      <p:sp>
        <p:nvSpPr>
          <p:cNvPr id="4" name="TextBox 3">
            <a:extLst>
              <a:ext uri="{FF2B5EF4-FFF2-40B4-BE49-F238E27FC236}">
                <a16:creationId xmlns:a16="http://schemas.microsoft.com/office/drawing/2014/main" id="{A2F9CB00-66EF-84E0-0F99-AFA00FB63ABE}"/>
              </a:ext>
            </a:extLst>
          </p:cNvPr>
          <p:cNvSpPr txBox="1"/>
          <p:nvPr/>
        </p:nvSpPr>
        <p:spPr>
          <a:xfrm>
            <a:off x="477615" y="393140"/>
            <a:ext cx="7742460" cy="461665"/>
          </a:xfrm>
          <a:prstGeom prst="rect">
            <a:avLst/>
          </a:prstGeom>
          <a:noFill/>
        </p:spPr>
        <p:txBody>
          <a:bodyPr wrap="square">
            <a:spAutoFit/>
          </a:bodyPr>
          <a:lstStyle/>
          <a:p>
            <a:pPr marL="0" indent="0">
              <a:spcBef>
                <a:spcPts val="0"/>
              </a:spcBef>
              <a:spcAft>
                <a:spcPts val="1200"/>
              </a:spcAft>
              <a:buNone/>
            </a:pPr>
            <a:r>
              <a:rPr lang="en-US" sz="2400" b="1">
                <a:solidFill>
                  <a:schemeClr val="accent6"/>
                </a:solidFill>
                <a:latin typeface="Calibri"/>
                <a:ea typeface="Calibri"/>
                <a:cs typeface="Calibri"/>
              </a:rPr>
              <a:t>Sustainability for South Central Florida Schools</a:t>
            </a:r>
            <a:endParaRPr lang="en-US" sz="2400">
              <a:solidFill>
                <a:schemeClr val="accent6"/>
              </a:solidFill>
            </a:endParaRPr>
          </a:p>
        </p:txBody>
      </p:sp>
      <p:sp>
        <p:nvSpPr>
          <p:cNvPr id="9" name="TextBox 8">
            <a:extLst>
              <a:ext uri="{FF2B5EF4-FFF2-40B4-BE49-F238E27FC236}">
                <a16:creationId xmlns:a16="http://schemas.microsoft.com/office/drawing/2014/main" id="{0D84AE83-87C9-A289-9762-9F2E30608687}"/>
              </a:ext>
            </a:extLst>
          </p:cNvPr>
          <p:cNvSpPr txBox="1"/>
          <p:nvPr/>
        </p:nvSpPr>
        <p:spPr>
          <a:xfrm>
            <a:off x="6849337" y="1131796"/>
            <a:ext cx="5018197" cy="2785378"/>
          </a:xfrm>
          <a:prstGeom prst="rect">
            <a:avLst/>
          </a:prstGeom>
          <a:noFill/>
        </p:spPr>
        <p:txBody>
          <a:bodyPr wrap="square" lIns="91440" tIns="45720" rIns="91440" bIns="45720" anchor="t">
            <a:spAutoFit/>
          </a:bodyPr>
          <a:lstStyle/>
          <a:p>
            <a:pPr marL="0" lvl="1">
              <a:spcAft>
                <a:spcPts val="600"/>
              </a:spcAft>
            </a:pPr>
            <a:r>
              <a:rPr lang="en-US" sz="1400" b="1">
                <a:solidFill>
                  <a:schemeClr val="accent5"/>
                </a:solidFill>
                <a:latin typeface="Times New Roman" panose="02020603050405020304" pitchFamily="18" charset="0"/>
                <a:cs typeface="Times New Roman" panose="02020603050405020304" pitchFamily="18" charset="0"/>
              </a:rPr>
              <a:t>Project Goals</a:t>
            </a:r>
          </a:p>
          <a:p>
            <a:pPr marL="285750" lvl="1" indent="-285750">
              <a:spcAft>
                <a:spcPts val="600"/>
              </a:spcAft>
              <a:buClr>
                <a:schemeClr val="accent5"/>
              </a:buClr>
              <a:buFont typeface="Arial" panose="020B0604020202020204" pitchFamily="34" charset="0"/>
              <a:buChar char="•"/>
            </a:pPr>
            <a:r>
              <a:rPr lang="en-US" sz="1400">
                <a:latin typeface="Times New Roman" panose="02020603050405020304" pitchFamily="18" charset="0"/>
                <a:cs typeface="Times New Roman" panose="02020603050405020304" pitchFamily="18" charset="0"/>
              </a:rPr>
              <a:t>Address deferred maintenance while reducing GHG emissions. </a:t>
            </a:r>
          </a:p>
          <a:p>
            <a:pPr marL="285750" lvl="1" indent="-285750">
              <a:spcAft>
                <a:spcPts val="600"/>
              </a:spcAft>
              <a:buClr>
                <a:schemeClr val="accent5"/>
              </a:buClr>
              <a:buFont typeface="Arial" panose="020B0604020202020204" pitchFamily="34" charset="0"/>
              <a:buChar char="•"/>
            </a:pPr>
            <a:r>
              <a:rPr lang="en-US" sz="1400">
                <a:latin typeface="Times New Roman" panose="02020603050405020304" pitchFamily="18" charset="0"/>
                <a:cs typeface="Times New Roman" panose="02020603050405020304" pitchFamily="18" charset="0"/>
              </a:rPr>
              <a:t>Create energy and operational savings. </a:t>
            </a:r>
          </a:p>
          <a:p>
            <a:pPr marL="285750" lvl="1" indent="-285750">
              <a:spcAft>
                <a:spcPts val="600"/>
              </a:spcAft>
              <a:buClr>
                <a:schemeClr val="accent5"/>
              </a:buClr>
              <a:buFont typeface="Arial" panose="020B0604020202020204" pitchFamily="34" charset="0"/>
              <a:buChar char="•"/>
            </a:pPr>
            <a:r>
              <a:rPr lang="en-US" sz="1400">
                <a:latin typeface="Times New Roman" panose="02020603050405020304" pitchFamily="18" charset="0"/>
                <a:cs typeface="Times New Roman" panose="02020603050405020304" pitchFamily="18" charset="0"/>
              </a:rPr>
              <a:t>Add renewable energy installations. </a:t>
            </a:r>
          </a:p>
          <a:p>
            <a:pPr marL="285750" lvl="1" indent="-285750">
              <a:spcAft>
                <a:spcPts val="600"/>
              </a:spcAft>
              <a:buClr>
                <a:schemeClr val="accent5"/>
              </a:buClr>
              <a:buFont typeface="Arial" panose="020B0604020202020204" pitchFamily="34" charset="0"/>
              <a:buChar char="•"/>
            </a:pPr>
            <a:r>
              <a:rPr lang="en-US" sz="1400">
                <a:latin typeface="Times New Roman" panose="02020603050405020304" pitchFamily="18" charset="0"/>
                <a:cs typeface="Times New Roman" panose="02020603050405020304" pitchFamily="18" charset="0"/>
              </a:rPr>
              <a:t>Utilize investment tax credits for match requirements.</a:t>
            </a:r>
          </a:p>
          <a:p>
            <a:pPr marL="285750" lvl="1" indent="-285750">
              <a:spcAft>
                <a:spcPts val="600"/>
              </a:spcAft>
              <a:buClr>
                <a:schemeClr val="accent5"/>
              </a:buClr>
              <a:buFont typeface="Arial" panose="020B0604020202020204" pitchFamily="34" charset="0"/>
              <a:buChar char="•"/>
            </a:pPr>
            <a:r>
              <a:rPr lang="en-US" sz="1400">
                <a:solidFill>
                  <a:schemeClr val="tx1"/>
                </a:solidFill>
                <a:latin typeface="Times New Roman" panose="02020603050405020304" pitchFamily="18" charset="0"/>
                <a:ea typeface="Calibri"/>
                <a:cs typeface="Times New Roman" panose="02020603050405020304" pitchFamily="18" charset="0"/>
              </a:rPr>
              <a:t>Leverage grant funds and efficiency gains to support expansion of academic and support services.</a:t>
            </a:r>
          </a:p>
          <a:p>
            <a:pPr marL="285750" lvl="1" indent="-285750">
              <a:spcAft>
                <a:spcPts val="600"/>
              </a:spcAft>
              <a:buClr>
                <a:schemeClr val="accent5"/>
              </a:buClr>
              <a:buFont typeface="Arial" panose="020B0604020202020204" pitchFamily="34" charset="0"/>
              <a:buChar char="•"/>
            </a:pPr>
            <a:r>
              <a:rPr lang="en-US" sz="1400">
                <a:solidFill>
                  <a:schemeClr val="tx1"/>
                </a:solidFill>
                <a:latin typeface="Times New Roman" panose="02020603050405020304" pitchFamily="18" charset="0"/>
                <a:ea typeface="Calibri"/>
                <a:cs typeface="Times New Roman" panose="02020603050405020304" pitchFamily="18" charset="0"/>
              </a:rPr>
              <a:t>Create community benefits for high need population.</a:t>
            </a:r>
          </a:p>
          <a:p>
            <a:pPr marL="285750" lvl="1" indent="-285750">
              <a:spcAft>
                <a:spcPts val="600"/>
              </a:spcAft>
              <a:buClr>
                <a:schemeClr val="accent5"/>
              </a:buClr>
              <a:buFont typeface="Arial" panose="020B0604020202020204" pitchFamily="34" charset="0"/>
              <a:buChar char="•"/>
            </a:pPr>
            <a:r>
              <a:rPr lang="en-US" sz="1400">
                <a:latin typeface="Times New Roman" panose="02020603050405020304" pitchFamily="18" charset="0"/>
                <a:cs typeface="Times New Roman" panose="02020603050405020304" pitchFamily="18" charset="0"/>
              </a:rPr>
              <a:t>Provide 2-4 apprenticeship opportunities during construction and employ local and regional diverse workforce.</a:t>
            </a:r>
          </a:p>
        </p:txBody>
      </p:sp>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A726A1E07AE91469D03DA9D7F39119E" ma:contentTypeVersion="6" ma:contentTypeDescription="Create a new document." ma:contentTypeScope="" ma:versionID="2c3365bfdfacecc30517b7a5fb87dd6e">
  <xsd:schema xmlns:xsd="http://www.w3.org/2001/XMLSchema" xmlns:xs="http://www.w3.org/2001/XMLSchema" xmlns:p="http://schemas.microsoft.com/office/2006/metadata/properties" xmlns:ns2="a2bd7236-1dfd-4dd3-8e6c-69c8328c3759" xmlns:ns3="2cc703ff-3ce4-4abb-9a48-6d9eda64a9cc" targetNamespace="http://schemas.microsoft.com/office/2006/metadata/properties" ma:root="true" ma:fieldsID="2b1a46cc296ba229ec4da063c908b8da" ns2:_="" ns3:_="">
    <xsd:import namespace="a2bd7236-1dfd-4dd3-8e6c-69c8328c3759"/>
    <xsd:import namespace="2cc703ff-3ce4-4abb-9a48-6d9eda64a9c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2bd7236-1dfd-4dd3-8e6c-69c8328c37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cc703ff-3ce4-4abb-9a48-6d9eda64a9cc"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737134D-F2FC-479F-93BB-FD5AA5C1E6F4}">
  <ds:schemaRefs>
    <ds:schemaRef ds:uri="2cc703ff-3ce4-4abb-9a48-6d9eda64a9cc"/>
    <ds:schemaRef ds:uri="a2bd7236-1dfd-4dd3-8e6c-69c8328c375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3.xml><?xml version="1.0" encoding="utf-8"?>
<ds:datastoreItem xmlns:ds="http://schemas.openxmlformats.org/officeDocument/2006/customXml" ds:itemID="{6B69AE2E-2094-42CE-8A9D-0DE1D9E10727}">
  <ds:schemaRefs>
    <ds:schemaRef ds:uri="a2bd7236-1dfd-4dd3-8e6c-69c8328c3759"/>
    <ds:schemaRef ds:uri="http://schemas.microsoft.com/office/infopath/2007/PartnerControls"/>
    <ds:schemaRef ds:uri="2cc703ff-3ce4-4abb-9a48-6d9eda64a9cc"/>
    <ds:schemaRef ds:uri="http://purl.org/dc/terms/"/>
    <ds:schemaRef ds:uri="http://schemas.openxmlformats.org/package/2006/metadata/core-properties"/>
    <ds:schemaRef ds:uri="http://purl.org/dc/dcmitype/"/>
    <ds:schemaRef ds:uri="http://schemas.microsoft.com/office/2006/metadata/properties"/>
    <ds:schemaRef ds:uri="http://schemas.microsoft.com/office/2006/documentManagement/type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35</TotalTime>
  <Words>314</Words>
  <Application>Microsoft Office PowerPoint</Application>
  <PresentationFormat>Widescreen</PresentationFormat>
  <Paragraphs>18</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Courier New</vt:lpstr>
      <vt:lpstr>Franklin Gothic Book</vt:lpstr>
      <vt:lpstr>Franklin Gothic Medium</vt:lpstr>
      <vt:lpstr>Segoe UI</vt:lpstr>
      <vt:lpstr>Times New Roman</vt:lpstr>
      <vt:lpstr>Wingdings</vt:lpstr>
      <vt:lpstr>EERE PPT_widescreen</vt:lpstr>
      <vt:lpstr>1_EERE PPT</vt:lpstr>
      <vt:lpstr>think-cell Slide</vt:lpstr>
      <vt:lpstr>Okeechobee Partners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Penn, Mary</cp:lastModifiedBy>
  <cp:revision>1</cp:revision>
  <dcterms:created xsi:type="dcterms:W3CDTF">2021-11-15T00:59:02Z</dcterms:created>
  <dcterms:modified xsi:type="dcterms:W3CDTF">2024-06-12T23:55:51Z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0x0101000A726A1E07AE91469D03DA9D7F39119E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