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5" d="100"/>
          <a:sy n="155" d="100"/>
        </p:scale>
        <p:origin x="498"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26"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err="1"/>
              <a:t>WashingtonCleanSchools</a:t>
            </a:r>
            <a:endParaRPr lang="en-US"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 y="774700"/>
            <a:ext cx="6989055"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err="1">
                <a:solidFill>
                  <a:schemeClr val="tx1"/>
                </a:solidFill>
                <a:latin typeface="Calibri" panose="020F0502020204030204" pitchFamily="34" charset="0"/>
                <a:cs typeface="Calibri" panose="020F0502020204030204" pitchFamily="34" charset="0"/>
              </a:rPr>
              <a:t>WashingtonCleanSchools</a:t>
            </a:r>
            <a:endParaRPr lang="en-US" sz="2400" b="1" dirty="0">
              <a:solidFill>
                <a:schemeClr val="tx1"/>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800" i="1" dirty="0">
                <a:solidFill>
                  <a:schemeClr val="tx1"/>
                </a:solidFill>
                <a:latin typeface="Calibri Light"/>
                <a:ea typeface="Calibri" panose="020F0502020204030204" pitchFamily="34" charset="0"/>
                <a:cs typeface="Calibri Light"/>
              </a:rPr>
              <a:t>The mission of </a:t>
            </a:r>
            <a:r>
              <a:rPr lang="en-US" sz="1800" b="1" i="1" dirty="0" err="1">
                <a:solidFill>
                  <a:schemeClr val="tx1"/>
                </a:solidFill>
                <a:latin typeface="Calibri Light"/>
                <a:ea typeface="Calibri" panose="020F0502020204030204" pitchFamily="34" charset="0"/>
                <a:cs typeface="Calibri Light"/>
              </a:rPr>
              <a:t>WashingtonCleanSchools</a:t>
            </a:r>
            <a:r>
              <a:rPr lang="en-US" sz="1800" i="1" dirty="0">
                <a:solidFill>
                  <a:schemeClr val="tx1"/>
                </a:solidFill>
                <a:latin typeface="Calibri Light"/>
                <a:ea typeface="Calibri" panose="020F0502020204030204" pitchFamily="34" charset="0"/>
                <a:cs typeface="Calibri Light"/>
              </a:rPr>
              <a:t> is </a:t>
            </a:r>
            <a:r>
              <a:rPr lang="en-US" sz="1800" i="1">
                <a:solidFill>
                  <a:schemeClr val="tx1"/>
                </a:solidFill>
                <a:latin typeface="Calibri Light"/>
                <a:ea typeface="Calibri" panose="020F0502020204030204" pitchFamily="34" charset="0"/>
                <a:cs typeface="Calibri Light"/>
              </a:rPr>
              <a:t>to create a </a:t>
            </a:r>
            <a:r>
              <a:rPr lang="en-US" sz="1800" i="1" dirty="0">
                <a:solidFill>
                  <a:schemeClr val="tx1"/>
                </a:solidFill>
                <a:latin typeface="Calibri Light"/>
                <a:ea typeface="Calibri" panose="020F0502020204030204" pitchFamily="34" charset="0"/>
                <a:cs typeface="Calibri Light"/>
              </a:rPr>
              <a:t>collaborative which leverages local, utility, Federal and state resources to address two key barriers to delivering healthy and efficient buildings in rural and disadvantaged schools in Washington:  access to technical expertise and funding.</a:t>
            </a: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1800" i="1" dirty="0">
                <a:solidFill>
                  <a:schemeClr val="tx1"/>
                </a:solidFill>
                <a:latin typeface="Calibri Light"/>
                <a:ea typeface="Calibri" panose="020F0502020204030204" pitchFamily="34" charset="0"/>
                <a:cs typeface="Calibri Light"/>
              </a:rPr>
              <a:t>Schools play a central roles by creating a sense of community as well as educating students.  Schools in remote and disadvantaged Washington communities lack sufficient tax bases to properly maintain facilities to offer healthy and effective learning environments.  Most districts cannot afford to perform basic maintenance to keep equipment functioning and all spaces usable. Facilities have failing envelopes, outdated lighting and  non-working HVAC and hot water systems which increases operating costs. Faced with unfunded mandates to perform audits and improve their facilities, schools have no practical way to meet these needs. </a:t>
            </a:r>
            <a:endParaRPr lang="en-US" sz="18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579857" y="899390"/>
            <a:ext cx="5533827" cy="2492990"/>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i="1" dirty="0">
                <a:latin typeface="Calibri Light"/>
                <a:cs typeface="Calibri Light"/>
              </a:rPr>
              <a:t>This project will improve building performance and occupant health across our cohort while preparing schools to meet the stringent requirements of the Clean Buildings Performance Standard. The project will reduce EUIs, develop professional relationships across the state, and develop a process to replicate across the Pacific Northwest. </a:t>
            </a:r>
            <a:endParaRPr lang="en-US" sz="1600"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9" name="Content Placeholder 4">
            <a:extLst>
              <a:ext uri="{FF2B5EF4-FFF2-40B4-BE49-F238E27FC236}">
                <a16:creationId xmlns:a16="http://schemas.microsoft.com/office/drawing/2014/main" id="{521D0F36-8265-9162-B25B-7FC5C9E475A8}"/>
              </a:ext>
            </a:extLst>
          </p:cNvPr>
          <p:cNvPicPr>
            <a:picLocks noGrp="1" noChangeAspect="1"/>
          </p:cNvPicPr>
          <p:nvPr/>
        </p:nvPicPr>
        <p:blipFill rotWithShape="1">
          <a:blip r:embed="rId2"/>
          <a:srcRect l="36079" t="8161" r="7998" b="1187"/>
          <a:stretch/>
        </p:blipFill>
        <p:spPr>
          <a:xfrm>
            <a:off x="7055902" y="3547192"/>
            <a:ext cx="3313030" cy="2839076"/>
          </a:xfrm>
          <a:prstGeom prst="rect">
            <a:avLst/>
          </a:prstGeom>
        </p:spPr>
      </p:pic>
      <p:sp>
        <p:nvSpPr>
          <p:cNvPr id="4" name="Rounded Rectangle 3"/>
          <p:cNvSpPr/>
          <p:nvPr/>
        </p:nvSpPr>
        <p:spPr>
          <a:xfrm>
            <a:off x="8434541" y="4196431"/>
            <a:ext cx="488905" cy="333375"/>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dirty="0"/>
              <a:t>10</a:t>
            </a:r>
          </a:p>
        </p:txBody>
      </p:sp>
      <p:sp>
        <p:nvSpPr>
          <p:cNvPr id="11" name="Rounded Rectangle 10"/>
          <p:cNvSpPr/>
          <p:nvPr/>
        </p:nvSpPr>
        <p:spPr>
          <a:xfrm>
            <a:off x="7131871" y="5257800"/>
            <a:ext cx="422058" cy="333375"/>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dirty="0"/>
              <a:t>9</a:t>
            </a:r>
          </a:p>
        </p:txBody>
      </p:sp>
      <p:sp>
        <p:nvSpPr>
          <p:cNvPr id="12" name="Rounded Rectangle 11"/>
          <p:cNvSpPr/>
          <p:nvPr/>
        </p:nvSpPr>
        <p:spPr>
          <a:xfrm>
            <a:off x="8180803" y="5111779"/>
            <a:ext cx="422058" cy="333375"/>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dirty="0"/>
              <a:t>1</a:t>
            </a:r>
          </a:p>
        </p:txBody>
      </p:sp>
      <p:sp>
        <p:nvSpPr>
          <p:cNvPr id="6" name="TextBox 5"/>
          <p:cNvSpPr txBox="1"/>
          <p:nvPr/>
        </p:nvSpPr>
        <p:spPr>
          <a:xfrm>
            <a:off x="8242216" y="3938774"/>
            <a:ext cx="1014227" cy="276999"/>
          </a:xfrm>
          <a:prstGeom prst="rect">
            <a:avLst/>
          </a:prstGeom>
          <a:noFill/>
        </p:spPr>
        <p:txBody>
          <a:bodyPr wrap="square" rtlCol="0">
            <a:spAutoFit/>
          </a:bodyPr>
          <a:lstStyle/>
          <a:p>
            <a:r>
              <a:rPr lang="en-US" sz="1200" dirty="0"/>
              <a:t>Okanogan</a:t>
            </a:r>
          </a:p>
        </p:txBody>
      </p:sp>
      <p:sp>
        <p:nvSpPr>
          <p:cNvPr id="15" name="TextBox 14"/>
          <p:cNvSpPr txBox="1"/>
          <p:nvPr/>
        </p:nvSpPr>
        <p:spPr>
          <a:xfrm>
            <a:off x="6872814" y="5001468"/>
            <a:ext cx="1014227" cy="276999"/>
          </a:xfrm>
          <a:prstGeom prst="rect">
            <a:avLst/>
          </a:prstGeom>
          <a:noFill/>
        </p:spPr>
        <p:txBody>
          <a:bodyPr wrap="square" rtlCol="0">
            <a:spAutoFit/>
          </a:bodyPr>
          <a:lstStyle/>
          <a:p>
            <a:r>
              <a:rPr lang="en-US" sz="1200" dirty="0"/>
              <a:t>Aberdeen</a:t>
            </a:r>
          </a:p>
        </p:txBody>
      </p:sp>
      <p:sp>
        <p:nvSpPr>
          <p:cNvPr id="17" name="TextBox 16"/>
          <p:cNvSpPr txBox="1"/>
          <p:nvPr/>
        </p:nvSpPr>
        <p:spPr>
          <a:xfrm>
            <a:off x="8226383" y="4884354"/>
            <a:ext cx="1014227" cy="276999"/>
          </a:xfrm>
          <a:prstGeom prst="rect">
            <a:avLst/>
          </a:prstGeom>
          <a:noFill/>
        </p:spPr>
        <p:txBody>
          <a:bodyPr wrap="square" rtlCol="0">
            <a:spAutoFit/>
          </a:bodyPr>
          <a:lstStyle/>
          <a:p>
            <a:r>
              <a:rPr lang="en-US" sz="1200" dirty="0"/>
              <a:t>Ellensburg</a:t>
            </a:r>
          </a:p>
        </p:txBody>
      </p:sp>
    </p:spTree>
    <p:extLst>
      <p:ext uri="{BB962C8B-B14F-4D97-AF65-F5344CB8AC3E}">
        <p14:creationId xmlns:p14="http://schemas.microsoft.com/office/powerpoint/2010/main" val="354433068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9AE2E-2094-42CE-8A9D-0DE1D9E10727}">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1c5ceac5-d2f6-499e-834f-fc1385841e5d"/>
    <ds:schemaRef ds:uri="http://purl.org/dc/elements/1.1/"/>
    <ds:schemaRef ds:uri="http://schemas.microsoft.com/office/2006/metadata/properties"/>
    <ds:schemaRef ds:uri="6515d3c9-75a5-4f7a-ba52-2913a0b31a50"/>
    <ds:schemaRef ds:uri="http://www.w3.org/XML/1998/namespace"/>
    <ds:schemaRef ds:uri="http://purl.org/dc/dcmitype/"/>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271</TotalTime>
  <Words>220</Words>
  <Application>Microsoft Office PowerPoint</Application>
  <PresentationFormat>Widescreen</PresentationFormat>
  <Paragraphs>16</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WashingtonCleanSchools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Matt Booth</cp:lastModifiedBy>
  <cp:revision>17</cp:revision>
  <cp:lastPrinted>2024-06-13T16:29:03Z</cp:lastPrinted>
  <dcterms:created xsi:type="dcterms:W3CDTF">2021-11-15T00:59:02Z</dcterms:created>
  <dcterms:modified xsi:type="dcterms:W3CDTF">2024-06-13T16:30:03Z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