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C0FFC6-6429-400A-886C-14D8E2EB2F49}" v="9" dt="2024-06-13T16:02:35.7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90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sz="3600" b="1" dirty="0">
                <a:solidFill>
                  <a:srgbClr val="376092"/>
                </a:solidFill>
                <a:effectLst/>
                <a:latin typeface="Franklin Gothic Book" panose="020B0503020102020204" pitchFamily="34" charset="0"/>
                <a:ea typeface="Calibri" panose="020F0502020204030204" pitchFamily="34" charset="0"/>
                <a:cs typeface="Calibri" panose="020F0502020204030204" pitchFamily="34" charset="0"/>
              </a:rPr>
              <a:t>Team Pasadena</a:t>
            </a:r>
            <a:endParaRPr lang="en-US" sz="3600"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09538" marR="0" indent="122238">
              <a:lnSpc>
                <a:spcPct val="150000"/>
              </a:lnSpc>
              <a:spcBef>
                <a:spcPts val="0"/>
              </a:spcBef>
              <a:spcAft>
                <a:spcPts val="600"/>
              </a:spcAft>
              <a:buNone/>
            </a:pPr>
            <a:r>
              <a:rPr lang="en-US" sz="3600" b="1" i="1" dirty="0">
                <a:solidFill>
                  <a:srgbClr val="365F91"/>
                </a:solidFill>
                <a:effectLst/>
                <a:latin typeface="Franklin Gothic Book" panose="020B0503020102020204" pitchFamily="34" charset="0"/>
                <a:ea typeface="Calibri" panose="020F0502020204030204" pitchFamily="34" charset="0"/>
                <a:cs typeface="Calibri" panose="020F0502020204030204" pitchFamily="34" charset="0"/>
              </a:rPr>
              <a:t>P</a:t>
            </a:r>
            <a:r>
              <a:rPr lang="en-US" sz="3200" b="1" dirty="0">
                <a:solidFill>
                  <a:srgbClr val="365F91"/>
                </a:solidFill>
                <a:effectLst/>
                <a:latin typeface="Franklin Gothic Book" panose="020B0503020102020204" pitchFamily="34" charset="0"/>
                <a:ea typeface="Calibri" panose="020F0502020204030204" pitchFamily="34" charset="0"/>
                <a:cs typeface="Calibri" panose="020F0502020204030204" pitchFamily="34" charset="0"/>
              </a:rPr>
              <a:t>asadena em</a:t>
            </a:r>
            <a:r>
              <a:rPr lang="en-US" sz="3600" b="1" i="1" cap="all" dirty="0">
                <a:solidFill>
                  <a:srgbClr val="365F91"/>
                </a:solidFill>
                <a:effectLst/>
                <a:latin typeface="Franklin Gothic Book" panose="020B0503020102020204" pitchFamily="34" charset="0"/>
                <a:ea typeface="Calibri" panose="020F0502020204030204" pitchFamily="34" charset="0"/>
                <a:cs typeface="Calibri" panose="020F0502020204030204" pitchFamily="34" charset="0"/>
              </a:rPr>
              <a:t>p</a:t>
            </a:r>
            <a:r>
              <a:rPr lang="en-US" sz="3200" b="1" dirty="0">
                <a:solidFill>
                  <a:srgbClr val="365F91"/>
                </a:solidFill>
                <a:effectLst/>
                <a:latin typeface="Franklin Gothic Book" panose="020B0503020102020204" pitchFamily="34" charset="0"/>
                <a:ea typeface="Calibri" panose="020F0502020204030204" pitchFamily="34" charset="0"/>
                <a:cs typeface="Calibri" panose="020F0502020204030204" pitchFamily="34" charset="0"/>
              </a:rPr>
              <a:t>owered (PeP)</a:t>
            </a:r>
            <a:br>
              <a:rPr lang="en-US" sz="1800" b="1" dirty="0">
                <a:solidFill>
                  <a:srgbClr val="365F91"/>
                </a:solidFill>
                <a:effectLst/>
                <a:latin typeface="Franklin Gothic Book" panose="020B0503020102020204" pitchFamily="34" charset="0"/>
                <a:ea typeface="Calibri" panose="020F0502020204030204" pitchFamily="34" charset="0"/>
                <a:cs typeface="Calibri" panose="020F0502020204030204" pitchFamily="34" charset="0"/>
              </a:rPr>
            </a:br>
            <a:r>
              <a:rPr lang="en-US" sz="2000" b="1" dirty="0">
                <a:solidFill>
                  <a:schemeClr val="tx1"/>
                </a:solidFill>
                <a:cs typeface="Calibri" panose="020F0502020204030204" pitchFamily="34" charset="0"/>
              </a:rPr>
              <a:t>Project Description</a:t>
            </a:r>
          </a:p>
          <a:p>
            <a:pPr marL="341313" indent="0">
              <a:buNone/>
            </a:pPr>
            <a:r>
              <a:rPr lang="en-US" sz="1800" b="0" dirty="0">
                <a:effectLst/>
                <a:latin typeface="Franklin Gothic Book" panose="020B0503020102020204" pitchFamily="34" charset="0"/>
                <a:ea typeface="Arial" panose="020B0604020202020204" pitchFamily="34" charset="0"/>
              </a:rPr>
              <a:t>Schools included in the portfolio are among the oldest in Pasadena ISD and or have HVAC equipment that compromises the goal of energy efficiency and students’ and staff’s comfort. Our team is comprised of professionals that are dedicated to creating environments that can bolster learning and student outcomes. Our plan includes scalable strategies to develop ECMs and improve space conditions. </a:t>
            </a:r>
          </a:p>
          <a:p>
            <a:pPr marL="341313" indent="0">
              <a:buNone/>
            </a:pPr>
            <a:endParaRPr lang="en-US" sz="1800" b="1" dirty="0">
              <a:effectLst/>
              <a:latin typeface="Arial" panose="020B0604020202020204" pitchFamily="34" charset="0"/>
              <a:ea typeface="Arial" panose="020B0604020202020204" pitchFamily="34" charset="0"/>
            </a:endParaRPr>
          </a:p>
          <a:p>
            <a:pPr marL="109538" lvl="1" indent="0">
              <a:spcBef>
                <a:spcPts val="0"/>
              </a:spcBef>
              <a:spcAft>
                <a:spcPts val="1200"/>
              </a:spcAft>
              <a:buNone/>
            </a:pPr>
            <a:r>
              <a:rPr lang="en-US" sz="2000" b="1" dirty="0">
                <a:solidFill>
                  <a:schemeClr val="tx1"/>
                </a:solidFill>
                <a:latin typeface="+mj-lt"/>
                <a:cs typeface="Calibri"/>
              </a:rPr>
              <a:t>Summary of Need (Community, Facility)</a:t>
            </a:r>
          </a:p>
          <a:p>
            <a:pPr marL="400050" lvl="1" indent="0">
              <a:spcBef>
                <a:spcPts val="0"/>
              </a:spcBef>
              <a:spcAft>
                <a:spcPts val="1200"/>
              </a:spcAft>
              <a:buNone/>
            </a:pPr>
            <a:r>
              <a:rPr lang="en-US" sz="1800" dirty="0">
                <a:ea typeface="Calibri" panose="020F0502020204030204" pitchFamily="34" charset="0"/>
                <a:cs typeface="Calibri" panose="020F0502020204030204" pitchFamily="34" charset="0"/>
              </a:rPr>
              <a:t>W</a:t>
            </a:r>
            <a:r>
              <a:rPr lang="en-US" sz="1800" dirty="0">
                <a:effectLst/>
                <a:ea typeface="Calibri" panose="020F0502020204030204" pitchFamily="34" charset="0"/>
                <a:cs typeface="Calibri" panose="020F0502020204030204" pitchFamily="34" charset="0"/>
              </a:rPr>
              <a:t>ell-regulated heating and air conditioning systems are essential for maintaining healthy comfortable indoor climate, which directly impacts the well-being and productivity of students and staff</a:t>
            </a:r>
            <a:r>
              <a:rPr lang="en-US" sz="1800" dirty="0">
                <a:effectLst/>
                <a:latin typeface="+mj-lt"/>
                <a:ea typeface="Calibri" panose="020F0502020204030204" pitchFamily="34" charset="0"/>
                <a:cs typeface="Calibri" panose="020F0502020204030204" pitchFamily="34" charset="0"/>
              </a:rPr>
              <a:t>. </a:t>
            </a:r>
            <a:endParaRPr lang="en-US" sz="2000" i="1" dirty="0">
              <a:solidFill>
                <a:schemeClr val="tx1"/>
              </a:solidFill>
              <a:effectLst/>
              <a:latin typeface="+mj-l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05601" y="1373924"/>
            <a:ext cx="5495184" cy="1661993"/>
          </a:xfrm>
          <a:prstGeom prst="rect">
            <a:avLst/>
          </a:prstGeom>
          <a:noFill/>
        </p:spPr>
        <p:txBody>
          <a:bodyPr wrap="square" lIns="91440" tIns="45720" rIns="91440" bIns="45720" anchor="t">
            <a:spAutoFit/>
          </a:bodyPr>
          <a:lstStyle/>
          <a:p>
            <a:pPr marL="400050" lvl="1">
              <a:spcAft>
                <a:spcPts val="1200"/>
              </a:spcAft>
            </a:pPr>
            <a:r>
              <a:rPr lang="en-US" sz="2000" b="1" dirty="0">
                <a:latin typeface="+mj-lt"/>
                <a:cs typeface="Calibri"/>
              </a:rPr>
              <a:t>Project Goals</a:t>
            </a:r>
            <a:endParaRPr lang="en-US" sz="2000" b="1" dirty="0">
              <a:latin typeface="+mj-lt"/>
              <a:cs typeface="Calibri" panose="020F0502020204030204" pitchFamily="34" charset="0"/>
            </a:endParaRPr>
          </a:p>
          <a:p>
            <a:pPr marL="400050" lvl="1">
              <a:spcAft>
                <a:spcPts val="1200"/>
              </a:spcAft>
            </a:pPr>
            <a:r>
              <a:rPr lang="en-US" sz="1800" dirty="0">
                <a:effectLst/>
                <a:latin typeface="Franklin Gothic Book" panose="020B0503020102020204" pitchFamily="34" charset="0"/>
                <a:ea typeface="Calibri" panose="020F0502020204030204" pitchFamily="34" charset="0"/>
                <a:cs typeface="Calibri" panose="020F0502020204030204" pitchFamily="34" charset="0"/>
              </a:rPr>
              <a:t>Our goal is to generate healthy learning environments, that maintain student and staff comfort, by upgrading HVAC systems and controls for efficient and reliable equipment operation. </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754871" y="3429000"/>
            <a:ext cx="4213168" cy="294952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US" dirty="0"/>
              <a:t>Insert Key Graphics (illustrations, charts, and/or tables)</a:t>
            </a:r>
          </a:p>
        </p:txBody>
      </p:sp>
      <p:pic>
        <p:nvPicPr>
          <p:cNvPr id="4" name="Picture 3" descr="Image result for pasadena isd">
            <a:extLst>
              <a:ext uri="{FF2B5EF4-FFF2-40B4-BE49-F238E27FC236}">
                <a16:creationId xmlns:a16="http://schemas.microsoft.com/office/drawing/2014/main" id="{992E9A67-3222-9676-5C57-A1B3799317F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81743" y="224104"/>
            <a:ext cx="1148646" cy="356350"/>
          </a:xfrm>
          <a:prstGeom prst="rect">
            <a:avLst/>
          </a:prstGeom>
          <a:noFill/>
          <a:ln>
            <a:noFill/>
          </a:ln>
        </p:spPr>
      </p:pic>
      <p:pic>
        <p:nvPicPr>
          <p:cNvPr id="9" name="Picture 8">
            <a:extLst>
              <a:ext uri="{FF2B5EF4-FFF2-40B4-BE49-F238E27FC236}">
                <a16:creationId xmlns:a16="http://schemas.microsoft.com/office/drawing/2014/main" id="{5F31D8E5-67D5-E22D-C223-829B24FB071A}"/>
              </a:ext>
            </a:extLst>
          </p:cNvPr>
          <p:cNvPicPr>
            <a:picLocks noChangeAspect="1"/>
          </p:cNvPicPr>
          <p:nvPr/>
        </p:nvPicPr>
        <p:blipFill>
          <a:blip r:embed="rId3"/>
          <a:stretch>
            <a:fillRect/>
          </a:stretch>
        </p:blipFill>
        <p:spPr>
          <a:xfrm>
            <a:off x="7650077" y="3099324"/>
            <a:ext cx="4317962" cy="3429000"/>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678</TotalTime>
  <Words>159</Words>
  <Application>Microsoft Office PowerPoint</Application>
  <PresentationFormat>Widescreen</PresentationFormat>
  <Paragraphs>11</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Team Pasadena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Alma Carraway</cp:lastModifiedBy>
  <cp:revision>6</cp:revision>
  <dcterms:created xsi:type="dcterms:W3CDTF">2021-11-15T00:59:02Z</dcterms:created>
  <dcterms:modified xsi:type="dcterms:W3CDTF">2024-06-13T16:28:10Z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