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i/wL6bvvFZ1Wvr2QilD26YzQNS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1" name="Google Shape;71;p1"/>
          <p:cNvSpPr txBox="1"/>
          <p:nvPr/>
        </p:nvSpPr>
        <p:spPr>
          <a:xfrm>
            <a:off x="0" y="1431275"/>
            <a:ext cx="7017600" cy="4838700"/>
          </a:xfrm>
          <a:prstGeom prst="rect">
            <a:avLst/>
          </a:prstGeom>
          <a:noFill/>
          <a:ln>
            <a:noFill/>
          </a:ln>
        </p:spPr>
        <p:txBody>
          <a:bodyPr anchorCtr="0" anchor="t" bIns="45700" lIns="91425" spcFirstLastPara="1" rIns="91425" wrap="square" tIns="45700">
            <a:noAutofit/>
          </a:bodyPr>
          <a:lstStyle/>
          <a:p>
            <a:pPr indent="0" lvl="1" marL="400050" marR="0" rtl="0" algn="l">
              <a:spcBef>
                <a:spcPts val="0"/>
              </a:spcBef>
              <a:spcAft>
                <a:spcPts val="0"/>
              </a:spcAft>
              <a:buClr>
                <a:schemeClr val="dk1"/>
              </a:buClr>
              <a:buSzPts val="2000"/>
              <a:buFont typeface="Arial"/>
              <a:buNone/>
            </a:pPr>
            <a:r>
              <a:rPr b="1" i="0" lang="en-US" sz="1900" u="none" cap="none" strike="noStrike">
                <a:solidFill>
                  <a:schemeClr val="dk1"/>
                </a:solidFill>
                <a:latin typeface="Libre Franklin"/>
                <a:ea typeface="Libre Franklin"/>
                <a:cs typeface="Libre Franklin"/>
                <a:sym typeface="Libre Franklin"/>
              </a:rPr>
              <a:t>Project Description</a:t>
            </a:r>
            <a:endParaRPr sz="1300">
              <a:latin typeface="Libre Franklin"/>
              <a:ea typeface="Libre Franklin"/>
              <a:cs typeface="Libre Franklin"/>
              <a:sym typeface="Libre Franklin"/>
            </a:endParaRPr>
          </a:p>
          <a:p>
            <a:pPr indent="0" lvl="1" marL="400050" marR="0" rtl="0" algn="l">
              <a:spcBef>
                <a:spcPts val="0"/>
              </a:spcBef>
              <a:spcAft>
                <a:spcPts val="0"/>
              </a:spcAft>
              <a:buClr>
                <a:schemeClr val="dk1"/>
              </a:buClr>
              <a:buSzPts val="2000"/>
              <a:buFont typeface="Arial"/>
              <a:buNone/>
            </a:pPr>
            <a:r>
              <a:rPr lang="en-US">
                <a:solidFill>
                  <a:schemeClr val="dk1"/>
                </a:solidFill>
                <a:latin typeface="Libre Franklin"/>
                <a:ea typeface="Libre Franklin"/>
                <a:cs typeface="Libre Franklin"/>
                <a:sym typeface="Libre Franklin"/>
              </a:rPr>
              <a:t>Our portfolio of schools are located in rural and coal </a:t>
            </a:r>
            <a:r>
              <a:rPr lang="en-US">
                <a:solidFill>
                  <a:schemeClr val="dk1"/>
                </a:solidFill>
                <a:latin typeface="Libre Franklin"/>
                <a:ea typeface="Libre Franklin"/>
                <a:cs typeface="Libre Franklin"/>
                <a:sym typeface="Libre Franklin"/>
              </a:rPr>
              <a:t>producing</a:t>
            </a:r>
            <a:r>
              <a:rPr lang="en-US">
                <a:solidFill>
                  <a:schemeClr val="dk1"/>
                </a:solidFill>
                <a:latin typeface="Libre Franklin"/>
                <a:ea typeface="Libre Franklin"/>
                <a:cs typeface="Libre Franklin"/>
                <a:sym typeface="Libre Franklin"/>
              </a:rPr>
              <a:t> areas of Southern Illinois, and over half are served by Rural Electric Cooperatives and Municipal Utilities. These publicly owned utilities are not subject to Illinois’ renewable energy and energy efficiency goals. Our Project Team is made up of County of Johnson, Prairie Rivers Network, University of Illinois’ Smart Energy Design </a:t>
            </a:r>
            <a:r>
              <a:rPr lang="en-US">
                <a:solidFill>
                  <a:schemeClr val="dk1"/>
                </a:solidFill>
                <a:latin typeface="Libre Franklin"/>
                <a:ea typeface="Libre Franklin"/>
                <a:cs typeface="Libre Franklin"/>
                <a:sym typeface="Libre Franklin"/>
              </a:rPr>
              <a:t>Assistance</a:t>
            </a:r>
            <a:r>
              <a:rPr lang="en-US">
                <a:solidFill>
                  <a:schemeClr val="dk1"/>
                </a:solidFill>
                <a:latin typeface="Libre Franklin"/>
                <a:ea typeface="Libre Franklin"/>
                <a:cs typeface="Libre Franklin"/>
                <a:sym typeface="Libre Franklin"/>
              </a:rPr>
              <a:t> Center, Climate Jobs Illinois, Illinois Finance Authority/Illinois Climate Bank, Faith in Place, and Egyptian Electric Cooperative Association. We plan to conduct energy audits, energy planning, and energy upgrades and implement our community benefits plan.</a:t>
            </a:r>
            <a:endParaRPr>
              <a:solidFill>
                <a:schemeClr val="dk1"/>
              </a:solidFill>
              <a:latin typeface="Libre Franklin"/>
              <a:ea typeface="Libre Franklin"/>
              <a:cs typeface="Libre Franklin"/>
              <a:sym typeface="Libre Franklin"/>
            </a:endParaRPr>
          </a:p>
          <a:p>
            <a:pPr indent="0" lvl="1" marL="400050" marR="0" rtl="0" algn="l">
              <a:spcBef>
                <a:spcPts val="0"/>
              </a:spcBef>
              <a:spcAft>
                <a:spcPts val="0"/>
              </a:spcAft>
              <a:buClr>
                <a:schemeClr val="dk1"/>
              </a:buClr>
              <a:buSzPts val="2000"/>
              <a:buFont typeface="Arial"/>
              <a:buNone/>
            </a:pPr>
            <a:r>
              <a:t/>
            </a:r>
            <a:endParaRPr sz="1600">
              <a:solidFill>
                <a:schemeClr val="dk1"/>
              </a:solidFill>
              <a:latin typeface="Calibri"/>
              <a:ea typeface="Calibri"/>
              <a:cs typeface="Calibri"/>
              <a:sym typeface="Calibri"/>
            </a:endParaRPr>
          </a:p>
          <a:p>
            <a:pPr indent="0" lvl="1" marL="400050" marR="0" rtl="0" algn="l">
              <a:spcBef>
                <a:spcPts val="0"/>
              </a:spcBef>
              <a:spcAft>
                <a:spcPts val="0"/>
              </a:spcAft>
              <a:buClr>
                <a:schemeClr val="dk1"/>
              </a:buClr>
              <a:buSzPts val="2000"/>
              <a:buFont typeface="Arial"/>
              <a:buNone/>
            </a:pPr>
            <a:r>
              <a:rPr b="1" i="0" lang="en-US" sz="1900" u="none" cap="none" strike="noStrike">
                <a:solidFill>
                  <a:schemeClr val="dk1"/>
                </a:solidFill>
                <a:latin typeface="Calibri"/>
                <a:ea typeface="Calibri"/>
                <a:cs typeface="Calibri"/>
                <a:sym typeface="Calibri"/>
              </a:rPr>
              <a:t>Summary of Need (Community, Facility)</a:t>
            </a:r>
            <a:endParaRPr b="0" i="0" sz="2300" u="none" cap="none" strike="noStrike">
              <a:solidFill>
                <a:schemeClr val="dk1"/>
              </a:solidFill>
              <a:latin typeface="Calibri"/>
              <a:ea typeface="Calibri"/>
              <a:cs typeface="Calibri"/>
              <a:sym typeface="Calibri"/>
            </a:endParaRPr>
          </a:p>
          <a:p>
            <a:pPr indent="0" lvl="0" marL="457200" rtl="0" algn="l">
              <a:spcBef>
                <a:spcPts val="0"/>
              </a:spcBef>
              <a:spcAft>
                <a:spcPts val="0"/>
              </a:spcAft>
              <a:buClr>
                <a:schemeClr val="dk1"/>
              </a:buClr>
              <a:buSzPts val="1100"/>
              <a:buFont typeface="Arial"/>
              <a:buNone/>
            </a:pPr>
            <a:r>
              <a:rPr lang="en-US">
                <a:solidFill>
                  <a:schemeClr val="dk1"/>
                </a:solidFill>
                <a:latin typeface="Libre Franklin"/>
                <a:ea typeface="Libre Franklin"/>
                <a:cs typeface="Libre Franklin"/>
                <a:sym typeface="Libre Franklin"/>
              </a:rPr>
              <a:t>Southern Illinois has been grappling with significant economic challenges, exacerbated by the decline of the coal industry, which has historically been a cornerstone of the region's economy. </a:t>
            </a:r>
            <a:r>
              <a:rPr lang="en-US">
                <a:solidFill>
                  <a:schemeClr val="dk1"/>
                </a:solidFill>
                <a:latin typeface="Libre Franklin"/>
                <a:ea typeface="Libre Franklin"/>
                <a:cs typeface="Libre Franklin"/>
                <a:sym typeface="Libre Franklin"/>
              </a:rPr>
              <a:t> All of our school districts are located in the Southern Illinois Priority Area Energy Community as identified by the Interagency Working Group on Coal and Power Plant Communities. </a:t>
            </a:r>
            <a:r>
              <a:rPr lang="en-US">
                <a:solidFill>
                  <a:schemeClr val="dk1"/>
                </a:solidFill>
                <a:latin typeface="Libre Franklin"/>
                <a:ea typeface="Libre Franklin"/>
                <a:cs typeface="Libre Franklin"/>
                <a:sym typeface="Libre Franklin"/>
              </a:rPr>
              <a:t>Our schools are located in rural and disadvantaged areas. Specifically,  12 of our 15 school districts are rural and 12 of our 15 school districts serve disadvantaged areas. The schools have high percentages of students qualifying for free and reduced priced lunch. The school </a:t>
            </a:r>
            <a:r>
              <a:rPr lang="en-US">
                <a:solidFill>
                  <a:schemeClr val="dk1"/>
                </a:solidFill>
                <a:latin typeface="Libre Franklin"/>
                <a:ea typeface="Libre Franklin"/>
                <a:cs typeface="Libre Franklin"/>
                <a:sym typeface="Libre Franklin"/>
              </a:rPr>
              <a:t>facilities</a:t>
            </a:r>
            <a:r>
              <a:rPr lang="en-US">
                <a:solidFill>
                  <a:schemeClr val="dk1"/>
                </a:solidFill>
                <a:latin typeface="Libre Franklin"/>
                <a:ea typeface="Libre Franklin"/>
                <a:cs typeface="Libre Franklin"/>
                <a:sym typeface="Libre Franklin"/>
              </a:rPr>
              <a:t> are in need of energy upgrades and ready to become more resilient with renewable energy. </a:t>
            </a:r>
            <a:endParaRPr b="0" i="1" sz="2300" u="none" cap="none" strike="noStrike">
              <a:solidFill>
                <a:schemeClr val="dk1"/>
              </a:solidFill>
              <a:latin typeface="Calibri"/>
              <a:ea typeface="Calibri"/>
              <a:cs typeface="Calibri"/>
              <a:sym typeface="Calibri"/>
            </a:endParaRPr>
          </a:p>
        </p:txBody>
      </p:sp>
      <p:sp>
        <p:nvSpPr>
          <p:cNvPr id="72" name="Google Shape;72;p1"/>
          <p:cNvSpPr txBox="1"/>
          <p:nvPr/>
        </p:nvSpPr>
        <p:spPr>
          <a:xfrm>
            <a:off x="6879277" y="1373924"/>
            <a:ext cx="5321400" cy="12621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0" marL="457200" rtl="0" algn="l">
              <a:spcBef>
                <a:spcPts val="0"/>
              </a:spcBef>
              <a:spcAft>
                <a:spcPts val="0"/>
              </a:spcAft>
              <a:buClr>
                <a:schemeClr val="dk1"/>
              </a:buClr>
              <a:buSzPts val="1100"/>
              <a:buFont typeface="Arial"/>
              <a:buNone/>
            </a:pPr>
            <a:r>
              <a:rPr lang="en-US">
                <a:solidFill>
                  <a:schemeClr val="dk1"/>
                </a:solidFill>
                <a:latin typeface="Libre Franklin"/>
                <a:ea typeface="Libre Franklin"/>
                <a:cs typeface="Libre Franklin"/>
                <a:sym typeface="Libre Franklin"/>
              </a:rPr>
              <a:t>Our </a:t>
            </a:r>
            <a:r>
              <a:rPr b="1" lang="en-US">
                <a:solidFill>
                  <a:schemeClr val="dk1"/>
                </a:solidFill>
                <a:latin typeface="Libre Franklin"/>
                <a:ea typeface="Libre Franklin"/>
                <a:cs typeface="Libre Franklin"/>
                <a:sym typeface="Libre Franklin"/>
              </a:rPr>
              <a:t>Goals</a:t>
            </a:r>
            <a:r>
              <a:rPr lang="en-US">
                <a:solidFill>
                  <a:schemeClr val="dk1"/>
                </a:solidFill>
                <a:latin typeface="Libre Franklin"/>
                <a:ea typeface="Libre Franklin"/>
                <a:cs typeface="Libre Franklin"/>
                <a:sym typeface="Libre Franklin"/>
              </a:rPr>
              <a:t> are to reduce energy consumption and costs, promote renewable energy adoption,  and to improve the health and safety of our schools in rural and coal producing areas of Southern Illinois. </a:t>
            </a:r>
            <a:endParaRPr b="0" sz="2100" u="none" cap="none" strike="noStrike">
              <a:solidFill>
                <a:schemeClr val="dk1"/>
              </a:solidFill>
              <a:latin typeface="Libre Franklin"/>
              <a:ea typeface="Libre Franklin"/>
              <a:cs typeface="Libre Franklin"/>
              <a:sym typeface="Libre Franklin"/>
            </a:endParaRPr>
          </a:p>
        </p:txBody>
      </p:sp>
      <p:sp>
        <p:nvSpPr>
          <p:cNvPr id="73" name="Google Shape;73;p1"/>
          <p:cNvSpPr txBox="1"/>
          <p:nvPr/>
        </p:nvSpPr>
        <p:spPr>
          <a:xfrm>
            <a:off x="8153276" y="242250"/>
            <a:ext cx="3960300" cy="33870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sp>
        <p:nvSpPr>
          <p:cNvPr id="74" name="Google Shape;74;p1"/>
          <p:cNvSpPr txBox="1"/>
          <p:nvPr/>
        </p:nvSpPr>
        <p:spPr>
          <a:xfrm>
            <a:off x="259175" y="877175"/>
            <a:ext cx="70176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2400">
                <a:solidFill>
                  <a:schemeClr val="dk1"/>
                </a:solidFill>
                <a:latin typeface="Libre Franklin"/>
                <a:ea typeface="Libre Franklin"/>
                <a:cs typeface="Libre Franklin"/>
                <a:sym typeface="Libre Franklin"/>
              </a:rPr>
              <a:t>Coal to Solar in Southern Illinois’ Rural Schools</a:t>
            </a:r>
            <a:endParaRPr/>
          </a:p>
        </p:txBody>
      </p:sp>
      <p:pic>
        <p:nvPicPr>
          <p:cNvPr id="75" name="Google Shape;75;p1"/>
          <p:cNvPicPr preferRelativeResize="0"/>
          <p:nvPr/>
        </p:nvPicPr>
        <p:blipFill>
          <a:blip r:embed="rId3">
            <a:alphaModFix/>
          </a:blip>
          <a:stretch>
            <a:fillRect/>
          </a:stretch>
        </p:blipFill>
        <p:spPr>
          <a:xfrm>
            <a:off x="7171625" y="2683500"/>
            <a:ext cx="5020375" cy="3844825"/>
          </a:xfrm>
          <a:prstGeom prst="rect">
            <a:avLst/>
          </a:prstGeom>
          <a:noFill/>
          <a:ln>
            <a:noFill/>
          </a:ln>
        </p:spPr>
      </p:pic>
      <p:pic>
        <p:nvPicPr>
          <p:cNvPr id="76" name="Google Shape;76;p1"/>
          <p:cNvPicPr preferRelativeResize="0"/>
          <p:nvPr/>
        </p:nvPicPr>
        <p:blipFill rotWithShape="1">
          <a:blip r:embed="rId4">
            <a:alphaModFix/>
          </a:blip>
          <a:srcRect b="0" l="77253" r="0" t="0"/>
          <a:stretch/>
        </p:blipFill>
        <p:spPr>
          <a:xfrm>
            <a:off x="6299775" y="-138725"/>
            <a:ext cx="1106473" cy="1066426"/>
          </a:xfrm>
          <a:prstGeom prst="rect">
            <a:avLst/>
          </a:prstGeom>
          <a:noFill/>
          <a:ln>
            <a:noFill/>
          </a:ln>
        </p:spPr>
      </p:pic>
      <p:pic>
        <p:nvPicPr>
          <p:cNvPr id="77" name="Google Shape;77;p1"/>
          <p:cNvPicPr preferRelativeResize="0"/>
          <p:nvPr/>
        </p:nvPicPr>
        <p:blipFill rotWithShape="1">
          <a:blip r:embed="rId4">
            <a:alphaModFix/>
          </a:blip>
          <a:srcRect b="25167" l="0" r="23005" t="30081"/>
          <a:stretch/>
        </p:blipFill>
        <p:spPr>
          <a:xfrm>
            <a:off x="49152" y="72576"/>
            <a:ext cx="6314578" cy="8046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