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56" r:id="rId4"/>
  </p:sldMasterIdLst>
  <p:notesMasterIdLst>
    <p:notesMasterId r:id="rId5"/>
  </p:notesMasterIdLst>
  <p:sldIdLst>
    <p:sldId id="256" r:id="rId6"/>
  </p:sldIdLst>
  <p:sldSz cy="6858000" cx="12192000"/>
  <p:notesSz cx="6858000" cy="9144000"/>
  <p:embeddedFontLst>
    <p:embeddedFont>
      <p:font typeface="Libre Franklin"/>
      <p:regular r:id="rId7"/>
      <p:bold r:id="rId8"/>
      <p:italic r:id="rId9"/>
      <p:boldItalic r:id="rId10"/>
    </p:embeddedFont>
    <p:embeddedFont>
      <p:font typeface="Libre Franklin Medium"/>
      <p:regular r:id="rId11"/>
      <p:bold r:id="rId12"/>
      <p:italic r:id="rId13"/>
      <p:boldItalic r:id="rId14"/>
    </p:embeddedFont>
    <p:embeddedFont>
      <p:font typeface="Quattrocento Sans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9" roundtripDataSignature="AMtx7mgXWYliSIwj9+CnTvKe1kWKDEEHw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ibreFranklinMedium-regular.fntdata"/><Relationship Id="rId10" Type="http://schemas.openxmlformats.org/officeDocument/2006/relationships/font" Target="fonts/LibreFranklin-boldItalic.fntdata"/><Relationship Id="rId13" Type="http://schemas.openxmlformats.org/officeDocument/2006/relationships/font" Target="fonts/LibreFranklinMedium-italic.fntdata"/><Relationship Id="rId12" Type="http://schemas.openxmlformats.org/officeDocument/2006/relationships/font" Target="fonts/LibreFranklinMedium-bold.fntdata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font" Target="fonts/LibreFranklin-italic.fntdata"/><Relationship Id="rId15" Type="http://schemas.openxmlformats.org/officeDocument/2006/relationships/font" Target="fonts/QuattrocentoSans-regular.fntdata"/><Relationship Id="rId14" Type="http://schemas.openxmlformats.org/officeDocument/2006/relationships/font" Target="fonts/LibreFranklinMedium-boldItalic.fntdata"/><Relationship Id="rId17" Type="http://schemas.openxmlformats.org/officeDocument/2006/relationships/font" Target="fonts/QuattrocentoSans-italic.fntdata"/><Relationship Id="rId16" Type="http://schemas.openxmlformats.org/officeDocument/2006/relationships/font" Target="fonts/QuattrocentoSans-bold.fntdata"/><Relationship Id="rId5" Type="http://schemas.openxmlformats.org/officeDocument/2006/relationships/notesMaster" Target="notesMasters/notesMaster1.xml"/><Relationship Id="rId19" Type="http://customschemas.google.com/relationships/presentationmetadata" Target="metadata"/><Relationship Id="rId6" Type="http://schemas.openxmlformats.org/officeDocument/2006/relationships/slide" Target="slides/slide1.xml"/><Relationship Id="rId18" Type="http://schemas.openxmlformats.org/officeDocument/2006/relationships/font" Target="fonts/QuattrocentoSans-boldItalic.fntdata"/><Relationship Id="rId7" Type="http://schemas.openxmlformats.org/officeDocument/2006/relationships/font" Target="fonts/LibreFranklin-regular.fntdata"/><Relationship Id="rId8" Type="http://schemas.openxmlformats.org/officeDocument/2006/relationships/font" Target="fonts/LibreFranklin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 column - white">
  <p:cSld name="1 column - whit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" type="body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 column - white">
  <p:cSld name="2 column - whit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4" name="Google Shape;24;p4"/>
          <p:cNvSpPr txBox="1"/>
          <p:nvPr>
            <p:ph idx="2" type="body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5" name="Google Shape;25;p4"/>
          <p:cNvSpPr txBox="1"/>
          <p:nvPr>
            <p:ph idx="3" type="body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4" type="body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hart - white">
  <p:cSld name="Chart - whit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/>
          <p:nvPr>
            <p:ph idx="2" type="chart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- white">
  <p:cSld name="Section - whit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Contents slide layout">
  <p:cSld name="5_Contents slide layou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>
            <p:ph idx="2" type="pic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 slide">
  <p:cSld name="Thank you slide">
    <p:bg>
      <p:bgPr>
        <a:solidFill>
          <a:schemeClr val="lt2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1" type="ftr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8"/>
          <p:cNvSpPr/>
          <p:nvPr>
            <p:ph idx="2" type="pic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8"/>
          <p:cNvSpPr/>
          <p:nvPr/>
        </p:nvSpPr>
        <p:spPr>
          <a:xfrm flipH="1">
            <a:off x="4803648" y="1492"/>
            <a:ext cx="3571540" cy="6856504"/>
          </a:xfrm>
          <a:custGeom>
            <a:rect b="b" l="l" r="r" t="t"/>
            <a:pathLst>
              <a:path extrusionOk="0" h="9906583" w="5158977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ed text &amp; graphic">
  <p:cSld name="Bulleted text &amp; graphic">
    <p:bg>
      <p:bgPr>
        <a:solidFill>
          <a:schemeClr val="lt1"/>
        </a:solidFill>
      </p:bgPr>
    </p:bg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" type="body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/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1"/>
          <p:cNvSpPr txBox="1"/>
          <p:nvPr>
            <p:ph idx="1" type="body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1"/>
          <p:cNvSpPr txBox="1"/>
          <p:nvPr>
            <p:ph idx="10" type="dt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2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2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13" name="Google Shape;13;p2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50" u="none" cap="none" strike="noStrik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2"/>
          <p:cNvSpPr txBox="1"/>
          <p:nvPr>
            <p:ph idx="1" type="body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cxnSp>
        <p:nvCxnSpPr>
          <p:cNvPr id="15" name="Google Shape;15;p2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cap="flat" cmpd="sng" w="254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2" name="Google Shape;52;p10"/>
          <p:cNvSpPr/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" name="Google Shape;53;p10"/>
          <p:cNvSpPr txBox="1"/>
          <p:nvPr>
            <p:ph type="title"/>
          </p:nvPr>
        </p:nvSpPr>
        <p:spPr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54" name="Google Shape;54;p10"/>
          <p:cNvSpPr txBox="1"/>
          <p:nvPr/>
        </p:nvSpPr>
        <p:spPr>
          <a:xfrm>
            <a:off x="11588593" y="6605588"/>
            <a:ext cx="603407" cy="2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‹#›</a:t>
            </a:fld>
            <a:endParaRPr sz="9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5" name="Google Shape;55;p10"/>
          <p:cNvSpPr/>
          <p:nvPr/>
        </p:nvSpPr>
        <p:spPr>
          <a:xfrm rot="10800000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 cap="flat" cmpd="sng" w="9525">
            <a:solidFill>
              <a:srgbClr val="3A901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6" name="Google Shape;56;p10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2022 FOA APPLICATION</a:t>
            </a:r>
            <a:endParaRPr/>
          </a:p>
        </p:txBody>
      </p:sp>
      <p:sp>
        <p:nvSpPr>
          <p:cNvPr id="57" name="Google Shape;57;p10"/>
          <p:cNvSpPr txBox="1"/>
          <p:nvPr>
            <p:ph idx="1" type="body"/>
          </p:nvPr>
        </p:nvSpPr>
        <p:spPr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58" name="Google Shape;58;p10"/>
          <p:cNvSpPr txBox="1"/>
          <p:nvPr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RENEW AMERICA’S SCHOOL FOA (DE-FOA-0002756) </a:t>
            </a:r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7" r:id="rId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"/>
          <p:cNvSpPr txBox="1"/>
          <p:nvPr>
            <p:ph idx="1" type="body"/>
          </p:nvPr>
        </p:nvSpPr>
        <p:spPr>
          <a:xfrm>
            <a:off x="477615" y="1046532"/>
            <a:ext cx="486317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77800" lvl="0" marL="342900" rtl="0" algn="l">
              <a:spcBef>
                <a:spcPts val="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0" marL="34290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/>
          </a:p>
        </p:txBody>
      </p:sp>
      <p:sp>
        <p:nvSpPr>
          <p:cNvPr id="70" name="Google Shape;70;p1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Team Student Voices</a:t>
            </a:r>
            <a:endParaRPr/>
          </a:p>
        </p:txBody>
      </p:sp>
      <p:sp>
        <p:nvSpPr>
          <p:cNvPr id="71" name="Google Shape;71;p1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2" name="Google Shape;72;p1"/>
          <p:cNvSpPr txBox="1"/>
          <p:nvPr/>
        </p:nvSpPr>
        <p:spPr>
          <a:xfrm>
            <a:off x="129575" y="897325"/>
            <a:ext cx="6680700" cy="548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Building Intentional Change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Description: </a:t>
            </a:r>
            <a:r>
              <a:rPr i="1"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Modesto City Schools (MCS) &amp; Climate Action Pathways for Schools propose a high-impact energy efficiency, health, &amp; youth apprenticeship project to:</a:t>
            </a:r>
            <a:endParaRPr i="1"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925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Char char="●"/>
            </a:pPr>
            <a:r>
              <a:rPr i="1"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i="1"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chieve the zero emissions standard as defined by the DOE, including energy efficient school buildings, free of onsite emissions from energy use and powered solely from clean energy </a:t>
            </a:r>
            <a:endParaRPr i="1"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92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Char char="●"/>
            </a:pPr>
            <a:r>
              <a:rPr i="1"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Safeguard student &amp; staff health through energy &amp; infrastructure upgrades</a:t>
            </a:r>
            <a:endParaRPr i="1"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92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Char char="●"/>
            </a:pPr>
            <a:r>
              <a:rPr i="1"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Offer paid Youth Apprenticeships in Sustainability Professions</a:t>
            </a:r>
            <a:endParaRPr b="1" i="0" sz="1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Summary of Need</a:t>
            </a:r>
            <a:r>
              <a:rPr b="1"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b="0" i="1" lang="en-US" sz="1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</a:t>
            </a:r>
            <a:r>
              <a:rPr i="1"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odesto is rich in diversity but disproportionately impacted by the adverse effects of climate change, compounded by economic challenges. 80-99% of students in portfolio schools are eligible for free &amp; reduced-price lunch. </a:t>
            </a:r>
            <a:endParaRPr b="0" i="1" sz="1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1"/>
          <p:cNvSpPr txBox="1"/>
          <p:nvPr/>
        </p:nvSpPr>
        <p:spPr>
          <a:xfrm>
            <a:off x="6716600" y="1046525"/>
            <a:ext cx="5475300" cy="27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Goals</a:t>
            </a:r>
            <a:r>
              <a:rPr b="1"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i="1"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Implement energy efficiency improvements across 19 MCS facilities to:</a:t>
            </a:r>
            <a:endParaRPr i="1"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65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●"/>
            </a:pPr>
            <a:r>
              <a:rPr i="1"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Reduce energy usage intensity (EUI) from 37.3 to 24.0 &amp; energy usage by 36%, saving $800K in operating costs</a:t>
            </a:r>
            <a:endParaRPr i="1"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65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●"/>
            </a:pPr>
            <a:r>
              <a:rPr i="1"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Improve indoor environment to safeguard community health</a:t>
            </a:r>
            <a:endParaRPr i="1"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65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●"/>
            </a:pPr>
            <a:r>
              <a:rPr i="1"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Engage youth in sustainability-focused apprenticeships, providing valuable career experience for in-demand jobs</a:t>
            </a:r>
            <a:endParaRPr i="1"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"/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2024 Renew America's Schools Prize</a:t>
            </a:r>
            <a:endParaRPr b="0" i="0" sz="1600" u="none" cap="none" strike="noStrik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75" name="Google Shape;75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62675" y="3907925"/>
            <a:ext cx="4810506" cy="2467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EERE PPT_widescreen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2021-11-15T00:59:02Z</dcterms:created>
  <dc:creator>Carolyn Snyder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