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6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Libre Franklin"/>
      <p:regular r:id="rId7"/>
      <p:bold r:id="rId8"/>
      <p:italic r:id="rId9"/>
      <p:boldItalic r:id="rId10"/>
    </p:embeddedFont>
    <p:embeddedFont>
      <p:font typeface="Libre Franklin Medium"/>
      <p:regular r:id="rId11"/>
      <p:bold r:id="rId12"/>
      <p:italic r:id="rId13"/>
      <p:boldItalic r:id="rId14"/>
    </p:embeddedFont>
    <p:embeddedFont>
      <p:font typeface="Quattrocento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9" roundtripDataSignature="AMtx7mgDRO+ORkltV+iNQ7cqFhjMQojV0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FranklinMedium-regular.fntdata"/><Relationship Id="rId10" Type="http://schemas.openxmlformats.org/officeDocument/2006/relationships/font" Target="fonts/LibreFranklin-boldItalic.fntdata"/><Relationship Id="rId13" Type="http://schemas.openxmlformats.org/officeDocument/2006/relationships/font" Target="fonts/LibreFranklinMedium-italic.fntdata"/><Relationship Id="rId12" Type="http://schemas.openxmlformats.org/officeDocument/2006/relationships/font" Target="fonts/LibreFranklinMedium-bold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font" Target="fonts/LibreFranklin-italic.fntdata"/><Relationship Id="rId15" Type="http://schemas.openxmlformats.org/officeDocument/2006/relationships/font" Target="fonts/QuattrocentoSans-regular.fntdata"/><Relationship Id="rId14" Type="http://schemas.openxmlformats.org/officeDocument/2006/relationships/font" Target="fonts/LibreFranklinMedium-boldItalic.fntdata"/><Relationship Id="rId17" Type="http://schemas.openxmlformats.org/officeDocument/2006/relationships/font" Target="fonts/QuattrocentoSans-italic.fntdata"/><Relationship Id="rId16" Type="http://schemas.openxmlformats.org/officeDocument/2006/relationships/font" Target="fonts/QuattrocentoSans-bold.fntdata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font" Target="fonts/QuattrocentoSans-boldItalic.fntdata"/><Relationship Id="rId7" Type="http://schemas.openxmlformats.org/officeDocument/2006/relationships/font" Target="fonts/LibreFranklin-regular.fntdata"/><Relationship Id="rId8" Type="http://schemas.openxmlformats.org/officeDocument/2006/relationships/font" Target="fonts/LibreFranklin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column - white">
  <p:cSld name="1 column - whit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" type="body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column - white">
  <p:cSld name="2 column - whit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4" name="Google Shape;24;p4"/>
          <p:cNvSpPr txBox="1"/>
          <p:nvPr>
            <p:ph idx="2" type="body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5" name="Google Shape;25;p4"/>
          <p:cNvSpPr txBox="1"/>
          <p:nvPr>
            <p:ph idx="3" type="body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4" type="body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hart - white">
  <p:cSld name="Chart - whit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/>
          <p:nvPr>
            <p:ph idx="2" type="chart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- white">
  <p:cSld name="Section - whit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Contents slide layout">
  <p:cSld name="5_Contents slide layou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>
            <p:ph idx="2" type="pic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 slide">
  <p:cSld name="Thank you slide">
    <p:bg>
      <p:bgPr>
        <a:solidFill>
          <a:schemeClr val="lt2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1" type="ftr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8"/>
          <p:cNvSpPr/>
          <p:nvPr>
            <p:ph idx="2" type="pic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8"/>
          <p:cNvSpPr/>
          <p:nvPr/>
        </p:nvSpPr>
        <p:spPr>
          <a:xfrm flipH="1">
            <a:off x="4803648" y="1492"/>
            <a:ext cx="3571540" cy="6856504"/>
          </a:xfrm>
          <a:custGeom>
            <a:rect b="b" l="l" r="r" t="t"/>
            <a:pathLst>
              <a:path extrusionOk="0" h="9906583" w="5158977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ed text &amp; graphic">
  <p:cSld name="Bulleted text &amp; graphic">
    <p:bg>
      <p:bgPr>
        <a:solidFill>
          <a:schemeClr val="lt1"/>
        </a:soli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" type="body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/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1"/>
          <p:cNvSpPr txBox="1"/>
          <p:nvPr>
            <p:ph idx="1" type="body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1"/>
          <p:cNvSpPr txBox="1"/>
          <p:nvPr>
            <p:ph idx="10" type="dt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2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2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13" name="Google Shape;13;p2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5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2"/>
          <p:cNvSpPr txBox="1"/>
          <p:nvPr>
            <p:ph idx="1" type="body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cxnSp>
        <p:nvCxnSpPr>
          <p:cNvPr id="15" name="Google Shape;15;p2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10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10"/>
          <p:cNvSpPr txBox="1"/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54" name="Google Shape;54;p10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10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cap="flat" cmpd="sng" w="9525">
            <a:solidFill>
              <a:srgbClr val="3A901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10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10"/>
          <p:cNvSpPr txBox="1"/>
          <p:nvPr>
            <p:ph idx="1" type="body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58" name="Google Shape;58;p10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7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"/>
          <p:cNvSpPr txBox="1"/>
          <p:nvPr>
            <p:ph idx="1" type="body"/>
          </p:nvPr>
        </p:nvSpPr>
        <p:spPr>
          <a:xfrm>
            <a:off x="477615" y="1046532"/>
            <a:ext cx="486317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7800" lvl="0" marL="342900" rtl="0" algn="l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0" marL="34290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/>
          </a:p>
        </p:txBody>
      </p:sp>
      <p:sp>
        <p:nvSpPr>
          <p:cNvPr id="70" name="Google Shape;70;p1"/>
          <p:cNvSpPr txBox="1"/>
          <p:nvPr>
            <p:ph type="title"/>
          </p:nvPr>
        </p:nvSpPr>
        <p:spPr>
          <a:xfrm>
            <a:off x="347975" y="38100"/>
            <a:ext cx="11765700" cy="81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Libre Franklin"/>
                <a:ea typeface="Libre Franklin"/>
                <a:cs typeface="Libre Franklin"/>
                <a:sym typeface="Libre Franklin"/>
              </a:rPr>
              <a:t>Granville County Public Schools</a:t>
            </a:r>
            <a:endParaRPr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1" name="Google Shape;71;p1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2" name="Google Shape;72;p1"/>
          <p:cNvSpPr txBox="1"/>
          <p:nvPr/>
        </p:nvSpPr>
        <p:spPr>
          <a:xfrm>
            <a:off x="281980" y="897334"/>
            <a:ext cx="6599376" cy="5481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en-US" sz="2700">
                <a:solidFill>
                  <a:srgbClr val="2A5998"/>
                </a:solidFill>
                <a:latin typeface="Calibri"/>
                <a:ea typeface="Calibri"/>
                <a:cs typeface="Calibri"/>
                <a:sym typeface="Calibri"/>
              </a:rPr>
              <a:t>Grow Sustainably with Granville</a:t>
            </a:r>
            <a:endParaRPr b="1" i="0" sz="2700" u="none" cap="none" strike="noStrike">
              <a:solidFill>
                <a:srgbClr val="2A599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n-US" sz="2000" u="sng">
                <a:solidFill>
                  <a:srgbClr val="2A5998"/>
                </a:solidFill>
                <a:latin typeface="Calibri"/>
                <a:ea typeface="Calibri"/>
                <a:cs typeface="Calibri"/>
                <a:sym typeface="Calibri"/>
              </a:rPr>
              <a:t>PROJECT OVERVIEW</a:t>
            </a:r>
            <a:endParaRPr u="sng">
              <a:solidFill>
                <a:srgbClr val="2A5998"/>
              </a:solidFill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GCPS is pursuing energy efficiency + clean energy solutions at 10 rural school campuses to address: </a:t>
            </a:r>
            <a:b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1) </a:t>
            </a: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rising energy costs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2) </a:t>
            </a: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financial challenges with aging schools &amp; equipment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&amp; 3) </a:t>
            </a: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growing competition with charter schools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n-US" sz="2000" u="sng">
                <a:solidFill>
                  <a:srgbClr val="2A5998"/>
                </a:solidFill>
                <a:latin typeface="Calibri"/>
                <a:ea typeface="Calibri"/>
                <a:cs typeface="Calibri"/>
                <a:sym typeface="Calibri"/>
              </a:rPr>
              <a:t>COMMUNITY NEED</a:t>
            </a:r>
            <a:endParaRPr b="0" i="0" sz="2400" u="sng" cap="none" strike="noStrike">
              <a:solidFill>
                <a:srgbClr val="2A599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Aging Schools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GCPS has a significant backlog of deferred maintenance, with an </a:t>
            </a: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annual budget of $1.5M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approximately $41M in required capital improvements, including </a:t>
            </a: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$10M for HVAC alone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Rural DAC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GCPS has two disadvantaged communities (DACs) in our county, including Oxford and Butner, with </a:t>
            </a: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 of 10 schools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within the Justice40 boundary or serving the DAC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1"/>
          <p:cNvSpPr txBox="1"/>
          <p:nvPr/>
        </p:nvSpPr>
        <p:spPr>
          <a:xfrm>
            <a:off x="7089975" y="1373925"/>
            <a:ext cx="5110800" cy="27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2A5998"/>
                </a:solidFill>
                <a:latin typeface="Calibri"/>
                <a:ea typeface="Calibri"/>
                <a:cs typeface="Calibri"/>
                <a:sym typeface="Calibri"/>
              </a:rPr>
              <a:t>PROJECT GOALS</a:t>
            </a:r>
            <a:endParaRPr b="0" i="1" sz="2000" u="none" cap="none" strike="noStrike">
              <a:solidFill>
                <a:srgbClr val="2A599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Goal 1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Achieve Cost Savings &amp; Emissions Reduction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Goal 2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Pilot Energy Resiliency for Community Shelters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Goal 3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Enhance STEM Education &amp; Workforce in our schools and community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"/>
          <p:cNvSpPr txBox="1"/>
          <p:nvPr/>
        </p:nvSpPr>
        <p:spPr>
          <a:xfrm>
            <a:off x="8249900" y="199025"/>
            <a:ext cx="3864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b="0" i="0" sz="1600" u="none" cap="none" strike="noStrik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75" name="Google Shape;75;p1"/>
          <p:cNvPicPr preferRelativeResize="0"/>
          <p:nvPr/>
        </p:nvPicPr>
        <p:blipFill rotWithShape="1">
          <a:blip r:embed="rId3">
            <a:alphaModFix/>
          </a:blip>
          <a:srcRect b="30640" l="0" r="0" t="29890"/>
          <a:stretch/>
        </p:blipFill>
        <p:spPr>
          <a:xfrm>
            <a:off x="7381725" y="4164588"/>
            <a:ext cx="3958625" cy="1562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2021-11-15T00:59:02Z</dcterms:created>
  <dc:creator>Carolyn Snyder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