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D9D950-766A-8BC1-4FA4-D044B70DBC29}" v="718" dt="2024-06-11T01:49:00.055"/>
    <p1510:client id="{42BD0B05-3C2F-BF99-217C-F4425BF9E763}" v="1825" dt="2024-06-12T18:10:04.9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1" d="100"/>
          <a:sy n="151" d="100"/>
        </p:scale>
        <p:origin x="654" y="1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chu@rzero.com" userId="S::urn:spo:guest#mchu@rzero.com::" providerId="AD" clId="Web-{39D9D950-766A-8BC1-4FA4-D044B70DBC29}"/>
    <pc:docChg chg="modSld">
      <pc:chgData name="mchu@rzero.com" userId="S::urn:spo:guest#mchu@rzero.com::" providerId="AD" clId="Web-{39D9D950-766A-8BC1-4FA4-D044B70DBC29}" dt="2024-06-11T01:49:00.055" v="481" actId="1076"/>
      <pc:docMkLst>
        <pc:docMk/>
      </pc:docMkLst>
      <pc:sldChg chg="addSp delSp modSp">
        <pc:chgData name="mchu@rzero.com" userId="S::urn:spo:guest#mchu@rzero.com::" providerId="AD" clId="Web-{39D9D950-766A-8BC1-4FA4-D044B70DBC29}" dt="2024-06-11T01:49:00.055" v="481" actId="1076"/>
        <pc:sldMkLst>
          <pc:docMk/>
          <pc:sldMk cId="2993845544" sldId="1347"/>
        </pc:sldMkLst>
        <pc:spChg chg="mod">
          <ac:chgData name="mchu@rzero.com" userId="S::urn:spo:guest#mchu@rzero.com::" providerId="AD" clId="Web-{39D9D950-766A-8BC1-4FA4-D044B70DBC29}" dt="2024-06-10T21:21:04.437" v="0" actId="20577"/>
          <ac:spMkLst>
            <pc:docMk/>
            <pc:sldMk cId="2993845544" sldId="1347"/>
            <ac:spMk id="2" creationId="{7D098EED-AB67-1F63-5A6B-C14ADDD86FA3}"/>
          </ac:spMkLst>
        </pc:spChg>
        <pc:spChg chg="mod">
          <ac:chgData name="mchu@rzero.com" userId="S::urn:spo:guest#mchu@rzero.com::" providerId="AD" clId="Web-{39D9D950-766A-8BC1-4FA4-D044B70DBC29}" dt="2024-06-11T01:22:26.639" v="179" actId="20577"/>
          <ac:spMkLst>
            <pc:docMk/>
            <pc:sldMk cId="2993845544" sldId="1347"/>
            <ac:spMk id="5" creationId="{FD6A7447-7F92-7A83-E3E9-1913ABBB139A}"/>
          </ac:spMkLst>
        </pc:spChg>
        <pc:spChg chg="mod">
          <ac:chgData name="mchu@rzero.com" userId="S::urn:spo:guest#mchu@rzero.com::" providerId="AD" clId="Web-{39D9D950-766A-8BC1-4FA4-D044B70DBC29}" dt="2024-06-11T01:28:02.321" v="360" actId="20577"/>
          <ac:spMkLst>
            <pc:docMk/>
            <pc:sldMk cId="2993845544" sldId="1347"/>
            <ac:spMk id="8" creationId="{8F220870-1FDC-9E06-E7E7-908D03FE6A3F}"/>
          </ac:spMkLst>
        </pc:spChg>
        <pc:spChg chg="add mod ord topLvl">
          <ac:chgData name="mchu@rzero.com" userId="S::urn:spo:guest#mchu@rzero.com::" providerId="AD" clId="Web-{39D9D950-766A-8BC1-4FA4-D044B70DBC29}" dt="2024-06-11T01:46:32.536" v="407"/>
          <ac:spMkLst>
            <pc:docMk/>
            <pc:sldMk cId="2993845544" sldId="1347"/>
            <ac:spMk id="9" creationId="{A38899C1-3BC5-B407-D49B-78178F317F95}"/>
          </ac:spMkLst>
        </pc:spChg>
        <pc:spChg chg="add mod">
          <ac:chgData name="mchu@rzero.com" userId="S::urn:spo:guest#mchu@rzero.com::" providerId="AD" clId="Web-{39D9D950-766A-8BC1-4FA4-D044B70DBC29}" dt="2024-06-11T01:49:00.055" v="481" actId="1076"/>
          <ac:spMkLst>
            <pc:docMk/>
            <pc:sldMk cId="2993845544" sldId="1347"/>
            <ac:spMk id="13" creationId="{CDC28E84-3605-9CDE-6A21-D40D8513E26B}"/>
          </ac:spMkLst>
        </pc:spChg>
        <pc:spChg chg="del">
          <ac:chgData name="mchu@rzero.com" userId="S::urn:spo:guest#mchu@rzero.com::" providerId="AD" clId="Web-{39D9D950-766A-8BC1-4FA4-D044B70DBC29}" dt="2024-06-11T01:35:06.191" v="362"/>
          <ac:spMkLst>
            <pc:docMk/>
            <pc:sldMk cId="2993845544" sldId="1347"/>
            <ac:spMk id="16" creationId="{EA18188E-1870-10D1-3288-BE05819D0DA4}"/>
          </ac:spMkLst>
        </pc:spChg>
        <pc:grpChg chg="add del mod">
          <ac:chgData name="mchu@rzero.com" userId="S::urn:spo:guest#mchu@rzero.com::" providerId="AD" clId="Web-{39D9D950-766A-8BC1-4FA4-D044B70DBC29}" dt="2024-06-11T01:46:32.536" v="407"/>
          <ac:grpSpMkLst>
            <pc:docMk/>
            <pc:sldMk cId="2993845544" sldId="1347"/>
            <ac:grpSpMk id="11" creationId="{8DE22FC7-71A3-75A7-52E4-A06EC1E41BCC}"/>
          </ac:grpSpMkLst>
        </pc:grpChg>
        <pc:grpChg chg="add mod">
          <ac:chgData name="mchu@rzero.com" userId="S::urn:spo:guest#mchu@rzero.com::" providerId="AD" clId="Web-{39D9D950-766A-8BC1-4FA4-D044B70DBC29}" dt="2024-06-11T01:46:45.286" v="410" actId="1076"/>
          <ac:grpSpMkLst>
            <pc:docMk/>
            <pc:sldMk cId="2993845544" sldId="1347"/>
            <ac:grpSpMk id="12" creationId="{98E161CF-72DF-14E6-D51C-80FE4CE36FD2}"/>
          </ac:grpSpMkLst>
        </pc:grpChg>
        <pc:picChg chg="add mod">
          <ac:chgData name="mchu@rzero.com" userId="S::urn:spo:guest#mchu@rzero.com::" providerId="AD" clId="Web-{39D9D950-766A-8BC1-4FA4-D044B70DBC29}" dt="2024-06-11T01:35:29.566" v="372" actId="1076"/>
          <ac:picMkLst>
            <pc:docMk/>
            <pc:sldMk cId="2993845544" sldId="1347"/>
            <ac:picMk id="4" creationId="{4B06F609-BA32-1981-B7F8-A16E768B1B4F}"/>
          </ac:picMkLst>
        </pc:picChg>
        <pc:picChg chg="add mod topLvl">
          <ac:chgData name="mchu@rzero.com" userId="S::urn:spo:guest#mchu@rzero.com::" providerId="AD" clId="Web-{39D9D950-766A-8BC1-4FA4-D044B70DBC29}" dt="2024-06-11T01:46:35.801" v="408"/>
          <ac:picMkLst>
            <pc:docMk/>
            <pc:sldMk cId="2993845544" sldId="1347"/>
            <ac:picMk id="6" creationId="{740EBCF2-9502-D38A-EE17-6251BB6B83DC}"/>
          </ac:picMkLst>
        </pc:picChg>
      </pc:sldChg>
    </pc:docChg>
  </pc:docChgLst>
  <pc:docChgLst>
    <pc:chgData name="Paula Morris" userId="cf80c59a-2588-4986-bd38-f2abc420ed03" providerId="ADAL" clId="{7AAF2191-0D38-41E0-852D-D7FF7313C82E}"/>
    <pc:docChg chg="modSld">
      <pc:chgData name="Paula Morris" userId="cf80c59a-2588-4986-bd38-f2abc420ed03" providerId="ADAL" clId="{7AAF2191-0D38-41E0-852D-D7FF7313C82E}" dt="2024-06-11T12:37:49.922" v="5" actId="20577"/>
      <pc:docMkLst>
        <pc:docMk/>
      </pc:docMkLst>
      <pc:sldChg chg="modSp mod">
        <pc:chgData name="Paula Morris" userId="cf80c59a-2588-4986-bd38-f2abc420ed03" providerId="ADAL" clId="{7AAF2191-0D38-41E0-852D-D7FF7313C82E}" dt="2024-06-11T12:37:49.922" v="5" actId="20577"/>
        <pc:sldMkLst>
          <pc:docMk/>
          <pc:sldMk cId="2993845544" sldId="1347"/>
        </pc:sldMkLst>
        <pc:spChg chg="mod">
          <ac:chgData name="Paula Morris" userId="cf80c59a-2588-4986-bd38-f2abc420ed03" providerId="ADAL" clId="{7AAF2191-0D38-41E0-852D-D7FF7313C82E}" dt="2024-06-11T12:37:49.922" v="5" actId="20577"/>
          <ac:spMkLst>
            <pc:docMk/>
            <pc:sldMk cId="2993845544" sldId="1347"/>
            <ac:spMk id="5" creationId="{FD6A7447-7F92-7A83-E3E9-1913ABBB139A}"/>
          </ac:spMkLst>
        </pc:spChg>
      </pc:sldChg>
    </pc:docChg>
  </pc:docChgLst>
  <pc:docChgLst>
    <pc:chgData name="mchu@rzero.com" userId="S::urn:spo:guest#mchu@rzero.com::" providerId="AD" clId="Web-{42BD0B05-3C2F-BF99-217C-F4425BF9E763}"/>
    <pc:docChg chg="modSld">
      <pc:chgData name="mchu@rzero.com" userId="S::urn:spo:guest#mchu@rzero.com::" providerId="AD" clId="Web-{42BD0B05-3C2F-BF99-217C-F4425BF9E763}" dt="2024-06-12T18:10:04.929" v="1827" actId="20577"/>
      <pc:docMkLst>
        <pc:docMk/>
      </pc:docMkLst>
      <pc:sldChg chg="modSp">
        <pc:chgData name="mchu@rzero.com" userId="S::urn:spo:guest#mchu@rzero.com::" providerId="AD" clId="Web-{42BD0B05-3C2F-BF99-217C-F4425BF9E763}" dt="2024-06-12T18:10:04.929" v="1827" actId="20577"/>
        <pc:sldMkLst>
          <pc:docMk/>
          <pc:sldMk cId="2993845544" sldId="1347"/>
        </pc:sldMkLst>
        <pc:spChg chg="mod">
          <ac:chgData name="mchu@rzero.com" userId="S::urn:spo:guest#mchu@rzero.com::" providerId="AD" clId="Web-{42BD0B05-3C2F-BF99-217C-F4425BF9E763}" dt="2024-06-12T18:10:04.929" v="1827" actId="20577"/>
          <ac:spMkLst>
            <pc:docMk/>
            <pc:sldMk cId="2993845544" sldId="1347"/>
            <ac:spMk id="5" creationId="{FD6A7447-7F92-7A83-E3E9-1913ABBB139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b="0"/>
              <a:t>The Academy Charter School</a:t>
            </a:r>
            <a:endParaRPr lang="en-US"/>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dirty="0">
                <a:solidFill>
                  <a:schemeClr val="tx1"/>
                </a:solidFill>
                <a:ea typeface="+mj-lt"/>
                <a:cs typeface="+mj-lt"/>
              </a:rPr>
              <a:t>TACS-Life and Energy Saving Initiative</a:t>
            </a:r>
            <a:endParaRPr lang="en-US" dirty="0"/>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400" i="1" dirty="0">
                <a:solidFill>
                  <a:schemeClr val="tx1"/>
                </a:solidFill>
                <a:latin typeface="Calibri Light"/>
                <a:cs typeface="Calibri Light"/>
              </a:rPr>
              <a:t>Academy Charter is composed of 11 schools offering equitable educational opportunities from kindergarten through grade 12. Since its inception in 2009, it has expanded to serve 7,015 students across eleven schools in the districts of Hempstead, Uniondale, and Wyandanch. Academy Charter is proposing 5 projects: (1) Upper-Room Ultraviolet Germicidal Irradiation (UR-UVGI) for energy efficient air disinfection, (2) Advanced Filtration for energy efficient air cleaning, (3) Far-UV Technology for energy efficient, real-time air and surface disinfection, (4) Occupancy Demand Controlled Ventilation for HVAC energy optimization, and (5) LED light infrastructure upgrade. </a:t>
            </a: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1400" i="1" dirty="0">
                <a:solidFill>
                  <a:schemeClr val="tx1"/>
                </a:solidFill>
                <a:latin typeface="Calibri Light"/>
                <a:cs typeface="Calibri Light"/>
              </a:rPr>
              <a:t>Since the pandemic, our HVAC systems are consuming significantly more energy, and we need solutions that deliver the best possible air quality while still being energy efficient. Additionally, our older facilities still use fluorescent lighting, which is not only more energy intensive, but produces lower quality lighting. These buildings serve many students from disadvantaged communities, and reaching </a:t>
            </a:r>
            <a:r>
              <a:rPr lang="en-US" sz="1400" i="1">
                <a:solidFill>
                  <a:schemeClr val="tx1"/>
                </a:solidFill>
                <a:latin typeface="Calibri Light"/>
                <a:cs typeface="Calibri Light"/>
              </a:rPr>
              <a:t>environmental equality for all is a key priority for us. 89% of students aged 5 to 17 </a:t>
            </a:r>
            <a:r>
              <a:rPr lang="en-US" sz="1400" i="1" dirty="0">
                <a:solidFill>
                  <a:schemeClr val="tx1"/>
                </a:solidFill>
                <a:latin typeface="Calibri Light"/>
                <a:cs typeface="Calibri Light"/>
              </a:rPr>
              <a:t>from our Hempstead school district live in poverty and 65% receive assistance under Title IV of the Social Security Act. In Uniondale, 65% of students aged 5 to 17 live in poverty and 49% receive assistance under Title IV. </a:t>
            </a:r>
            <a:endParaRPr lang="en-US" dirty="0">
              <a:solidFill>
                <a:schemeClr val="tx1"/>
              </a:solidFill>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1846659"/>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400" i="1" dirty="0">
                <a:latin typeface="Calibri Light"/>
                <a:cs typeface="Calibri Light"/>
              </a:rPr>
              <a:t>The goal of these projects is to reduce energy consumption while improving the indoor air quality in the school facilities. This will not only enhance our sustainability footprint and create energy savings that can be used to fund school programs, but also ensure that we are providing the healthiest learning environment possible for our students and staff.</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4" name="Picture 3" descr="A drawing of a room with tables and chairs&#10;&#10;Description automatically generated">
            <a:extLst>
              <a:ext uri="{FF2B5EF4-FFF2-40B4-BE49-F238E27FC236}">
                <a16:creationId xmlns:a16="http://schemas.microsoft.com/office/drawing/2014/main" id="{4B06F609-BA32-1981-B7F8-A16E768B1B4F}"/>
              </a:ext>
            </a:extLst>
          </p:cNvPr>
          <p:cNvPicPr>
            <a:picLocks noChangeAspect="1"/>
          </p:cNvPicPr>
          <p:nvPr/>
        </p:nvPicPr>
        <p:blipFill>
          <a:blip r:embed="rId2"/>
          <a:stretch>
            <a:fillRect/>
          </a:stretch>
        </p:blipFill>
        <p:spPr>
          <a:xfrm>
            <a:off x="7504859" y="3307416"/>
            <a:ext cx="4376456" cy="3212725"/>
          </a:xfrm>
          <a:prstGeom prst="rect">
            <a:avLst/>
          </a:prstGeom>
        </p:spPr>
      </p:pic>
      <p:grpSp>
        <p:nvGrpSpPr>
          <p:cNvPr id="12" name="Group 11">
            <a:extLst>
              <a:ext uri="{FF2B5EF4-FFF2-40B4-BE49-F238E27FC236}">
                <a16:creationId xmlns:a16="http://schemas.microsoft.com/office/drawing/2014/main" id="{98E161CF-72DF-14E6-D51C-80FE4CE36FD2}"/>
              </a:ext>
            </a:extLst>
          </p:cNvPr>
          <p:cNvGrpSpPr/>
          <p:nvPr/>
        </p:nvGrpSpPr>
        <p:grpSpPr>
          <a:xfrm>
            <a:off x="7525589" y="5020515"/>
            <a:ext cx="2396379" cy="1467410"/>
            <a:chOff x="-2100264" y="2039750"/>
            <a:chExt cx="2396379" cy="1467410"/>
          </a:xfrm>
        </p:grpSpPr>
        <p:sp>
          <p:nvSpPr>
            <p:cNvPr id="9" name="Rectangle 8">
              <a:extLst>
                <a:ext uri="{FF2B5EF4-FFF2-40B4-BE49-F238E27FC236}">
                  <a16:creationId xmlns:a16="http://schemas.microsoft.com/office/drawing/2014/main" id="{A38899C1-3BC5-B407-D49B-78178F317F95}"/>
                </a:ext>
              </a:extLst>
            </p:cNvPr>
            <p:cNvSpPr/>
            <p:nvPr/>
          </p:nvSpPr>
          <p:spPr>
            <a:xfrm>
              <a:off x="-2093258" y="2041712"/>
              <a:ext cx="2371164" cy="1418666"/>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40EBCF2-9502-D38A-EE17-6251BB6B83DC}"/>
                </a:ext>
              </a:extLst>
            </p:cNvPr>
            <p:cNvPicPr>
              <a:picLocks noChangeAspect="1"/>
            </p:cNvPicPr>
            <p:nvPr/>
          </p:nvPicPr>
          <p:blipFill>
            <a:blip r:embed="rId3"/>
            <a:stretch>
              <a:fillRect/>
            </a:stretch>
          </p:blipFill>
          <p:spPr>
            <a:xfrm>
              <a:off x="-2100264" y="2039750"/>
              <a:ext cx="2396379" cy="1467410"/>
            </a:xfrm>
            <a:prstGeom prst="rect">
              <a:avLst/>
            </a:prstGeom>
            <a:effectLst>
              <a:outerShdw blurRad="50800" dist="38100" dir="2700000">
                <a:srgbClr val="000000">
                  <a:alpha val="40000"/>
                </a:srgbClr>
              </a:outerShdw>
            </a:effectLst>
          </p:spPr>
        </p:pic>
      </p:grpSp>
      <p:sp>
        <p:nvSpPr>
          <p:cNvPr id="13" name="TextBox 12">
            <a:extLst>
              <a:ext uri="{FF2B5EF4-FFF2-40B4-BE49-F238E27FC236}">
                <a16:creationId xmlns:a16="http://schemas.microsoft.com/office/drawing/2014/main" id="{CDC28E84-3605-9CDE-6A21-D40D8513E26B}"/>
              </a:ext>
            </a:extLst>
          </p:cNvPr>
          <p:cNvSpPr txBox="1"/>
          <p:nvPr/>
        </p:nvSpPr>
        <p:spPr>
          <a:xfrm>
            <a:off x="7529217" y="3334953"/>
            <a:ext cx="3920772" cy="400110"/>
          </a:xfrm>
          <a:prstGeom prst="rect">
            <a:avLst/>
          </a:prstGeom>
          <a:noFill/>
        </p:spPr>
        <p:txBody>
          <a:bodyPr wrap="square" lIns="91440" tIns="45720" rIns="91440" bIns="45720" anchor="t">
            <a:spAutoFit/>
          </a:bodyPr>
          <a:lstStyle/>
          <a:p>
            <a:pPr marL="400050" lvl="1">
              <a:spcAft>
                <a:spcPts val="1200"/>
              </a:spcAft>
            </a:pPr>
            <a:r>
              <a:rPr lang="en-US" sz="1000" i="1" dirty="0">
                <a:latin typeface="Calibri Light"/>
                <a:cs typeface="Calibri Light"/>
              </a:rPr>
              <a:t>Illustrative smart classroom with UR-UVGI air disinfection and a connected sensors platform informing building systems software</a:t>
            </a:r>
            <a:endParaRPr lang="en-US" dirty="0"/>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TotalTime>
  <Words>231</Words>
  <Application>Microsoft Office PowerPoint</Application>
  <PresentationFormat>Widescreen</PresentationFormat>
  <Paragraphs>12</Paragraphs>
  <Slides>1</Slides>
  <Notes>0</Notes>
  <HiddenSlides>0</HiddenSlides>
  <MMClips>0</MMClip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EERE PPT_widescreen</vt:lpstr>
      <vt:lpstr>1_EERE PPT</vt:lpstr>
      <vt:lpstr>The Academy Charter School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Apple Identification</cp:lastModifiedBy>
  <cp:revision>207</cp:revision>
  <dcterms:created xsi:type="dcterms:W3CDTF">2021-11-15T00:59:02Z</dcterms:created>
  <dcterms:modified xsi:type="dcterms:W3CDTF">2024-06-12T18:10:13Z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